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0" r:id="rId12"/>
    <p:sldId id="261" r:id="rId13"/>
    <p:sldId id="26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B09AAC-0952-E449-8C75-D1AAE5416417}" type="datetimeFigureOut">
              <a:rPr lang="en-US" smtClean="0"/>
              <a:t>28/02/17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5D61E6-21FF-4240-B40D-8570A69C7F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NOÇÕES DE DOCUMENTAÇÃO E ARQUIVOLOGIA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39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304103"/>
            <a:ext cx="8728160" cy="62251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RETIRADA E CONTROLE (EMPRÉSTIMO):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operação</a:t>
            </a:r>
            <a:r>
              <a:rPr lang="en-US" dirty="0"/>
              <a:t> </a:t>
            </a:r>
            <a:r>
              <a:rPr lang="en-US" dirty="0" err="1"/>
              <a:t>ocorre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processos</a:t>
            </a:r>
            <a:r>
              <a:rPr lang="en-US" dirty="0"/>
              <a:t>, </a:t>
            </a:r>
            <a:r>
              <a:rPr lang="en-US" dirty="0" err="1"/>
              <a:t>dossiês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outros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 </a:t>
            </a:r>
            <a:r>
              <a:rPr lang="en-US" dirty="0" err="1"/>
              <a:t>retirados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: </a:t>
            </a:r>
            <a:endParaRPr lang="en-US" dirty="0"/>
          </a:p>
          <a:p>
            <a:pPr lvl="1" algn="just"/>
            <a:r>
              <a:rPr lang="en-US" dirty="0" err="1" smtClean="0"/>
              <a:t>emprestar</a:t>
            </a:r>
            <a:r>
              <a:rPr lang="en-US" dirty="0" smtClean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usuários</a:t>
            </a:r>
            <a:r>
              <a:rPr lang="en-US" dirty="0"/>
              <a:t>; </a:t>
            </a:r>
            <a:endParaRPr lang="bg-BG" dirty="0" smtClean="0"/>
          </a:p>
          <a:p>
            <a:pPr lvl="1" algn="just"/>
            <a:r>
              <a:rPr lang="en-US" dirty="0" err="1" smtClean="0"/>
              <a:t>prestar</a:t>
            </a:r>
            <a:r>
              <a:rPr lang="en-US" dirty="0" smtClean="0"/>
              <a:t> </a:t>
            </a:r>
            <a:r>
              <a:rPr lang="en-US" dirty="0" err="1"/>
              <a:t>informações</a:t>
            </a:r>
            <a:r>
              <a:rPr lang="en-US" dirty="0" smtClean="0"/>
              <a:t>;</a:t>
            </a:r>
            <a:endParaRPr lang="bg-BG" dirty="0" smtClean="0"/>
          </a:p>
          <a:p>
            <a:pPr lvl="1" algn="just"/>
            <a:r>
              <a:rPr lang="en-US" dirty="0" err="1" smtClean="0"/>
              <a:t>efetuar</a:t>
            </a:r>
            <a:r>
              <a:rPr lang="en-US" dirty="0" smtClean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juntada</a:t>
            </a:r>
            <a:r>
              <a:rPr lang="en-US" dirty="0"/>
              <a:t>. </a:t>
            </a:r>
            <a:endParaRPr lang="bg-BG" dirty="0" smtClean="0"/>
          </a:p>
          <a:p>
            <a:pPr lvl="1" algn="just"/>
            <a:endParaRPr lang="bg-BG" dirty="0"/>
          </a:p>
          <a:p>
            <a:pPr algn="just"/>
            <a:r>
              <a:rPr lang="en-US" dirty="0" err="1"/>
              <a:t>Nesta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é </a:t>
            </a:r>
            <a:r>
              <a:rPr lang="en-US" dirty="0" err="1"/>
              <a:t>importante</a:t>
            </a:r>
            <a:r>
              <a:rPr lang="en-US" dirty="0"/>
              <a:t> o </a:t>
            </a:r>
            <a:r>
              <a:rPr lang="en-US" dirty="0" err="1"/>
              <a:t>controle</a:t>
            </a:r>
            <a:r>
              <a:rPr lang="en-US" dirty="0"/>
              <a:t> de </a:t>
            </a:r>
            <a:r>
              <a:rPr lang="en-US" dirty="0" err="1"/>
              <a:t>retirada</a:t>
            </a:r>
            <a:r>
              <a:rPr lang="en-US" dirty="0"/>
              <a:t>, </a:t>
            </a:r>
            <a:r>
              <a:rPr lang="en-US" dirty="0" err="1"/>
              <a:t>efetuado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meio</a:t>
            </a:r>
            <a:r>
              <a:rPr lang="en-US" dirty="0"/>
              <a:t> do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 smtClean="0"/>
              <a:t>empréstimo</a:t>
            </a:r>
            <a:r>
              <a:rPr lang="en-US" dirty="0" smtClean="0"/>
              <a:t>, </a:t>
            </a:r>
            <a:r>
              <a:rPr lang="en-US" dirty="0"/>
              <a:t>no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 </a:t>
            </a:r>
            <a:r>
              <a:rPr lang="en-US" dirty="0" err="1"/>
              <a:t>registradas</a:t>
            </a:r>
            <a:r>
              <a:rPr lang="en-US" dirty="0"/>
              <a:t> </a:t>
            </a:r>
            <a:r>
              <a:rPr lang="en-US" dirty="0" err="1"/>
              <a:t>informações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processos</a:t>
            </a:r>
            <a:r>
              <a:rPr lang="en-US" dirty="0"/>
              <a:t>, </a:t>
            </a:r>
            <a:r>
              <a:rPr lang="en-US" dirty="0" err="1"/>
              <a:t>dossiês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outros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retirados</a:t>
            </a:r>
            <a:r>
              <a:rPr lang="en-US" dirty="0"/>
              <a:t>, </a:t>
            </a:r>
            <a:r>
              <a:rPr lang="en-US" dirty="0" err="1"/>
              <a:t>além</a:t>
            </a:r>
            <a:r>
              <a:rPr lang="en-US" dirty="0"/>
              <a:t> do </a:t>
            </a:r>
            <a:r>
              <a:rPr lang="en-US" dirty="0" err="1"/>
              <a:t>setor</a:t>
            </a:r>
            <a:r>
              <a:rPr lang="en-US" dirty="0"/>
              <a:t>, </a:t>
            </a:r>
            <a:r>
              <a:rPr lang="en-US" dirty="0" err="1"/>
              <a:t>nome</a:t>
            </a:r>
            <a:r>
              <a:rPr lang="en-US" dirty="0"/>
              <a:t>, </a:t>
            </a:r>
            <a:r>
              <a:rPr lang="en-US" dirty="0" err="1"/>
              <a:t>assinatura</a:t>
            </a:r>
            <a:r>
              <a:rPr lang="en-US" dirty="0"/>
              <a:t> do </a:t>
            </a:r>
            <a:r>
              <a:rPr lang="en-US" dirty="0" err="1"/>
              <a:t>servidor</a:t>
            </a:r>
            <a:r>
              <a:rPr lang="en-US" dirty="0"/>
              <a:t> </a:t>
            </a:r>
            <a:r>
              <a:rPr lang="en-US" dirty="0" err="1"/>
              <a:t>responsável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solicitação</a:t>
            </a:r>
            <a:r>
              <a:rPr lang="en-US" dirty="0"/>
              <a:t> e, </a:t>
            </a:r>
            <a:r>
              <a:rPr lang="en-US" dirty="0" err="1"/>
              <a:t>posteriormente</a:t>
            </a:r>
            <a:r>
              <a:rPr lang="en-US" dirty="0"/>
              <a:t>, a data da </a:t>
            </a:r>
            <a:r>
              <a:rPr lang="en-US" dirty="0" err="1"/>
              <a:t>devolução</a:t>
            </a:r>
            <a:r>
              <a:rPr lang="en-US" dirty="0"/>
              <a:t> do </a:t>
            </a:r>
            <a:r>
              <a:rPr lang="en-US" dirty="0" err="1"/>
              <a:t>documento</a:t>
            </a:r>
            <a:r>
              <a:rPr lang="en-US" dirty="0"/>
              <a:t>. O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/>
              <a:t>empréstimo</a:t>
            </a:r>
            <a:r>
              <a:rPr lang="en-US" dirty="0"/>
              <a:t> tem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finalidade</a:t>
            </a:r>
            <a:r>
              <a:rPr lang="en-US" dirty="0"/>
              <a:t> </a:t>
            </a:r>
            <a:r>
              <a:rPr lang="en-US" dirty="0" err="1"/>
              <a:t>controlar</a:t>
            </a:r>
            <a:r>
              <a:rPr lang="en-US" dirty="0"/>
              <a:t> o </a:t>
            </a:r>
            <a:r>
              <a:rPr lang="en-US" dirty="0" err="1"/>
              <a:t>prazo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devolução</a:t>
            </a:r>
            <a:r>
              <a:rPr lang="en-US" dirty="0"/>
              <a:t> do </a:t>
            </a:r>
            <a:r>
              <a:rPr lang="en-US" dirty="0" err="1"/>
              <a:t>documento</a:t>
            </a:r>
            <a:r>
              <a:rPr lang="en-US" dirty="0"/>
              <a:t> e </a:t>
            </a:r>
            <a:r>
              <a:rPr lang="en-US" dirty="0" err="1"/>
              <a:t>servir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indicador</a:t>
            </a:r>
            <a:r>
              <a:rPr lang="en-US" dirty="0"/>
              <a:t> de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frequência</a:t>
            </a:r>
            <a:r>
              <a:rPr lang="en-US" dirty="0"/>
              <a:t> de </a:t>
            </a:r>
            <a:r>
              <a:rPr lang="en-US" dirty="0" err="1"/>
              <a:t>uso</a:t>
            </a:r>
            <a:r>
              <a:rPr lang="en-US" dirty="0"/>
              <a:t>, </a:t>
            </a:r>
            <a:r>
              <a:rPr lang="en-US" dirty="0" err="1"/>
              <a:t>fator</a:t>
            </a:r>
            <a:r>
              <a:rPr lang="en-US" dirty="0"/>
              <a:t> </a:t>
            </a:r>
            <a:r>
              <a:rPr lang="en-US" dirty="0" err="1"/>
              <a:t>determinante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estabelecimento</a:t>
            </a:r>
            <a:r>
              <a:rPr lang="en-US" dirty="0"/>
              <a:t> dos </a:t>
            </a:r>
            <a:r>
              <a:rPr lang="en-US" dirty="0" err="1"/>
              <a:t>prazos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transferência</a:t>
            </a:r>
            <a:r>
              <a:rPr lang="en-US" dirty="0"/>
              <a:t> e </a:t>
            </a:r>
            <a:r>
              <a:rPr lang="en-US" dirty="0" err="1"/>
              <a:t>recolhimento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meio</a:t>
            </a:r>
            <a:r>
              <a:rPr lang="en-US" dirty="0"/>
              <a:t> </a:t>
            </a:r>
            <a:r>
              <a:rPr lang="en-US" dirty="0" err="1"/>
              <a:t>desse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é </a:t>
            </a:r>
            <a:r>
              <a:rPr lang="en-US" dirty="0" err="1"/>
              <a:t>possível</a:t>
            </a:r>
            <a:r>
              <a:rPr lang="en-US" dirty="0"/>
              <a:t> </a:t>
            </a:r>
            <a:r>
              <a:rPr lang="en-US" dirty="0" err="1"/>
              <a:t>informar</a:t>
            </a:r>
            <a:r>
              <a:rPr lang="en-US" dirty="0"/>
              <a:t> com </a:t>
            </a:r>
            <a:r>
              <a:rPr lang="en-US" dirty="0" err="1"/>
              <a:t>precisão</a:t>
            </a:r>
            <a:r>
              <a:rPr lang="en-US" dirty="0"/>
              <a:t> e </a:t>
            </a:r>
            <a:r>
              <a:rPr lang="en-US" dirty="0" err="1"/>
              <a:t>segurança</a:t>
            </a:r>
            <a:r>
              <a:rPr lang="en-US" dirty="0"/>
              <a:t> a </a:t>
            </a:r>
            <a:r>
              <a:rPr lang="en-US" dirty="0" err="1"/>
              <a:t>localização</a:t>
            </a:r>
            <a:r>
              <a:rPr lang="en-US" dirty="0"/>
              <a:t> do(s) </a:t>
            </a:r>
            <a:r>
              <a:rPr lang="en-US" dirty="0" err="1"/>
              <a:t>documento</a:t>
            </a:r>
            <a:r>
              <a:rPr lang="en-US" dirty="0"/>
              <a:t>(s) </a:t>
            </a:r>
            <a:r>
              <a:rPr lang="en-US" dirty="0" err="1"/>
              <a:t>retirado</a:t>
            </a:r>
            <a:r>
              <a:rPr lang="en-US" dirty="0"/>
              <a:t>(s). </a:t>
            </a:r>
            <a:endParaRPr lang="en-US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/>
              <a:t>empréstimo</a:t>
            </a:r>
            <a:r>
              <a:rPr lang="en-US" dirty="0"/>
              <a:t> é </a:t>
            </a:r>
            <a:r>
              <a:rPr lang="en-US" dirty="0" err="1"/>
              <a:t>preenchido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vias</a:t>
            </a:r>
            <a:r>
              <a:rPr lang="en-US" dirty="0"/>
              <a:t>, </a:t>
            </a:r>
            <a:r>
              <a:rPr lang="en-US" dirty="0" err="1"/>
              <a:t>sendo</a:t>
            </a:r>
            <a:r>
              <a:rPr lang="en-US" dirty="0"/>
              <a:t>: </a:t>
            </a:r>
            <a:endParaRPr lang="en-US" dirty="0"/>
          </a:p>
          <a:p>
            <a:pPr algn="just"/>
            <a:r>
              <a:rPr lang="en-US" dirty="0"/>
              <a:t>– 1a via: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guia-fora</a:t>
            </a:r>
            <a:r>
              <a:rPr lang="en-US" dirty="0"/>
              <a:t> </a:t>
            </a:r>
            <a:r>
              <a:rPr lang="en-US" dirty="0" err="1"/>
              <a:t>substitui</a:t>
            </a:r>
            <a:r>
              <a:rPr lang="en-US" dirty="0"/>
              <a:t> o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pasta de </a:t>
            </a:r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retirado</a:t>
            </a:r>
            <a:r>
              <a:rPr lang="en-US" dirty="0"/>
              <a:t>, </a:t>
            </a:r>
            <a:r>
              <a:rPr lang="en-US" dirty="0" err="1"/>
              <a:t>devendo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eliminada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da </a:t>
            </a:r>
            <a:r>
              <a:rPr lang="en-US" dirty="0" err="1"/>
              <a:t>devolução</a:t>
            </a:r>
            <a:r>
              <a:rPr lang="en-US" dirty="0"/>
              <a:t> do </a:t>
            </a:r>
            <a:r>
              <a:rPr lang="en-US" dirty="0" err="1"/>
              <a:t>documento</a:t>
            </a:r>
            <a:r>
              <a:rPr lang="en-US" dirty="0"/>
              <a:t>; </a:t>
            </a:r>
            <a:endParaRPr lang="en-US" dirty="0"/>
          </a:p>
          <a:p>
            <a:pPr algn="just"/>
            <a:r>
              <a:rPr lang="en-US" dirty="0"/>
              <a:t>– 2a via: </a:t>
            </a:r>
            <a:r>
              <a:rPr lang="en-US" dirty="0" err="1"/>
              <a:t>arquivada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fichário</a:t>
            </a:r>
            <a:r>
              <a:rPr lang="en-US" dirty="0"/>
              <a:t> à parte,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cronológica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e </a:t>
            </a:r>
            <a:r>
              <a:rPr lang="en-US" dirty="0" err="1"/>
              <a:t>cobrança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vencido</a:t>
            </a:r>
            <a:r>
              <a:rPr lang="en-US" dirty="0"/>
              <a:t> o </a:t>
            </a:r>
            <a:r>
              <a:rPr lang="en-US" dirty="0" err="1"/>
              <a:t>prazo</a:t>
            </a:r>
            <a:r>
              <a:rPr lang="en-US" dirty="0"/>
              <a:t> de </a:t>
            </a:r>
            <a:r>
              <a:rPr lang="en-US" dirty="0" err="1"/>
              <a:t>devolução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3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003"/>
            <a:ext cx="8913813" cy="914400"/>
          </a:xfrm>
        </p:spPr>
        <p:txBody>
          <a:bodyPr/>
          <a:lstStyle/>
          <a:p>
            <a:r>
              <a:rPr lang="bg-BG" dirty="0" smtClean="0"/>
              <a:t>Classificação dos Documentos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5" y="1341637"/>
            <a:ext cx="8734957" cy="534865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a) </a:t>
            </a:r>
            <a:r>
              <a:rPr lang="en-US" dirty="0" err="1"/>
              <a:t>NaturezadoAssunto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bg-BG" dirty="0" smtClean="0"/>
          </a:p>
          <a:p>
            <a:pPr lvl="1"/>
            <a:r>
              <a:rPr lang="en-US" dirty="0" err="1" smtClean="0"/>
              <a:t>Ostensivo</a:t>
            </a:r>
            <a:endParaRPr lang="bg-BG" dirty="0"/>
          </a:p>
          <a:p>
            <a:pPr lvl="1"/>
            <a:r>
              <a:rPr lang="en-US" dirty="0" err="1" smtClean="0"/>
              <a:t>Sigiloso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b) </a:t>
            </a:r>
            <a:r>
              <a:rPr lang="en-US" dirty="0" err="1"/>
              <a:t>Espécie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Ex: </a:t>
            </a:r>
            <a:r>
              <a:rPr lang="en-US" dirty="0" err="1"/>
              <a:t>Ata,Certidão</a:t>
            </a:r>
            <a:r>
              <a:rPr lang="en-US" dirty="0"/>
              <a:t> e </a:t>
            </a:r>
            <a:r>
              <a:rPr lang="en-US" dirty="0" err="1" smtClean="0"/>
              <a:t>Ofi</a:t>
            </a:r>
            <a:r>
              <a:rPr lang="bg-BG" dirty="0" smtClean="0"/>
              <a:t>icio</a:t>
            </a:r>
          </a:p>
          <a:p>
            <a:r>
              <a:rPr lang="bg-BG" dirty="0"/>
              <a:t>c</a:t>
            </a:r>
            <a:r>
              <a:rPr lang="bg-BG" dirty="0" smtClean="0"/>
              <a:t>) </a:t>
            </a:r>
            <a:r>
              <a:rPr lang="en-US" dirty="0" err="1"/>
              <a:t>Tipo</a:t>
            </a:r>
            <a:r>
              <a:rPr lang="en-US" dirty="0"/>
              <a:t> (</a:t>
            </a:r>
            <a:r>
              <a:rPr lang="en-US" dirty="0" err="1"/>
              <a:t>tipologia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 err="1"/>
              <a:t>Espécie</a:t>
            </a:r>
            <a:r>
              <a:rPr lang="en-US" dirty="0"/>
              <a:t> + </a:t>
            </a:r>
            <a:r>
              <a:rPr lang="en-US" dirty="0" err="1"/>
              <a:t>função</a:t>
            </a:r>
            <a:r>
              <a:rPr lang="en-US" dirty="0"/>
              <a:t> = </a:t>
            </a:r>
            <a:r>
              <a:rPr lang="en-US" dirty="0" err="1"/>
              <a:t>tipologia</a:t>
            </a:r>
            <a:r>
              <a:rPr lang="en-US" dirty="0"/>
              <a:t> </a:t>
            </a:r>
          </a:p>
          <a:p>
            <a:r>
              <a:rPr lang="bg-BG" dirty="0"/>
              <a:t>d</a:t>
            </a:r>
            <a:r>
              <a:rPr lang="bg-BG" dirty="0" smtClean="0"/>
              <a:t>) Gênero</a:t>
            </a:r>
            <a:endParaRPr lang="en-US" dirty="0"/>
          </a:p>
          <a:p>
            <a:pPr lvl="1"/>
            <a:r>
              <a:rPr lang="en-US" dirty="0" smtClean="0"/>
              <a:t>Textual</a:t>
            </a:r>
            <a:r>
              <a:rPr lang="bg-BG" dirty="0" smtClean="0"/>
              <a:t>  </a:t>
            </a:r>
            <a:r>
              <a:rPr lang="bg-BG" dirty="0"/>
              <a:t> </a:t>
            </a:r>
            <a:r>
              <a:rPr lang="bg-BG" dirty="0" smtClean="0"/>
              <a:t> 				</a:t>
            </a:r>
          </a:p>
          <a:p>
            <a:pPr lvl="1"/>
            <a:r>
              <a:rPr lang="en-US" dirty="0" err="1" smtClean="0"/>
              <a:t>Sonoro</a:t>
            </a:r>
            <a:endParaRPr lang="bg-BG" dirty="0"/>
          </a:p>
          <a:p>
            <a:pPr lvl="1"/>
            <a:r>
              <a:rPr lang="en-US" dirty="0" err="1" smtClean="0"/>
              <a:t>Cartográfico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Filmográfico</a:t>
            </a:r>
            <a:r>
              <a:rPr lang="en-US" dirty="0"/>
              <a:t> </a:t>
            </a:r>
            <a:endParaRPr lang="bg-BG" dirty="0" smtClean="0"/>
          </a:p>
          <a:p>
            <a:pPr lvl="1"/>
            <a:r>
              <a:rPr lang="en-US" dirty="0" err="1" smtClean="0"/>
              <a:t>Iconográfico</a:t>
            </a:r>
            <a:r>
              <a:rPr lang="en-US" dirty="0" smtClean="0"/>
              <a:t> </a:t>
            </a:r>
            <a:endParaRPr lang="bg-BG" dirty="0" smtClean="0"/>
          </a:p>
          <a:p>
            <a:pPr lvl="1"/>
            <a:r>
              <a:rPr lang="en-US" dirty="0" err="1" smtClean="0"/>
              <a:t>Micrográfico</a:t>
            </a:r>
            <a:r>
              <a:rPr lang="en-US" dirty="0" smtClean="0"/>
              <a:t> </a:t>
            </a:r>
            <a:endParaRPr lang="bg-BG" dirty="0" smtClean="0"/>
          </a:p>
          <a:p>
            <a:pPr lvl="1"/>
            <a:r>
              <a:rPr lang="bg-BG" dirty="0" smtClean="0"/>
              <a:t>Informático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0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651"/>
            <a:ext cx="8913813" cy="914400"/>
          </a:xfrm>
        </p:spPr>
        <p:txBody>
          <a:bodyPr/>
          <a:lstStyle/>
          <a:p>
            <a:r>
              <a:rPr lang="bg-BG" dirty="0" smtClean="0"/>
              <a:t>Classificação dos Arquivos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971" y="1627853"/>
            <a:ext cx="4522790" cy="4649122"/>
          </a:xfrm>
        </p:spPr>
        <p:txBody>
          <a:bodyPr>
            <a:normAutofit/>
          </a:bodyPr>
          <a:lstStyle/>
          <a:p>
            <a:r>
              <a:rPr lang="en-US" sz="2600" dirty="0"/>
              <a:t>a) </a:t>
            </a:r>
            <a:r>
              <a:rPr lang="en-US" sz="2600" dirty="0" err="1" smtClean="0"/>
              <a:t>Extensão</a:t>
            </a:r>
            <a:endParaRPr lang="bg-BG" sz="2600" dirty="0"/>
          </a:p>
          <a:p>
            <a:pPr lvl="1"/>
            <a:r>
              <a:rPr lang="en-US" sz="2600" dirty="0" err="1" smtClean="0"/>
              <a:t>Setorial</a:t>
            </a:r>
            <a:endParaRPr lang="bg-BG" sz="2600" dirty="0"/>
          </a:p>
          <a:p>
            <a:pPr lvl="1"/>
            <a:r>
              <a:rPr lang="en-US" sz="2600" dirty="0" smtClean="0"/>
              <a:t>Central</a:t>
            </a:r>
            <a:r>
              <a:rPr lang="en-US" sz="2600" dirty="0"/>
              <a:t>/</a:t>
            </a:r>
            <a:r>
              <a:rPr lang="en-US" sz="2600" dirty="0" err="1"/>
              <a:t>Geral</a:t>
            </a:r>
            <a:r>
              <a:rPr lang="en-US" sz="2600" dirty="0"/>
              <a:t> </a:t>
            </a:r>
            <a:endParaRPr lang="bg-BG" sz="2600" dirty="0" smtClean="0"/>
          </a:p>
          <a:p>
            <a:pPr lvl="1"/>
            <a:endParaRPr lang="bg-BG" sz="2600" dirty="0"/>
          </a:p>
          <a:p>
            <a:r>
              <a:rPr lang="en-US" sz="2600" dirty="0"/>
              <a:t>b)</a:t>
            </a:r>
            <a:r>
              <a:rPr lang="en-US" sz="2600" dirty="0" err="1"/>
              <a:t>Entidade</a:t>
            </a:r>
            <a:r>
              <a:rPr lang="en-US" sz="2600" dirty="0"/>
              <a:t> </a:t>
            </a:r>
            <a:r>
              <a:rPr lang="en-US" sz="2600" dirty="0" err="1" smtClean="0"/>
              <a:t>Mantenedora</a:t>
            </a:r>
            <a:endParaRPr lang="bg-BG" sz="2600" dirty="0"/>
          </a:p>
          <a:p>
            <a:pPr lvl="1"/>
            <a:r>
              <a:rPr lang="en-US" sz="2600" dirty="0" err="1" smtClean="0"/>
              <a:t>Público</a:t>
            </a:r>
            <a:endParaRPr lang="bg-BG" sz="2600" dirty="0" smtClean="0"/>
          </a:p>
          <a:p>
            <a:pPr lvl="1"/>
            <a:r>
              <a:rPr lang="bg-BG" sz="2600" dirty="0" smtClean="0"/>
              <a:t>Privado</a:t>
            </a:r>
          </a:p>
          <a:p>
            <a:pPr lvl="1"/>
            <a:endParaRPr lang="bg-BG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760" y="1627853"/>
            <a:ext cx="4029934" cy="4649122"/>
          </a:xfrm>
        </p:spPr>
        <p:txBody>
          <a:bodyPr>
            <a:noAutofit/>
          </a:bodyPr>
          <a:lstStyle/>
          <a:p>
            <a:r>
              <a:rPr lang="en-US" sz="2600" dirty="0"/>
              <a:t>c) </a:t>
            </a:r>
            <a:r>
              <a:rPr lang="en-US" sz="2600" dirty="0" err="1"/>
              <a:t>Estágios</a:t>
            </a:r>
            <a:r>
              <a:rPr lang="en-US" sz="2600" dirty="0"/>
              <a:t> de </a:t>
            </a:r>
            <a:r>
              <a:rPr lang="en-US" sz="2600" dirty="0" err="1"/>
              <a:t>Evolução</a:t>
            </a:r>
            <a:endParaRPr lang="bg-BG" sz="2600" dirty="0"/>
          </a:p>
          <a:p>
            <a:pPr lvl="1"/>
            <a:r>
              <a:rPr lang="en-US" sz="2600" dirty="0" err="1"/>
              <a:t>Corrente</a:t>
            </a:r>
            <a:endParaRPr lang="bg-BG" sz="2600" dirty="0"/>
          </a:p>
          <a:p>
            <a:pPr lvl="1"/>
            <a:r>
              <a:rPr lang="en-US" sz="2600" dirty="0" err="1"/>
              <a:t>Intermediário</a:t>
            </a:r>
            <a:r>
              <a:rPr lang="en-US" sz="2600" dirty="0"/>
              <a:t> </a:t>
            </a:r>
            <a:endParaRPr lang="bg-BG" sz="2600" dirty="0"/>
          </a:p>
          <a:p>
            <a:pPr lvl="1"/>
            <a:r>
              <a:rPr lang="bg-BG" sz="2600" dirty="0"/>
              <a:t>Permanente</a:t>
            </a:r>
          </a:p>
          <a:p>
            <a:pPr lvl="1"/>
            <a:endParaRPr lang="bg-BG" sz="2600" dirty="0"/>
          </a:p>
          <a:p>
            <a:r>
              <a:rPr lang="en-US" sz="2600" dirty="0"/>
              <a:t>d)</a:t>
            </a:r>
            <a:r>
              <a:rPr lang="en-US" sz="2600" dirty="0" err="1"/>
              <a:t>Natureza</a:t>
            </a:r>
            <a:r>
              <a:rPr lang="en-US" sz="2600" dirty="0"/>
              <a:t> dos </a:t>
            </a:r>
            <a:r>
              <a:rPr lang="en-US" sz="2600" dirty="0" err="1"/>
              <a:t>Documento</a:t>
            </a:r>
            <a:r>
              <a:rPr lang="en-US" sz="2600" dirty="0"/>
              <a:t> </a:t>
            </a:r>
            <a:endParaRPr lang="bg-BG" sz="2600" dirty="0">
              <a:latin typeface="Wingdings"/>
            </a:endParaRPr>
          </a:p>
          <a:p>
            <a:pPr lvl="1"/>
            <a:r>
              <a:rPr lang="en-US" sz="2600" dirty="0"/>
              <a:t>Especial</a:t>
            </a:r>
            <a:endParaRPr lang="bg-BG" sz="2600" dirty="0"/>
          </a:p>
          <a:p>
            <a:pPr lvl="1"/>
            <a:r>
              <a:rPr lang="en-US" sz="2600" dirty="0"/>
              <a:t>Espec</a:t>
            </a:r>
            <a:r>
              <a:rPr lang="bg-BG" sz="2600" dirty="0"/>
              <a:t>ializado</a:t>
            </a:r>
            <a:r>
              <a:rPr lang="en-US" sz="2600" dirty="0"/>
              <a:t>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29228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4226"/>
            <a:ext cx="8913813" cy="914400"/>
          </a:xfrm>
        </p:spPr>
        <p:txBody>
          <a:bodyPr/>
          <a:lstStyle/>
          <a:p>
            <a:r>
              <a:rPr lang="bg-BG" dirty="0" smtClean="0"/>
              <a:t>Princípios Arquivísticos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085" y="1210178"/>
            <a:ext cx="8770728" cy="5372786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 smtClean="0"/>
              <a:t>Organizicidade</a:t>
            </a:r>
          </a:p>
          <a:p>
            <a:pPr algn="just"/>
            <a:r>
              <a:rPr lang="bg-BG" dirty="0" smtClean="0"/>
              <a:t>Unicidade</a:t>
            </a:r>
          </a:p>
          <a:p>
            <a:pPr algn="just"/>
            <a:r>
              <a:rPr lang="bg-BG" dirty="0" smtClean="0"/>
              <a:t>Proveniência</a:t>
            </a:r>
          </a:p>
          <a:p>
            <a:pPr algn="just"/>
            <a:r>
              <a:rPr lang="bg-BG" dirty="0" smtClean="0"/>
              <a:t>Ordem Original</a:t>
            </a:r>
          </a:p>
          <a:p>
            <a:pPr algn="just"/>
            <a:r>
              <a:rPr lang="bg-BG" b="1" dirty="0"/>
              <a:t>P</a:t>
            </a:r>
            <a:r>
              <a:rPr lang="en-US" b="1" dirty="0" err="1" smtClean="0"/>
              <a:t>ertinência</a:t>
            </a:r>
            <a:r>
              <a:rPr lang="en-US" b="1" dirty="0"/>
              <a:t>: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deveriam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reclassificados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assunto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conta</a:t>
            </a:r>
            <a:r>
              <a:rPr lang="en-US" dirty="0"/>
              <a:t> a </a:t>
            </a:r>
            <a:r>
              <a:rPr lang="en-US" dirty="0" err="1"/>
              <a:t>proveniência</a:t>
            </a:r>
            <a:r>
              <a:rPr lang="en-US" dirty="0"/>
              <a:t> e a </a:t>
            </a:r>
            <a:r>
              <a:rPr lang="en-US" dirty="0" err="1"/>
              <a:t>classificação</a:t>
            </a:r>
            <a:r>
              <a:rPr lang="en-US" dirty="0"/>
              <a:t> original. </a:t>
            </a:r>
            <a:endParaRPr lang="bg-BG" dirty="0" smtClean="0"/>
          </a:p>
          <a:p>
            <a:pPr algn="just"/>
            <a:r>
              <a:rPr lang="en-US" b="1" dirty="0" err="1" smtClean="0"/>
              <a:t>Princípio</a:t>
            </a:r>
            <a:r>
              <a:rPr lang="en-US" b="1" dirty="0" smtClean="0"/>
              <a:t> </a:t>
            </a:r>
            <a:r>
              <a:rPr lang="en-US" b="1" dirty="0"/>
              <a:t>da </a:t>
            </a:r>
            <a:r>
              <a:rPr lang="en-US" b="1" dirty="0" err="1"/>
              <a:t>reversibilidade</a:t>
            </a:r>
            <a:r>
              <a:rPr lang="en-US" b="1" dirty="0"/>
              <a:t> </a:t>
            </a:r>
            <a:r>
              <a:rPr lang="en-US" dirty="0" err="1" smtClean="0"/>
              <a:t>Princípio</a:t>
            </a:r>
            <a:r>
              <a:rPr lang="en-US" dirty="0" smtClean="0"/>
              <a:t> </a:t>
            </a:r>
            <a:r>
              <a:rPr lang="en-US" dirty="0" err="1"/>
              <a:t>segundo</a:t>
            </a:r>
            <a:r>
              <a:rPr lang="en-US" dirty="0"/>
              <a:t> o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procedimento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tratamento</a:t>
            </a:r>
            <a:r>
              <a:rPr lang="en-US" dirty="0"/>
              <a:t> </a:t>
            </a:r>
            <a:r>
              <a:rPr lang="en-US" dirty="0" err="1"/>
              <a:t>empreendido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arquivos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revertido</a:t>
            </a:r>
            <a:r>
              <a:rPr lang="en-US" dirty="0"/>
              <a:t>, se </a:t>
            </a:r>
            <a:r>
              <a:rPr lang="en-US" dirty="0" err="1"/>
              <a:t>necessário</a:t>
            </a:r>
            <a:r>
              <a:rPr lang="en-US" dirty="0"/>
              <a:t>. É </a:t>
            </a:r>
            <a:r>
              <a:rPr lang="en-US" dirty="0" err="1"/>
              <a:t>aplicado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restauração</a:t>
            </a:r>
            <a:r>
              <a:rPr lang="en-US" dirty="0"/>
              <a:t> de </a:t>
            </a:r>
            <a:r>
              <a:rPr lang="en-US" dirty="0" err="1"/>
              <a:t>documentos</a:t>
            </a:r>
            <a:r>
              <a:rPr lang="en-US" dirty="0"/>
              <a:t>. </a:t>
            </a:r>
          </a:p>
          <a:p>
            <a:pPr algn="just"/>
            <a:r>
              <a:rPr lang="bg-BG" b="1" dirty="0" smtClean="0"/>
              <a:t>Territorialidade</a:t>
            </a:r>
            <a:r>
              <a:rPr lang="bg-BG" dirty="0" smtClean="0"/>
              <a:t> </a:t>
            </a:r>
            <a:r>
              <a:rPr lang="en-US" dirty="0" err="1"/>
              <a:t>Conceito</a:t>
            </a:r>
            <a:r>
              <a:rPr lang="en-US" dirty="0"/>
              <a:t> </a:t>
            </a:r>
            <a:r>
              <a:rPr lang="en-US" dirty="0" err="1"/>
              <a:t>derivado</a:t>
            </a:r>
            <a:r>
              <a:rPr lang="en-US" dirty="0"/>
              <a:t> do </a:t>
            </a:r>
            <a:r>
              <a:rPr lang="en-US" dirty="0" err="1"/>
              <a:t>princípio</a:t>
            </a:r>
            <a:r>
              <a:rPr lang="en-US" dirty="0"/>
              <a:t> da </a:t>
            </a:r>
            <a:r>
              <a:rPr lang="en-US" dirty="0" err="1"/>
              <a:t>proveniência</a:t>
            </a:r>
            <a:r>
              <a:rPr lang="en-US" dirty="0"/>
              <a:t> e </a:t>
            </a:r>
            <a:r>
              <a:rPr lang="en-US" dirty="0" err="1"/>
              <a:t>segundo</a:t>
            </a:r>
            <a:r>
              <a:rPr lang="en-US" dirty="0"/>
              <a:t> o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arquivos</a:t>
            </a:r>
            <a:r>
              <a:rPr lang="en-US" dirty="0"/>
              <a:t> </a:t>
            </a:r>
            <a:r>
              <a:rPr lang="en-US" dirty="0" err="1"/>
              <a:t>deveriam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conservados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serviços</a:t>
            </a:r>
            <a:r>
              <a:rPr lang="en-US" dirty="0"/>
              <a:t> de </a:t>
            </a:r>
            <a:r>
              <a:rPr lang="en-US" dirty="0" err="1"/>
              <a:t>arquivo</a:t>
            </a:r>
            <a:r>
              <a:rPr lang="en-US" dirty="0"/>
              <a:t> do </a:t>
            </a:r>
            <a:r>
              <a:rPr lang="en-US" dirty="0" err="1"/>
              <a:t>território</a:t>
            </a:r>
            <a:r>
              <a:rPr lang="en-US" dirty="0"/>
              <a:t> no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bg-BG" dirty="0" smtClean="0"/>
              <a:t>produzidos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651"/>
            <a:ext cx="8913813" cy="914400"/>
          </a:xfrm>
        </p:spPr>
        <p:txBody>
          <a:bodyPr/>
          <a:lstStyle/>
          <a:p>
            <a:r>
              <a:rPr lang="bg-BG" dirty="0" smtClean="0"/>
              <a:t>Teoria das Tr</a:t>
            </a:r>
            <a:r>
              <a:rPr lang="bg-BG" dirty="0" smtClean="0"/>
              <a:t>ês Idades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99" y="1363551"/>
            <a:ext cx="8807587" cy="514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99" y="2200284"/>
            <a:ext cx="8788614" cy="42574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/>
              <a:t>Lei 8159/91 </a:t>
            </a:r>
          </a:p>
          <a:p>
            <a:pPr marL="0" indent="0" algn="just">
              <a:buNone/>
            </a:pPr>
            <a:r>
              <a:rPr lang="en-US" sz="2600" dirty="0" err="1"/>
              <a:t>Consideram</a:t>
            </a:r>
            <a:r>
              <a:rPr lang="en-US" sz="2600" dirty="0"/>
              <a:t>-se </a:t>
            </a:r>
            <a:r>
              <a:rPr lang="en-US" sz="2600" dirty="0" err="1"/>
              <a:t>arquivos</a:t>
            </a:r>
            <a:r>
              <a:rPr lang="en-US" sz="2600" dirty="0"/>
              <a:t>, </a:t>
            </a:r>
            <a:r>
              <a:rPr lang="en-US" sz="2600" dirty="0" err="1"/>
              <a:t>para</a:t>
            </a:r>
            <a:r>
              <a:rPr lang="en-US" sz="2600" dirty="0"/>
              <a:t> </a:t>
            </a:r>
            <a:r>
              <a:rPr lang="en-US" sz="2600" dirty="0" err="1"/>
              <a:t>os</a:t>
            </a:r>
            <a:r>
              <a:rPr lang="en-US" sz="2600" dirty="0"/>
              <a:t> fins </a:t>
            </a:r>
            <a:r>
              <a:rPr lang="en-US" sz="2600" dirty="0" err="1"/>
              <a:t>desta</a:t>
            </a:r>
            <a:r>
              <a:rPr lang="en-US" sz="2600" dirty="0"/>
              <a:t> Lei, </a:t>
            </a:r>
            <a:r>
              <a:rPr lang="en-US" sz="2600" dirty="0" err="1"/>
              <a:t>os</a:t>
            </a:r>
            <a:r>
              <a:rPr lang="en-US" sz="2600" dirty="0"/>
              <a:t> </a:t>
            </a:r>
            <a:r>
              <a:rPr lang="en-US" sz="2600" dirty="0" err="1"/>
              <a:t>conjuntos</a:t>
            </a:r>
            <a:r>
              <a:rPr lang="en-US" sz="2600" dirty="0"/>
              <a:t> de </a:t>
            </a:r>
            <a:r>
              <a:rPr lang="en-US" sz="2600" dirty="0" err="1"/>
              <a:t>documentos</a:t>
            </a:r>
            <a:r>
              <a:rPr lang="en-US" sz="2600" dirty="0"/>
              <a:t> </a:t>
            </a:r>
            <a:r>
              <a:rPr lang="en-US" sz="2600" dirty="0" err="1"/>
              <a:t>produzidos</a:t>
            </a:r>
            <a:r>
              <a:rPr lang="en-US" sz="2600" dirty="0"/>
              <a:t> e </a:t>
            </a:r>
            <a:r>
              <a:rPr lang="en-US" sz="2600" dirty="0" err="1" smtClean="0"/>
              <a:t>recebidos</a:t>
            </a:r>
            <a:r>
              <a:rPr lang="en-US" sz="2600" dirty="0" smtClean="0"/>
              <a:t> </a:t>
            </a:r>
            <a:r>
              <a:rPr lang="en-US" sz="2600" dirty="0" err="1"/>
              <a:t>por</a:t>
            </a:r>
            <a:r>
              <a:rPr lang="en-US" sz="2600" dirty="0"/>
              <a:t> </a:t>
            </a:r>
            <a:r>
              <a:rPr lang="en-US" sz="2600" dirty="0" err="1"/>
              <a:t>órgãos</a:t>
            </a:r>
            <a:r>
              <a:rPr lang="en-US" sz="2600" dirty="0"/>
              <a:t> </a:t>
            </a:r>
            <a:r>
              <a:rPr lang="en-US" sz="2600" dirty="0" err="1"/>
              <a:t>públicos</a:t>
            </a:r>
            <a:r>
              <a:rPr lang="en-US" sz="2600" dirty="0"/>
              <a:t>, </a:t>
            </a:r>
            <a:r>
              <a:rPr lang="en-US" sz="2600" dirty="0" err="1"/>
              <a:t>instituições</a:t>
            </a:r>
            <a:r>
              <a:rPr lang="en-US" sz="2600" dirty="0"/>
              <a:t> de </a:t>
            </a:r>
            <a:r>
              <a:rPr lang="en-US" sz="2600" dirty="0" err="1"/>
              <a:t>caráter</a:t>
            </a:r>
            <a:r>
              <a:rPr lang="en-US" sz="2600" dirty="0"/>
              <a:t> </a:t>
            </a:r>
            <a:r>
              <a:rPr lang="en-US" sz="2600" dirty="0" err="1"/>
              <a:t>público</a:t>
            </a:r>
            <a:r>
              <a:rPr lang="en-US" sz="2600" dirty="0"/>
              <a:t> e </a:t>
            </a:r>
            <a:r>
              <a:rPr lang="en-US" sz="2600" dirty="0" err="1"/>
              <a:t>entidades</a:t>
            </a:r>
            <a:r>
              <a:rPr lang="en-US" sz="2600" dirty="0"/>
              <a:t> </a:t>
            </a:r>
            <a:r>
              <a:rPr lang="en-US" sz="2600" dirty="0" err="1"/>
              <a:t>privadas</a:t>
            </a:r>
            <a:r>
              <a:rPr lang="en-US" sz="2600" dirty="0"/>
              <a:t>, </a:t>
            </a:r>
            <a:r>
              <a:rPr lang="en-US" sz="2600" dirty="0" err="1"/>
              <a:t>em</a:t>
            </a:r>
            <a:r>
              <a:rPr lang="en-US" sz="2600" dirty="0"/>
              <a:t> </a:t>
            </a:r>
            <a:r>
              <a:rPr lang="en-US" sz="2600" dirty="0" err="1"/>
              <a:t>decorrência</a:t>
            </a:r>
            <a:r>
              <a:rPr lang="en-US" sz="2600" dirty="0"/>
              <a:t> do </a:t>
            </a:r>
            <a:r>
              <a:rPr lang="en-US" sz="2600" dirty="0" err="1"/>
              <a:t>exercício</a:t>
            </a:r>
            <a:r>
              <a:rPr lang="en-US" sz="2600" dirty="0"/>
              <a:t> de </a:t>
            </a:r>
            <a:r>
              <a:rPr lang="en-US" sz="2600" dirty="0" err="1"/>
              <a:t>atividades</a:t>
            </a:r>
            <a:r>
              <a:rPr lang="en-US" sz="2600" dirty="0"/>
              <a:t> </a:t>
            </a:r>
            <a:r>
              <a:rPr lang="en-US" sz="2600" dirty="0" err="1"/>
              <a:t>específicas</a:t>
            </a:r>
            <a:r>
              <a:rPr lang="en-US" sz="2600" dirty="0"/>
              <a:t>, </a:t>
            </a:r>
            <a:r>
              <a:rPr lang="en-US" sz="2600" dirty="0" err="1"/>
              <a:t>bem</a:t>
            </a:r>
            <a:r>
              <a:rPr lang="en-US" sz="2600" dirty="0"/>
              <a:t> </a:t>
            </a:r>
            <a:r>
              <a:rPr lang="en-US" sz="2600" dirty="0" err="1"/>
              <a:t>como</a:t>
            </a:r>
            <a:r>
              <a:rPr lang="en-US" sz="2600" dirty="0"/>
              <a:t> </a:t>
            </a:r>
            <a:r>
              <a:rPr lang="en-US" sz="2600" dirty="0" err="1"/>
              <a:t>por</a:t>
            </a:r>
            <a:r>
              <a:rPr lang="en-US" sz="2600" dirty="0"/>
              <a:t> </a:t>
            </a:r>
            <a:r>
              <a:rPr lang="en-US" sz="2600" dirty="0" err="1"/>
              <a:t>pessoa</a:t>
            </a:r>
            <a:r>
              <a:rPr lang="en-US" sz="2600" dirty="0"/>
              <a:t> </a:t>
            </a:r>
            <a:r>
              <a:rPr lang="en-US" sz="2600" dirty="0" err="1"/>
              <a:t>física</a:t>
            </a:r>
            <a:r>
              <a:rPr lang="en-US" sz="2600" dirty="0"/>
              <a:t>, </a:t>
            </a:r>
            <a:r>
              <a:rPr lang="en-US" sz="2600" dirty="0" err="1"/>
              <a:t>qualquer</a:t>
            </a:r>
            <a:r>
              <a:rPr lang="en-US" sz="2600" dirty="0"/>
              <a:t> </a:t>
            </a:r>
            <a:r>
              <a:rPr lang="en-US" sz="2600" dirty="0" err="1"/>
              <a:t>que</a:t>
            </a:r>
            <a:r>
              <a:rPr lang="en-US" sz="2600" dirty="0"/>
              <a:t> </a:t>
            </a:r>
            <a:r>
              <a:rPr lang="en-US" sz="2600" dirty="0" err="1"/>
              <a:t>seja</a:t>
            </a:r>
            <a:r>
              <a:rPr lang="en-US" sz="2600" dirty="0"/>
              <a:t> o </a:t>
            </a:r>
            <a:r>
              <a:rPr lang="en-US" sz="2600" dirty="0" err="1"/>
              <a:t>suporte</a:t>
            </a:r>
            <a:r>
              <a:rPr lang="en-US" sz="2600" dirty="0"/>
              <a:t> da </a:t>
            </a:r>
            <a:r>
              <a:rPr lang="en-US" sz="2600" dirty="0" err="1"/>
              <a:t>informação</a:t>
            </a:r>
            <a:r>
              <a:rPr lang="en-US" sz="2600" dirty="0"/>
              <a:t> </a:t>
            </a:r>
            <a:r>
              <a:rPr lang="en-US" sz="2600" dirty="0" err="1"/>
              <a:t>ou</a:t>
            </a:r>
            <a:r>
              <a:rPr lang="en-US" sz="2600" dirty="0"/>
              <a:t> a </a:t>
            </a:r>
            <a:r>
              <a:rPr lang="en-US" sz="2600" dirty="0" err="1"/>
              <a:t>natureza</a:t>
            </a:r>
            <a:r>
              <a:rPr lang="en-US" sz="2600" dirty="0"/>
              <a:t> dos </a:t>
            </a:r>
            <a:r>
              <a:rPr lang="en-US" sz="2600" dirty="0" err="1" smtClean="0"/>
              <a:t>docum</a:t>
            </a:r>
            <a:r>
              <a:rPr lang="bg-BG" sz="2600" dirty="0" smtClean="0"/>
              <a:t>entos.</a:t>
            </a:r>
            <a:endParaRPr lang="en-US" sz="2600" dirty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897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55" y="760178"/>
            <a:ext cx="8656618" cy="3998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/>
              <a:t>O </a:t>
            </a:r>
            <a:r>
              <a:rPr lang="en-US" sz="3000" dirty="0" err="1"/>
              <a:t>Arquivo</a:t>
            </a:r>
            <a:r>
              <a:rPr lang="en-US" sz="3000" dirty="0"/>
              <a:t> é um </a:t>
            </a:r>
            <a:r>
              <a:rPr lang="en-US" sz="3000" dirty="0" err="1"/>
              <a:t>conjunto</a:t>
            </a:r>
            <a:r>
              <a:rPr lang="en-US" sz="3000" dirty="0"/>
              <a:t> de </a:t>
            </a:r>
            <a:r>
              <a:rPr lang="en-US" sz="3000" dirty="0" err="1"/>
              <a:t>documentos</a:t>
            </a:r>
            <a:r>
              <a:rPr lang="en-US" sz="3000" dirty="0"/>
              <a:t> </a:t>
            </a:r>
            <a:r>
              <a:rPr lang="en-US" sz="3000" dirty="0" err="1"/>
              <a:t>criados</a:t>
            </a:r>
            <a:r>
              <a:rPr lang="en-US" sz="3000" dirty="0"/>
              <a:t> </a:t>
            </a:r>
            <a:r>
              <a:rPr lang="en-US" sz="3000" dirty="0" err="1"/>
              <a:t>ou</a:t>
            </a:r>
            <a:r>
              <a:rPr lang="en-US" sz="3000" dirty="0"/>
              <a:t> </a:t>
            </a:r>
            <a:r>
              <a:rPr lang="en-US" sz="3000" dirty="0" err="1"/>
              <a:t>recebidos</a:t>
            </a:r>
            <a:r>
              <a:rPr lang="en-US" sz="3000" dirty="0"/>
              <a:t> </a:t>
            </a:r>
            <a:r>
              <a:rPr lang="en-US" sz="3000" dirty="0" err="1"/>
              <a:t>por</a:t>
            </a:r>
            <a:r>
              <a:rPr lang="en-US" sz="3000" dirty="0"/>
              <a:t> </a:t>
            </a:r>
            <a:r>
              <a:rPr lang="en-US" sz="3000" dirty="0" err="1"/>
              <a:t>uma</a:t>
            </a:r>
            <a:r>
              <a:rPr lang="en-US" sz="3000" dirty="0"/>
              <a:t> </a:t>
            </a:r>
            <a:r>
              <a:rPr lang="en-US" sz="3000" dirty="0" err="1"/>
              <a:t>organização</a:t>
            </a:r>
            <a:r>
              <a:rPr lang="en-US" sz="3000" dirty="0"/>
              <a:t>, firma </a:t>
            </a:r>
            <a:r>
              <a:rPr lang="en-US" sz="3000" dirty="0" err="1"/>
              <a:t>ou</a:t>
            </a:r>
            <a:r>
              <a:rPr lang="en-US" sz="3000" dirty="0"/>
              <a:t> </a:t>
            </a:r>
            <a:r>
              <a:rPr lang="en-US" sz="3000" dirty="0" err="1"/>
              <a:t>indivíduo</a:t>
            </a:r>
            <a:r>
              <a:rPr lang="en-US" sz="3000" dirty="0"/>
              <a:t>. </a:t>
            </a:r>
            <a:r>
              <a:rPr lang="en-US" sz="3000" dirty="0" err="1"/>
              <a:t>Esses</a:t>
            </a:r>
            <a:r>
              <a:rPr lang="en-US" sz="3000" dirty="0"/>
              <a:t> </a:t>
            </a:r>
            <a:r>
              <a:rPr lang="en-US" sz="3000" dirty="0" err="1"/>
              <a:t>documentos</a:t>
            </a:r>
            <a:r>
              <a:rPr lang="en-US" sz="3000" dirty="0"/>
              <a:t> </a:t>
            </a:r>
            <a:r>
              <a:rPr lang="en-US" sz="3000" dirty="0" err="1"/>
              <a:t>são</a:t>
            </a:r>
            <a:r>
              <a:rPr lang="en-US" sz="3000" dirty="0"/>
              <a:t> </a:t>
            </a:r>
            <a:r>
              <a:rPr lang="en-US" sz="3000" dirty="0" err="1"/>
              <a:t>fontes</a:t>
            </a:r>
            <a:r>
              <a:rPr lang="en-US" sz="3000" dirty="0"/>
              <a:t> das </a:t>
            </a:r>
            <a:r>
              <a:rPr lang="en-US" sz="3000" dirty="0" err="1"/>
              <a:t>informações</a:t>
            </a:r>
            <a:r>
              <a:rPr lang="en-US" sz="3000" dirty="0"/>
              <a:t> </a:t>
            </a:r>
            <a:r>
              <a:rPr lang="en-US" sz="3000" dirty="0" err="1"/>
              <a:t>utilizadas</a:t>
            </a:r>
            <a:r>
              <a:rPr lang="en-US" sz="3000" dirty="0"/>
              <a:t> </a:t>
            </a:r>
            <a:r>
              <a:rPr lang="en-US" sz="3000" dirty="0" err="1"/>
              <a:t>para</a:t>
            </a:r>
            <a:r>
              <a:rPr lang="en-US" sz="3000" dirty="0"/>
              <a:t> a </a:t>
            </a:r>
            <a:r>
              <a:rPr lang="en-US" sz="3000" dirty="0" err="1"/>
              <a:t>execução</a:t>
            </a:r>
            <a:r>
              <a:rPr lang="en-US" sz="3000" dirty="0"/>
              <a:t> de </a:t>
            </a:r>
            <a:r>
              <a:rPr lang="en-US" sz="3000" dirty="0" err="1"/>
              <a:t>tarefas</a:t>
            </a:r>
            <a:r>
              <a:rPr lang="en-US" sz="3000" dirty="0"/>
              <a:t>/</a:t>
            </a:r>
            <a:r>
              <a:rPr lang="en-US" sz="3000" dirty="0" err="1"/>
              <a:t>atividades</a:t>
            </a:r>
            <a:r>
              <a:rPr lang="en-US" sz="3000" dirty="0"/>
              <a:t>. </a:t>
            </a:r>
            <a:r>
              <a:rPr lang="en-US" sz="3000" dirty="0" err="1"/>
              <a:t>São</a:t>
            </a:r>
            <a:r>
              <a:rPr lang="en-US" sz="3000" dirty="0"/>
              <a:t> </a:t>
            </a:r>
            <a:r>
              <a:rPr lang="en-US" sz="3000" dirty="0" err="1"/>
              <a:t>documentos</a:t>
            </a:r>
            <a:r>
              <a:rPr lang="en-US" sz="3000" dirty="0"/>
              <a:t> </a:t>
            </a:r>
            <a:r>
              <a:rPr lang="en-US" sz="3000" dirty="0" err="1"/>
              <a:t>reunidos</a:t>
            </a:r>
            <a:r>
              <a:rPr lang="en-US" sz="3000" dirty="0"/>
              <a:t> </a:t>
            </a:r>
            <a:r>
              <a:rPr lang="en-US" sz="3000" dirty="0" err="1"/>
              <a:t>por</a:t>
            </a:r>
            <a:r>
              <a:rPr lang="en-US" sz="3000" dirty="0"/>
              <a:t> </a:t>
            </a:r>
            <a:r>
              <a:rPr lang="en-US" sz="3000" dirty="0" err="1"/>
              <a:t>acumulação</a:t>
            </a:r>
            <a:r>
              <a:rPr lang="en-US" sz="3000" dirty="0"/>
              <a:t> </a:t>
            </a:r>
            <a:r>
              <a:rPr lang="en-US" sz="3000" dirty="0" err="1"/>
              <a:t>ao</a:t>
            </a:r>
            <a:r>
              <a:rPr lang="en-US" sz="3000" dirty="0"/>
              <a:t> </a:t>
            </a:r>
            <a:r>
              <a:rPr lang="en-US" sz="3000" dirty="0" err="1"/>
              <a:t>longo</a:t>
            </a:r>
            <a:r>
              <a:rPr lang="en-US" sz="3000" dirty="0"/>
              <a:t> das </a:t>
            </a:r>
            <a:r>
              <a:rPr lang="en-US" sz="3000" dirty="0" err="1"/>
              <a:t>atividades</a:t>
            </a:r>
            <a:r>
              <a:rPr lang="en-US" sz="3000" dirty="0"/>
              <a:t> e </a:t>
            </a:r>
            <a:r>
              <a:rPr lang="en-US" sz="3000" dirty="0" err="1"/>
              <a:t>isso</a:t>
            </a:r>
            <a:r>
              <a:rPr lang="en-US" sz="3000" dirty="0"/>
              <a:t> </a:t>
            </a:r>
            <a:r>
              <a:rPr lang="en-US" sz="3000" dirty="0" err="1"/>
              <a:t>ocorre</a:t>
            </a:r>
            <a:r>
              <a:rPr lang="en-US" sz="3000" dirty="0"/>
              <a:t> </a:t>
            </a:r>
            <a:r>
              <a:rPr lang="en-US" sz="3000" dirty="0" err="1"/>
              <a:t>independentemente</a:t>
            </a:r>
            <a:r>
              <a:rPr lang="en-US" sz="3000" dirty="0"/>
              <a:t> do </a:t>
            </a:r>
            <a:r>
              <a:rPr lang="en-US" sz="3000" dirty="0" err="1"/>
              <a:t>suporte</a:t>
            </a:r>
            <a:r>
              <a:rPr lang="en-US" sz="3000" dirty="0"/>
              <a:t> </a:t>
            </a:r>
            <a:r>
              <a:rPr lang="en-US" sz="3000" dirty="0" err="1"/>
              <a:t>ou</a:t>
            </a:r>
            <a:r>
              <a:rPr lang="en-US" sz="3000" dirty="0"/>
              <a:t> da </a:t>
            </a:r>
            <a:r>
              <a:rPr lang="en-US" sz="3000" dirty="0" err="1"/>
              <a:t>natureza</a:t>
            </a:r>
            <a:r>
              <a:rPr lang="en-US" sz="3000" dirty="0"/>
              <a:t>, </a:t>
            </a:r>
            <a:r>
              <a:rPr lang="en-US" sz="3000" dirty="0" err="1"/>
              <a:t>sejam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atividades</a:t>
            </a:r>
            <a:r>
              <a:rPr lang="en-US" sz="3000" dirty="0"/>
              <a:t> </a:t>
            </a:r>
            <a:r>
              <a:rPr lang="en-US" sz="3000" dirty="0" err="1"/>
              <a:t>que</a:t>
            </a:r>
            <a:r>
              <a:rPr lang="en-US" sz="3000" dirty="0"/>
              <a:t> </a:t>
            </a:r>
            <a:r>
              <a:rPr lang="en-US" sz="3000" dirty="0" err="1"/>
              <a:t>envolvem</a:t>
            </a:r>
            <a:r>
              <a:rPr lang="en-US" sz="3000" dirty="0"/>
              <a:t> </a:t>
            </a:r>
            <a:r>
              <a:rPr lang="en-US" sz="3000" dirty="0" err="1"/>
              <a:t>pessoas</a:t>
            </a:r>
            <a:r>
              <a:rPr lang="en-US" sz="3000" dirty="0"/>
              <a:t> </a:t>
            </a:r>
            <a:r>
              <a:rPr lang="en-US" sz="3000" dirty="0" err="1"/>
              <a:t>físicas</a:t>
            </a:r>
            <a:r>
              <a:rPr lang="en-US" sz="3000" dirty="0"/>
              <a:t> </a:t>
            </a:r>
            <a:r>
              <a:rPr lang="en-US" sz="3000" dirty="0" err="1"/>
              <a:t>ou</a:t>
            </a:r>
            <a:r>
              <a:rPr lang="en-US" sz="3000" dirty="0"/>
              <a:t> </a:t>
            </a:r>
            <a:r>
              <a:rPr lang="en-US" sz="3000" dirty="0" err="1"/>
              <a:t>empresas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geral</a:t>
            </a:r>
            <a:r>
              <a:rPr lang="en-US" sz="3000" dirty="0"/>
              <a:t>. 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6046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651"/>
            <a:ext cx="8913813" cy="914400"/>
          </a:xfrm>
        </p:spPr>
        <p:txBody>
          <a:bodyPr/>
          <a:lstStyle/>
          <a:p>
            <a:r>
              <a:rPr lang="bg-BG" dirty="0" smtClean="0"/>
              <a:t>Finalidade do Arquivo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431080"/>
            <a:ext cx="8563930" cy="4835250"/>
          </a:xfrm>
        </p:spPr>
        <p:txBody>
          <a:bodyPr>
            <a:normAutofit/>
          </a:bodyPr>
          <a:lstStyle/>
          <a:p>
            <a:r>
              <a:rPr lang="bg-BG" sz="3600" dirty="0" smtClean="0"/>
              <a:t> </a:t>
            </a:r>
            <a:r>
              <a:rPr lang="en-US" sz="3600" dirty="0" err="1" smtClean="0"/>
              <a:t>Servir</a:t>
            </a:r>
            <a:r>
              <a:rPr lang="en-US" sz="3600" dirty="0" smtClean="0"/>
              <a:t> </a:t>
            </a:r>
            <a:r>
              <a:rPr lang="en-US" sz="3600" dirty="0"/>
              <a:t>á </a:t>
            </a:r>
            <a:r>
              <a:rPr lang="en-US" sz="3600" dirty="0" err="1"/>
              <a:t>Administração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bg-BG" sz="3600" dirty="0" smtClean="0"/>
              <a:t> </a:t>
            </a:r>
          </a:p>
          <a:p>
            <a:pPr marL="0" indent="0">
              <a:buNone/>
            </a:pPr>
            <a:endParaRPr lang="bg-BG" sz="3600" dirty="0" smtClean="0"/>
          </a:p>
          <a:p>
            <a:r>
              <a:rPr lang="bg-BG" sz="3600" dirty="0"/>
              <a:t> </a:t>
            </a:r>
            <a:r>
              <a:rPr lang="en-US" sz="3600" dirty="0" err="1" smtClean="0"/>
              <a:t>Servir</a:t>
            </a:r>
            <a:r>
              <a:rPr lang="en-US" sz="3600" dirty="0" smtClean="0"/>
              <a:t> </a:t>
            </a:r>
            <a:r>
              <a:rPr lang="en-US" sz="3600" dirty="0"/>
              <a:t>á </a:t>
            </a:r>
            <a:r>
              <a:rPr lang="en-US" sz="3600" dirty="0" err="1"/>
              <a:t>História</a:t>
            </a:r>
            <a:r>
              <a:rPr lang="en-US" sz="3600" dirty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592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57" y="482990"/>
            <a:ext cx="8901965" cy="586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120"/>
            <a:ext cx="8913813" cy="914400"/>
          </a:xfrm>
        </p:spPr>
        <p:txBody>
          <a:bodyPr/>
          <a:lstStyle/>
          <a:p>
            <a:r>
              <a:rPr lang="bg-BG" dirty="0" smtClean="0"/>
              <a:t>Arquivamento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395302"/>
            <a:ext cx="8770728" cy="5187662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Obedecem as seguintes opera</a:t>
            </a:r>
            <a:r>
              <a:rPr lang="bg-BG" dirty="0" smtClean="0"/>
              <a:t>ções</a:t>
            </a:r>
          </a:p>
          <a:p>
            <a:pPr algn="just"/>
            <a:endParaRPr lang="bg-BG" dirty="0"/>
          </a:p>
          <a:p>
            <a:pPr lvl="1" algn="just"/>
            <a:r>
              <a:rPr lang="en-US" b="1" dirty="0"/>
              <a:t>INSPEÇÃO:</a:t>
            </a:r>
            <a:r>
              <a:rPr lang="en-US" dirty="0"/>
              <a:t> </a:t>
            </a:r>
            <a:r>
              <a:rPr lang="en-US" dirty="0" err="1"/>
              <a:t>consiste</a:t>
            </a:r>
            <a:r>
              <a:rPr lang="en-US" dirty="0"/>
              <a:t> no </a:t>
            </a:r>
            <a:r>
              <a:rPr lang="en-US" dirty="0" err="1"/>
              <a:t>exame</a:t>
            </a:r>
            <a:r>
              <a:rPr lang="en-US" dirty="0"/>
              <a:t> do(s) </a:t>
            </a:r>
            <a:r>
              <a:rPr lang="en-US" dirty="0" err="1"/>
              <a:t>documento</a:t>
            </a:r>
            <a:r>
              <a:rPr lang="en-US" dirty="0"/>
              <a:t>(s)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/>
              <a:t>se o(s) </a:t>
            </a:r>
            <a:r>
              <a:rPr lang="en-US" dirty="0" err="1"/>
              <a:t>mesmo</a:t>
            </a:r>
            <a:r>
              <a:rPr lang="en-US" dirty="0"/>
              <a:t>(s) se </a:t>
            </a:r>
            <a:r>
              <a:rPr lang="en-US" dirty="0" err="1"/>
              <a:t>destina</a:t>
            </a:r>
            <a:r>
              <a:rPr lang="en-US" dirty="0"/>
              <a:t>(m)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arquivamento</a:t>
            </a:r>
            <a:r>
              <a:rPr lang="en-US" dirty="0"/>
              <a:t>, se </a:t>
            </a:r>
            <a:r>
              <a:rPr lang="en-US" dirty="0" err="1"/>
              <a:t>possui</a:t>
            </a:r>
            <a:r>
              <a:rPr lang="en-US" dirty="0"/>
              <a:t>(</a:t>
            </a:r>
            <a:r>
              <a:rPr lang="en-US" dirty="0" err="1"/>
              <a:t>em</a:t>
            </a:r>
            <a:r>
              <a:rPr lang="en-US" dirty="0"/>
              <a:t>) </a:t>
            </a:r>
            <a:r>
              <a:rPr lang="en-US" dirty="0" err="1"/>
              <a:t>anexo</a:t>
            </a:r>
            <a:r>
              <a:rPr lang="en-US" dirty="0"/>
              <a:t>(s) e se a </a:t>
            </a:r>
            <a:r>
              <a:rPr lang="en-US" dirty="0" err="1"/>
              <a:t>classificação</a:t>
            </a:r>
            <a:r>
              <a:rPr lang="en-US" dirty="0"/>
              <a:t> </a:t>
            </a:r>
            <a:r>
              <a:rPr lang="en-US" dirty="0" err="1"/>
              <a:t>atribuída</a:t>
            </a:r>
            <a:r>
              <a:rPr lang="en-US" dirty="0"/>
              <a:t> será </a:t>
            </a:r>
            <a:r>
              <a:rPr lang="en-US" dirty="0" err="1"/>
              <a:t>mantida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alterada</a:t>
            </a:r>
            <a:r>
              <a:rPr lang="en-US" dirty="0"/>
              <a:t>. </a:t>
            </a:r>
            <a:endParaRPr lang="en-US" dirty="0"/>
          </a:p>
          <a:p>
            <a:pPr lvl="1" algn="just"/>
            <a:endParaRPr lang="bg-BG" b="1" dirty="0" smtClean="0"/>
          </a:p>
          <a:p>
            <a:pPr lvl="1" algn="just"/>
            <a:r>
              <a:rPr lang="en-US" b="1" dirty="0" smtClean="0"/>
              <a:t>ORDENAÇÃO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consiste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reunião</a:t>
            </a:r>
            <a:r>
              <a:rPr lang="en-US" dirty="0"/>
              <a:t> dos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classificados</a:t>
            </a:r>
            <a:r>
              <a:rPr lang="en-US" dirty="0"/>
              <a:t> sob um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assunto</a:t>
            </a:r>
            <a:r>
              <a:rPr lang="en-US" dirty="0"/>
              <a:t>. </a:t>
            </a:r>
            <a:endParaRPr lang="bg-BG" dirty="0" smtClean="0"/>
          </a:p>
          <a:p>
            <a:pPr lvl="1" algn="just"/>
            <a:r>
              <a:rPr lang="bg-BG" dirty="0"/>
              <a:t>T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 </a:t>
            </a:r>
            <a:r>
              <a:rPr lang="en-US" dirty="0" err="1"/>
              <a:t>agilizar</a:t>
            </a:r>
            <a:r>
              <a:rPr lang="en-US" dirty="0"/>
              <a:t> o </a:t>
            </a:r>
            <a:r>
              <a:rPr lang="en-US" dirty="0" err="1"/>
              <a:t>arquivamento</a:t>
            </a:r>
            <a:r>
              <a:rPr lang="en-US" dirty="0"/>
              <a:t>, </a:t>
            </a:r>
            <a:r>
              <a:rPr lang="en-US" dirty="0" err="1"/>
              <a:t>minimizando</a:t>
            </a:r>
            <a:r>
              <a:rPr lang="en-US" dirty="0"/>
              <a:t> a </a:t>
            </a:r>
            <a:r>
              <a:rPr lang="en-US" dirty="0" err="1"/>
              <a:t>possibilidade</a:t>
            </a:r>
            <a:r>
              <a:rPr lang="en-US" dirty="0"/>
              <a:t> de </a:t>
            </a:r>
            <a:r>
              <a:rPr lang="en-US" dirty="0" err="1"/>
              <a:t>erros</a:t>
            </a:r>
            <a:r>
              <a:rPr lang="en-US" dirty="0"/>
              <a:t>. </a:t>
            </a:r>
            <a:endParaRPr lang="bg-BG" dirty="0" smtClean="0"/>
          </a:p>
          <a:p>
            <a:pPr lvl="1" algn="just"/>
            <a:r>
              <a:rPr lang="bg-BG" dirty="0" smtClean="0"/>
              <a:t>O</a:t>
            </a:r>
            <a:r>
              <a:rPr lang="en-US" dirty="0" err="1" smtClean="0"/>
              <a:t>rdenados</a:t>
            </a:r>
            <a:r>
              <a:rPr lang="en-US" dirty="0" smtClean="0"/>
              <a:t> </a:t>
            </a:r>
            <a:r>
              <a:rPr lang="en-US" dirty="0" err="1"/>
              <a:t>adequadamente</a:t>
            </a:r>
            <a:r>
              <a:rPr lang="en-US" dirty="0"/>
              <a:t>, será </a:t>
            </a:r>
            <a:r>
              <a:rPr lang="en-US" dirty="0" err="1"/>
              <a:t>possível</a:t>
            </a:r>
            <a:r>
              <a:rPr lang="en-US" dirty="0"/>
              <a:t> </a:t>
            </a:r>
            <a:r>
              <a:rPr lang="en-US" dirty="0" err="1"/>
              <a:t>manter</a:t>
            </a:r>
            <a:r>
              <a:rPr lang="en-US" dirty="0"/>
              <a:t> </a:t>
            </a:r>
            <a:r>
              <a:rPr lang="en-US" dirty="0" err="1"/>
              <a:t>reunidos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referentes</a:t>
            </a:r>
            <a:r>
              <a:rPr lang="en-US" dirty="0"/>
              <a:t> a um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assunto</a:t>
            </a:r>
            <a:r>
              <a:rPr lang="en-US" dirty="0"/>
              <a:t>, </a:t>
            </a:r>
            <a:r>
              <a:rPr lang="en-US" dirty="0" err="1"/>
              <a:t>organizando-os</a:t>
            </a:r>
            <a:r>
              <a:rPr lang="en-US" dirty="0"/>
              <a:t> </a:t>
            </a:r>
            <a:r>
              <a:rPr lang="en-US" dirty="0" err="1"/>
              <a:t>previamente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arquivamento</a:t>
            </a:r>
            <a:r>
              <a:rPr lang="en-US" dirty="0"/>
              <a:t>. </a:t>
            </a:r>
            <a:endParaRPr lang="bg-BG" dirty="0" smtClean="0"/>
          </a:p>
          <a:p>
            <a:pPr lvl="1" algn="just"/>
            <a:r>
              <a:rPr lang="bg-BG" dirty="0" smtClean="0"/>
              <a:t>A </a:t>
            </a:r>
            <a:r>
              <a:rPr lang="en-US" dirty="0" err="1" smtClean="0"/>
              <a:t>Ordenação</a:t>
            </a:r>
            <a:r>
              <a:rPr lang="en-US" dirty="0" smtClean="0"/>
              <a:t> </a:t>
            </a:r>
            <a:r>
              <a:rPr lang="bg-BG" dirty="0" smtClean="0"/>
              <a:t>é a </a:t>
            </a:r>
            <a:r>
              <a:rPr lang="en-US" dirty="0" smtClean="0"/>
              <a:t>forma </a:t>
            </a:r>
            <a:r>
              <a:rPr lang="en-US" dirty="0"/>
              <a:t>de </a:t>
            </a:r>
            <a:r>
              <a:rPr lang="en-US" dirty="0" err="1"/>
              <a:t>disposição</a:t>
            </a:r>
            <a:r>
              <a:rPr lang="en-US" dirty="0"/>
              <a:t> dos </a:t>
            </a:r>
            <a:r>
              <a:rPr lang="en-US" dirty="0" err="1"/>
              <a:t>documentos</a:t>
            </a:r>
            <a:r>
              <a:rPr lang="en-US" dirty="0"/>
              <a:t>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4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608210"/>
            <a:ext cx="8746046" cy="5813758"/>
          </a:xfrm>
        </p:spPr>
        <p:txBody>
          <a:bodyPr/>
          <a:lstStyle/>
          <a:p>
            <a:pPr algn="just"/>
            <a:r>
              <a:rPr lang="en-US" b="1" dirty="0"/>
              <a:t>ARQUIVAMENTO:</a:t>
            </a:r>
            <a:r>
              <a:rPr lang="en-US" dirty="0"/>
              <a:t> </a:t>
            </a:r>
            <a:r>
              <a:rPr lang="en-US" dirty="0" err="1"/>
              <a:t>consiste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guarda</a:t>
            </a:r>
            <a:r>
              <a:rPr lang="en-US" dirty="0"/>
              <a:t> do </a:t>
            </a:r>
            <a:r>
              <a:rPr lang="en-US" dirty="0" err="1"/>
              <a:t>documento</a:t>
            </a:r>
            <a:r>
              <a:rPr lang="en-US" dirty="0"/>
              <a:t> no local </a:t>
            </a:r>
            <a:r>
              <a:rPr lang="en-US" dirty="0" err="1"/>
              <a:t>devido</a:t>
            </a:r>
            <a:r>
              <a:rPr lang="en-US" dirty="0"/>
              <a:t> (pasta </a:t>
            </a:r>
            <a:r>
              <a:rPr lang="en-US" dirty="0" err="1"/>
              <a:t>suspensa</a:t>
            </a:r>
            <a:r>
              <a:rPr lang="en-US" dirty="0"/>
              <a:t>, </a:t>
            </a:r>
            <a:r>
              <a:rPr lang="en-US" dirty="0" err="1"/>
              <a:t>prateleira</a:t>
            </a:r>
            <a:r>
              <a:rPr lang="en-US" dirty="0"/>
              <a:t>, </a:t>
            </a:r>
            <a:r>
              <a:rPr lang="en-US" dirty="0" err="1"/>
              <a:t>caixa</a:t>
            </a:r>
            <a:r>
              <a:rPr lang="en-US" dirty="0"/>
              <a:t>), de </a:t>
            </a:r>
            <a:r>
              <a:rPr lang="en-US" dirty="0" err="1"/>
              <a:t>acordo</a:t>
            </a:r>
            <a:r>
              <a:rPr lang="en-US" dirty="0"/>
              <a:t> com a </a:t>
            </a:r>
            <a:r>
              <a:rPr lang="en-US" dirty="0" err="1"/>
              <a:t>classificação</a:t>
            </a:r>
            <a:r>
              <a:rPr lang="en-US" dirty="0"/>
              <a:t> dada. </a:t>
            </a:r>
            <a:endParaRPr lang="bg-BG" dirty="0" smtClean="0"/>
          </a:p>
          <a:p>
            <a:pPr lvl="1" algn="just"/>
            <a:r>
              <a:rPr lang="en-US" dirty="0" err="1" smtClean="0"/>
              <a:t>Nesta</a:t>
            </a:r>
            <a:r>
              <a:rPr lang="en-US" dirty="0" smtClean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-se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muita</a:t>
            </a:r>
            <a:r>
              <a:rPr lang="en-US" dirty="0"/>
              <a:t> </a:t>
            </a:r>
            <a:r>
              <a:rPr lang="en-US" dirty="0" err="1"/>
              <a:t>atenção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 um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arquivado</a:t>
            </a:r>
            <a:r>
              <a:rPr lang="en-US" dirty="0"/>
              <a:t> </a:t>
            </a:r>
            <a:r>
              <a:rPr lang="en-US" dirty="0" err="1"/>
              <a:t>erroneamente</a:t>
            </a:r>
            <a:r>
              <a:rPr lang="en-US" dirty="0"/>
              <a:t> </a:t>
            </a:r>
            <a:r>
              <a:rPr lang="en-US" dirty="0" err="1" smtClean="0"/>
              <a:t>poder</a:t>
            </a:r>
            <a:r>
              <a:rPr lang="bg-BG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ficar</a:t>
            </a:r>
            <a:r>
              <a:rPr lang="en-US" dirty="0"/>
              <a:t> </a:t>
            </a:r>
            <a:r>
              <a:rPr lang="en-US" dirty="0" err="1"/>
              <a:t>perdido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possibilidades</a:t>
            </a:r>
            <a:r>
              <a:rPr lang="en-US" dirty="0"/>
              <a:t> de </a:t>
            </a:r>
            <a:r>
              <a:rPr lang="en-US" dirty="0" err="1"/>
              <a:t>recuperação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solicitado</a:t>
            </a:r>
            <a:r>
              <a:rPr lang="en-US" dirty="0"/>
              <a:t> </a:t>
            </a:r>
            <a:r>
              <a:rPr lang="en-US" dirty="0" err="1"/>
              <a:t>posteriormente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3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114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Rotinas</a:t>
            </a:r>
            <a:r>
              <a:rPr lang="en-US" dirty="0"/>
              <a:t> </a:t>
            </a:r>
            <a:r>
              <a:rPr lang="en-US" dirty="0" err="1"/>
              <a:t>Correspondentes</a:t>
            </a:r>
            <a:r>
              <a:rPr lang="en-US" dirty="0"/>
              <a:t>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Operações</a:t>
            </a:r>
            <a:r>
              <a:rPr lang="en-US" dirty="0"/>
              <a:t> de </a:t>
            </a:r>
            <a:r>
              <a:rPr lang="en-US" dirty="0" err="1"/>
              <a:t>Arquivamento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323748"/>
            <a:ext cx="8770728" cy="51876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Verificar</a:t>
            </a:r>
            <a:r>
              <a:rPr lang="en-US" dirty="0"/>
              <a:t> a </a:t>
            </a:r>
            <a:r>
              <a:rPr lang="en-US" dirty="0" err="1"/>
              <a:t>existência</a:t>
            </a:r>
            <a:r>
              <a:rPr lang="en-US" dirty="0"/>
              <a:t> de </a:t>
            </a:r>
            <a:r>
              <a:rPr lang="en-US" dirty="0" err="1"/>
              <a:t>antecedentes</a:t>
            </a:r>
            <a:r>
              <a:rPr lang="en-US" dirty="0"/>
              <a:t> (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tratam</a:t>
            </a:r>
            <a:r>
              <a:rPr lang="en-US" dirty="0"/>
              <a:t> do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assunto</a:t>
            </a:r>
            <a:r>
              <a:rPr lang="en-US" dirty="0"/>
              <a:t>); </a:t>
            </a:r>
            <a:endParaRPr lang="en-US" dirty="0"/>
          </a:p>
          <a:p>
            <a:pPr algn="just"/>
            <a:r>
              <a:rPr lang="en-US" dirty="0"/>
              <a:t>2. </a:t>
            </a:r>
            <a:r>
              <a:rPr lang="en-US" dirty="0" err="1"/>
              <a:t>Reunir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antecedentes</a:t>
            </a:r>
            <a:r>
              <a:rPr lang="en-US" dirty="0"/>
              <a:t>, </a:t>
            </a:r>
            <a:r>
              <a:rPr lang="en-US" dirty="0" err="1"/>
              <a:t>colocando-os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cronológica</a:t>
            </a:r>
            <a:r>
              <a:rPr lang="en-US" dirty="0"/>
              <a:t> </a:t>
            </a:r>
            <a:r>
              <a:rPr lang="en-US" dirty="0" err="1"/>
              <a:t>decrescente</a:t>
            </a:r>
            <a:r>
              <a:rPr lang="en-US" dirty="0"/>
              <a:t>, </a:t>
            </a:r>
            <a:r>
              <a:rPr lang="en-US" dirty="0" err="1"/>
              <a:t>sendo</a:t>
            </a:r>
            <a:r>
              <a:rPr lang="en-US" dirty="0"/>
              <a:t> o </a:t>
            </a:r>
            <a:r>
              <a:rPr lang="en-US" dirty="0" err="1"/>
              <a:t>documento</a:t>
            </a:r>
            <a:r>
              <a:rPr lang="en-US" dirty="0"/>
              <a:t> com data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recente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primeiro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e </a:t>
            </a:r>
            <a:r>
              <a:rPr lang="en-US" dirty="0" err="1"/>
              <a:t>assim</a:t>
            </a:r>
            <a:r>
              <a:rPr lang="en-US" dirty="0"/>
              <a:t> </a:t>
            </a:r>
            <a:r>
              <a:rPr lang="en-US" dirty="0" err="1"/>
              <a:t>sucessivamente</a:t>
            </a:r>
            <a:r>
              <a:rPr lang="en-US" dirty="0"/>
              <a:t>; </a:t>
            </a:r>
            <a:endParaRPr lang="en-US" dirty="0"/>
          </a:p>
          <a:p>
            <a:pPr algn="just"/>
            <a:r>
              <a:rPr lang="en-US" dirty="0"/>
              <a:t>3. </a:t>
            </a:r>
            <a:r>
              <a:rPr lang="en-US" dirty="0" err="1"/>
              <a:t>Ordenar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possuem</a:t>
            </a:r>
            <a:r>
              <a:rPr lang="en-US" dirty="0"/>
              <a:t> </a:t>
            </a:r>
            <a:r>
              <a:rPr lang="en-US" dirty="0" err="1"/>
              <a:t>antecedentes</a:t>
            </a:r>
            <a:r>
              <a:rPr lang="en-US" dirty="0"/>
              <a:t>, de </a:t>
            </a:r>
            <a:r>
              <a:rPr lang="en-US" dirty="0" err="1"/>
              <a:t>acordo</a:t>
            </a:r>
            <a:r>
              <a:rPr lang="en-US" dirty="0"/>
              <a:t> com a </a:t>
            </a:r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estabelecida</a:t>
            </a:r>
            <a:r>
              <a:rPr lang="en-US" dirty="0"/>
              <a:t> (</a:t>
            </a:r>
            <a:r>
              <a:rPr lang="en-US" dirty="0" err="1"/>
              <a:t>cronológica</a:t>
            </a:r>
            <a:r>
              <a:rPr lang="en-US" dirty="0"/>
              <a:t>, </a:t>
            </a:r>
            <a:r>
              <a:rPr lang="en-US" dirty="0" err="1"/>
              <a:t>alfabética</a:t>
            </a:r>
            <a:r>
              <a:rPr lang="en-US" dirty="0"/>
              <a:t>, </a:t>
            </a:r>
            <a:r>
              <a:rPr lang="en-US" dirty="0" err="1"/>
              <a:t>geográfica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), </a:t>
            </a:r>
            <a:r>
              <a:rPr lang="en-US" dirty="0" err="1"/>
              <a:t>formando</a:t>
            </a:r>
            <a:r>
              <a:rPr lang="en-US" dirty="0"/>
              <a:t> </a:t>
            </a:r>
            <a:r>
              <a:rPr lang="en-US" dirty="0" err="1"/>
              <a:t>dossiês</a:t>
            </a:r>
            <a:r>
              <a:rPr lang="en-US" dirty="0"/>
              <a:t>. </a:t>
            </a:r>
            <a:r>
              <a:rPr lang="en-US" dirty="0" err="1"/>
              <a:t>Verificar</a:t>
            </a:r>
            <a:r>
              <a:rPr lang="en-US" dirty="0"/>
              <a:t> a </a:t>
            </a:r>
            <a:r>
              <a:rPr lang="en-US" dirty="0" err="1"/>
              <a:t>existência</a:t>
            </a:r>
            <a:r>
              <a:rPr lang="en-US" dirty="0"/>
              <a:t> de </a:t>
            </a:r>
            <a:r>
              <a:rPr lang="en-US" dirty="0" err="1"/>
              <a:t>cópias</a:t>
            </a:r>
            <a:r>
              <a:rPr lang="en-US" dirty="0"/>
              <a:t>, </a:t>
            </a:r>
            <a:r>
              <a:rPr lang="en-US" dirty="0" err="1"/>
              <a:t>eliminando</a:t>
            </a:r>
            <a:r>
              <a:rPr lang="en-US" dirty="0"/>
              <a:t>-as. </a:t>
            </a:r>
            <a:r>
              <a:rPr lang="en-US" dirty="0" err="1"/>
              <a:t>Caso</a:t>
            </a:r>
            <a:r>
              <a:rPr lang="en-US" dirty="0"/>
              <a:t> o original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exista</a:t>
            </a:r>
            <a:r>
              <a:rPr lang="en-US" dirty="0"/>
              <a:t>, </a:t>
            </a:r>
            <a:r>
              <a:rPr lang="en-US" dirty="0" err="1"/>
              <a:t>manter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única</a:t>
            </a:r>
            <a:r>
              <a:rPr lang="en-US" dirty="0"/>
              <a:t> </a:t>
            </a:r>
            <a:r>
              <a:rPr lang="en-US" dirty="0" err="1"/>
              <a:t>cópia</a:t>
            </a:r>
            <a:r>
              <a:rPr lang="en-US" dirty="0"/>
              <a:t>; </a:t>
            </a:r>
            <a:endParaRPr lang="en-US" dirty="0"/>
          </a:p>
          <a:p>
            <a:pPr algn="just"/>
            <a:r>
              <a:rPr lang="en-US" dirty="0"/>
              <a:t>4. </a:t>
            </a:r>
            <a:r>
              <a:rPr lang="en-US" dirty="0" err="1"/>
              <a:t>Fixar</a:t>
            </a:r>
            <a:r>
              <a:rPr lang="en-US" dirty="0"/>
              <a:t> </a:t>
            </a:r>
            <a:r>
              <a:rPr lang="en-US" dirty="0" err="1"/>
              <a:t>cuidadosamente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capas</a:t>
            </a:r>
            <a:r>
              <a:rPr lang="en-US" dirty="0"/>
              <a:t> </a:t>
            </a:r>
            <a:r>
              <a:rPr lang="en-US" dirty="0" err="1"/>
              <a:t>apropriadas</a:t>
            </a:r>
            <a:r>
              <a:rPr lang="en-US" dirty="0"/>
              <a:t> com </a:t>
            </a:r>
            <a:r>
              <a:rPr lang="en-US" dirty="0" err="1"/>
              <a:t>prendedores</a:t>
            </a:r>
            <a:r>
              <a:rPr lang="en-US" dirty="0"/>
              <a:t> </a:t>
            </a:r>
            <a:r>
              <a:rPr lang="en-US" dirty="0" err="1"/>
              <a:t>plásticos</a:t>
            </a:r>
            <a:r>
              <a:rPr lang="en-US" dirty="0"/>
              <a:t>, com </a:t>
            </a:r>
            <a:r>
              <a:rPr lang="en-US" dirty="0" err="1"/>
              <a:t>exceção</a:t>
            </a:r>
            <a:r>
              <a:rPr lang="en-US" dirty="0"/>
              <a:t> dos </a:t>
            </a:r>
            <a:r>
              <a:rPr lang="en-US" dirty="0" err="1"/>
              <a:t>processos</a:t>
            </a:r>
            <a:r>
              <a:rPr lang="en-US" dirty="0"/>
              <a:t> e volumes </a:t>
            </a:r>
            <a:r>
              <a:rPr lang="en-US" dirty="0" err="1"/>
              <a:t>que</a:t>
            </a:r>
            <a:r>
              <a:rPr lang="en-US" dirty="0"/>
              <a:t>, </a:t>
            </a:r>
            <a:r>
              <a:rPr lang="en-US" dirty="0" err="1"/>
              <a:t>embora</a:t>
            </a:r>
            <a:r>
              <a:rPr lang="en-US" dirty="0"/>
              <a:t> </a:t>
            </a:r>
            <a:r>
              <a:rPr lang="en-US" dirty="0" err="1"/>
              <a:t>inseridos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pastas </a:t>
            </a:r>
            <a:r>
              <a:rPr lang="en-US" dirty="0" err="1"/>
              <a:t>suspensas</a:t>
            </a:r>
            <a:r>
              <a:rPr lang="en-US" dirty="0"/>
              <a:t>, </a:t>
            </a:r>
            <a:r>
              <a:rPr lang="en-US" dirty="0" err="1"/>
              <a:t>permanecem</a:t>
            </a:r>
            <a:r>
              <a:rPr lang="en-US" dirty="0"/>
              <a:t> </a:t>
            </a:r>
            <a:r>
              <a:rPr lang="en-US" dirty="0" err="1"/>
              <a:t>soltos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facilitar</a:t>
            </a:r>
            <a:r>
              <a:rPr lang="en-US" dirty="0"/>
              <a:t> o </a:t>
            </a:r>
            <a:r>
              <a:rPr lang="en-US" dirty="0" err="1"/>
              <a:t>manuseio</a:t>
            </a:r>
            <a:r>
              <a:rPr lang="en-US" dirty="0"/>
              <a:t>; </a:t>
            </a:r>
            <a:endParaRPr lang="en-US" dirty="0"/>
          </a:p>
          <a:p>
            <a:pPr algn="just"/>
            <a:r>
              <a:rPr lang="en-US" dirty="0"/>
              <a:t>5. </a:t>
            </a:r>
            <a:r>
              <a:rPr lang="en-US" dirty="0" err="1"/>
              <a:t>Arquivar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 </a:t>
            </a:r>
            <a:r>
              <a:rPr lang="en-US" dirty="0" err="1"/>
              <a:t>devidos</a:t>
            </a:r>
            <a:r>
              <a:rPr lang="en-US" dirty="0"/>
              <a:t>, </a:t>
            </a:r>
            <a:r>
              <a:rPr lang="en-US" dirty="0" err="1" smtClean="0"/>
              <a:t>identificando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maneira</a:t>
            </a:r>
            <a:r>
              <a:rPr lang="en-US" dirty="0"/>
              <a:t> </a:t>
            </a:r>
            <a:r>
              <a:rPr lang="en-US" dirty="0" err="1"/>
              <a:t>visível</a:t>
            </a:r>
            <a:r>
              <a:rPr lang="en-US" dirty="0"/>
              <a:t> as pastas </a:t>
            </a:r>
            <a:r>
              <a:rPr lang="en-US" dirty="0" err="1"/>
              <a:t>suspensas</a:t>
            </a:r>
            <a:r>
              <a:rPr lang="en-US" dirty="0"/>
              <a:t>, </a:t>
            </a:r>
            <a:r>
              <a:rPr lang="en-US" dirty="0" err="1"/>
              <a:t>gavetas</a:t>
            </a:r>
            <a:r>
              <a:rPr lang="en-US" dirty="0"/>
              <a:t> e </a:t>
            </a:r>
            <a:r>
              <a:rPr lang="en-US" dirty="0" err="1"/>
              <a:t>caixas</a:t>
            </a:r>
            <a:r>
              <a:rPr lang="en-US" dirty="0"/>
              <a:t>; </a:t>
            </a:r>
            <a:endParaRPr lang="en-US" dirty="0"/>
          </a:p>
          <a:p>
            <a:pPr algn="just"/>
            <a:r>
              <a:rPr lang="en-US" dirty="0"/>
              <a:t>6. </a:t>
            </a:r>
            <a:r>
              <a:rPr lang="en-US" dirty="0" err="1"/>
              <a:t>Manter</a:t>
            </a:r>
            <a:r>
              <a:rPr lang="en-US" dirty="0"/>
              <a:t> </a:t>
            </a:r>
            <a:r>
              <a:rPr lang="en-US" dirty="0" err="1"/>
              <a:t>reunida</a:t>
            </a:r>
            <a:r>
              <a:rPr lang="en-US" dirty="0"/>
              <a:t> a </a:t>
            </a:r>
            <a:r>
              <a:rPr lang="en-US" dirty="0" err="1"/>
              <a:t>documentação</a:t>
            </a:r>
            <a:r>
              <a:rPr lang="en-US" dirty="0"/>
              <a:t> </a:t>
            </a:r>
            <a:r>
              <a:rPr lang="en-US" dirty="0" err="1"/>
              <a:t>seriada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exemplo</a:t>
            </a:r>
            <a:r>
              <a:rPr lang="en-US" dirty="0"/>
              <a:t> </a:t>
            </a:r>
            <a:r>
              <a:rPr lang="en-US" dirty="0" err="1"/>
              <a:t>boletins</a:t>
            </a:r>
            <a:r>
              <a:rPr lang="en-US" dirty="0"/>
              <a:t> e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caixas</a:t>
            </a:r>
            <a:r>
              <a:rPr lang="en-US" dirty="0"/>
              <a:t> </a:t>
            </a:r>
            <a:r>
              <a:rPr lang="en-US" dirty="0" err="1"/>
              <a:t>apropriadas</a:t>
            </a:r>
            <a:r>
              <a:rPr lang="en-US" dirty="0"/>
              <a:t>, </a:t>
            </a:r>
            <a:r>
              <a:rPr lang="en-US" dirty="0" err="1"/>
              <a:t>procedendo</a:t>
            </a:r>
            <a:r>
              <a:rPr lang="en-US" dirty="0"/>
              <a:t> o </a:t>
            </a:r>
            <a:r>
              <a:rPr lang="en-US" dirty="0" err="1"/>
              <a:t>registro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única</a:t>
            </a:r>
            <a:r>
              <a:rPr lang="en-US" dirty="0"/>
              <a:t> </a:t>
            </a:r>
            <a:r>
              <a:rPr lang="en-US" dirty="0" err="1"/>
              <a:t>folha</a:t>
            </a:r>
            <a:r>
              <a:rPr lang="en-US" dirty="0"/>
              <a:t> de </a:t>
            </a:r>
            <a:r>
              <a:rPr lang="en-US" dirty="0" err="1"/>
              <a:t>referência</a:t>
            </a:r>
            <a:r>
              <a:rPr lang="en-US" dirty="0"/>
              <a:t>, </a:t>
            </a:r>
            <a:r>
              <a:rPr lang="en-US" dirty="0" err="1"/>
              <a:t>arquivada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pasta </a:t>
            </a:r>
            <a:r>
              <a:rPr lang="en-US" dirty="0" err="1"/>
              <a:t>suspensa</a:t>
            </a:r>
            <a:r>
              <a:rPr lang="en-US" dirty="0"/>
              <a:t>, no </a:t>
            </a:r>
            <a:r>
              <a:rPr lang="en-US" dirty="0" err="1"/>
              <a:t>assunto</a:t>
            </a:r>
            <a:r>
              <a:rPr lang="en-US" dirty="0"/>
              <a:t> </a:t>
            </a:r>
            <a:r>
              <a:rPr lang="en-US" dirty="0" err="1"/>
              <a:t>correspondente</a:t>
            </a:r>
            <a:r>
              <a:rPr lang="en-US" dirty="0"/>
              <a:t>, </a:t>
            </a:r>
            <a:r>
              <a:rPr lang="en-US" dirty="0" err="1"/>
              <a:t>repetindo</a:t>
            </a:r>
            <a:r>
              <a:rPr lang="en-US" dirty="0"/>
              <a:t> a </a:t>
            </a:r>
            <a:r>
              <a:rPr lang="en-US" dirty="0" err="1"/>
              <a:t>operação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chegar</a:t>
            </a:r>
            <a:r>
              <a:rPr lang="en-US" dirty="0"/>
              <a:t> um novo </a:t>
            </a:r>
            <a:r>
              <a:rPr lang="en-US" dirty="0" err="1"/>
              <a:t>número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8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003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Etapas</a:t>
            </a:r>
            <a:r>
              <a:rPr lang="en-US" dirty="0"/>
              <a:t> dos </a:t>
            </a:r>
            <a:r>
              <a:rPr lang="en-US" dirty="0" err="1"/>
              <a:t>Arquivamentos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395304"/>
            <a:ext cx="8770728" cy="508033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1) </a:t>
            </a:r>
            <a:r>
              <a:rPr lang="en-US" dirty="0" err="1"/>
              <a:t>Inspeção</a:t>
            </a:r>
            <a:r>
              <a:rPr lang="en-US" dirty="0"/>
              <a:t> - </a:t>
            </a:r>
            <a:r>
              <a:rPr lang="en-US" dirty="0" err="1"/>
              <a:t>verificar</a:t>
            </a:r>
            <a:r>
              <a:rPr lang="en-US" dirty="0"/>
              <a:t> se é um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arquivamento</a:t>
            </a:r>
            <a:r>
              <a:rPr lang="en-US" dirty="0"/>
              <a:t> </a:t>
            </a:r>
            <a:endParaRPr lang="en-US" dirty="0"/>
          </a:p>
          <a:p>
            <a:pPr algn="just"/>
            <a:r>
              <a:rPr lang="en-US" dirty="0"/>
              <a:t>2) </a:t>
            </a:r>
            <a:r>
              <a:rPr lang="en-US" dirty="0" err="1"/>
              <a:t>Estudos</a:t>
            </a:r>
            <a:r>
              <a:rPr lang="en-US" dirty="0"/>
              <a:t> - </a:t>
            </a:r>
            <a:r>
              <a:rPr lang="en-US" dirty="0" err="1"/>
              <a:t>leitura</a:t>
            </a:r>
            <a:r>
              <a:rPr lang="en-US" dirty="0"/>
              <a:t> </a:t>
            </a:r>
            <a:r>
              <a:rPr lang="en-US" dirty="0" err="1"/>
              <a:t>cuidadosa</a:t>
            </a:r>
            <a:r>
              <a:rPr lang="en-US" dirty="0"/>
              <a:t> do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a </a:t>
            </a:r>
            <a:r>
              <a:rPr lang="en-US" dirty="0" err="1"/>
              <a:t>entrada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endParaRPr lang="en-US" dirty="0"/>
          </a:p>
          <a:p>
            <a:pPr algn="just"/>
            <a:r>
              <a:rPr lang="en-US" dirty="0"/>
              <a:t>3) </a:t>
            </a:r>
            <a:r>
              <a:rPr lang="en-US" dirty="0" err="1"/>
              <a:t>Classificação</a:t>
            </a:r>
            <a:r>
              <a:rPr lang="en-US" dirty="0"/>
              <a:t> - </a:t>
            </a:r>
            <a:r>
              <a:rPr lang="en-US" dirty="0" err="1"/>
              <a:t>Determinação</a:t>
            </a:r>
            <a:r>
              <a:rPr lang="en-US" dirty="0"/>
              <a:t> da </a:t>
            </a:r>
            <a:r>
              <a:rPr lang="en-US" dirty="0" err="1"/>
              <a:t>entrada</a:t>
            </a:r>
            <a:r>
              <a:rPr lang="en-US" dirty="0"/>
              <a:t> </a:t>
            </a:r>
            <a:endParaRPr lang="en-US" dirty="0"/>
          </a:p>
          <a:p>
            <a:pPr algn="just"/>
            <a:r>
              <a:rPr lang="en-US" dirty="0"/>
              <a:t>4) </a:t>
            </a:r>
            <a:r>
              <a:rPr lang="en-US" dirty="0" err="1"/>
              <a:t>Codificação</a:t>
            </a:r>
            <a:r>
              <a:rPr lang="en-US" dirty="0"/>
              <a:t> - </a:t>
            </a:r>
            <a:r>
              <a:rPr lang="en-US" dirty="0" err="1"/>
              <a:t>colocar</a:t>
            </a:r>
            <a:r>
              <a:rPr lang="en-US" dirty="0"/>
              <a:t> no </a:t>
            </a:r>
            <a:r>
              <a:rPr lang="en-US" dirty="0" err="1"/>
              <a:t>documento</a:t>
            </a:r>
            <a:r>
              <a:rPr lang="en-US" dirty="0"/>
              <a:t> o </a:t>
            </a:r>
            <a:r>
              <a:rPr lang="en-US" dirty="0" err="1"/>
              <a:t>código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 smtClean="0"/>
              <a:t>ir</a:t>
            </a:r>
            <a:r>
              <a:rPr lang="bg-BG" dirty="0" smtClean="0"/>
              <a:t>á </a:t>
            </a:r>
            <a:r>
              <a:rPr lang="en-US" dirty="0" err="1" smtClean="0"/>
              <a:t>identifica</a:t>
            </a:r>
            <a:r>
              <a:rPr lang="en-US" dirty="0"/>
              <a:t>-lo </a:t>
            </a:r>
            <a:endParaRPr lang="en-US" dirty="0"/>
          </a:p>
          <a:p>
            <a:pPr algn="just"/>
            <a:r>
              <a:rPr lang="en-US" dirty="0"/>
              <a:t>5) </a:t>
            </a:r>
            <a:r>
              <a:rPr lang="en-US" dirty="0" err="1"/>
              <a:t>Ordenação</a:t>
            </a:r>
            <a:r>
              <a:rPr lang="en-US" dirty="0"/>
              <a:t> - </a:t>
            </a:r>
            <a:r>
              <a:rPr lang="en-US" dirty="0" err="1"/>
              <a:t>como</a:t>
            </a:r>
            <a:r>
              <a:rPr lang="en-US" dirty="0"/>
              <a:t> será </a:t>
            </a:r>
            <a:r>
              <a:rPr lang="en-US" dirty="0" err="1"/>
              <a:t>disposto</a:t>
            </a:r>
            <a:r>
              <a:rPr lang="en-US" dirty="0"/>
              <a:t> o </a:t>
            </a:r>
            <a:r>
              <a:rPr lang="en-US" dirty="0" err="1"/>
              <a:t>documento</a:t>
            </a:r>
            <a:r>
              <a:rPr lang="en-US" dirty="0"/>
              <a:t> </a:t>
            </a:r>
            <a:endParaRPr lang="en-US" dirty="0"/>
          </a:p>
          <a:p>
            <a:pPr algn="just"/>
            <a:r>
              <a:rPr lang="en-US" dirty="0"/>
              <a:t>6) </a:t>
            </a:r>
            <a:r>
              <a:rPr lang="en-US" dirty="0" err="1"/>
              <a:t>Guarda</a:t>
            </a:r>
            <a:r>
              <a:rPr lang="en-US" dirty="0"/>
              <a:t> - é a </a:t>
            </a:r>
            <a:r>
              <a:rPr lang="en-US" dirty="0" err="1"/>
              <a:t>ação</a:t>
            </a:r>
            <a:r>
              <a:rPr lang="en-US" dirty="0"/>
              <a:t> de </a:t>
            </a:r>
            <a:r>
              <a:rPr lang="en-US" dirty="0" err="1"/>
              <a:t>guardar</a:t>
            </a:r>
            <a:r>
              <a:rPr lang="en-US" dirty="0"/>
              <a:t> no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e </a:t>
            </a:r>
            <a:r>
              <a:rPr lang="en-US" dirty="0" err="1"/>
              <a:t>definido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etapas</a:t>
            </a:r>
            <a:r>
              <a:rPr lang="en-US" dirty="0"/>
              <a:t> </a:t>
            </a:r>
            <a:r>
              <a:rPr lang="en-US" dirty="0" err="1"/>
              <a:t>anteriores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72893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218</TotalTime>
  <Words>932</Words>
  <Application>Microsoft Macintosh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Perception</vt:lpstr>
      <vt:lpstr>NOÇÕES DE DOCUMENTAÇÃO E ARQUIVOLOGIA</vt:lpstr>
      <vt:lpstr>PowerPoint Presentation</vt:lpstr>
      <vt:lpstr>PowerPoint Presentation</vt:lpstr>
      <vt:lpstr>Finalidade do Arquivo  </vt:lpstr>
      <vt:lpstr>PowerPoint Presentation</vt:lpstr>
      <vt:lpstr>Arquivamento</vt:lpstr>
      <vt:lpstr>PowerPoint Presentation</vt:lpstr>
      <vt:lpstr>Rotinas Correspondentes às Operações de Arquivamento </vt:lpstr>
      <vt:lpstr>Etapas dos Arquivamentos: </vt:lpstr>
      <vt:lpstr>PowerPoint Presentation</vt:lpstr>
      <vt:lpstr>Classificação dos Documentos</vt:lpstr>
      <vt:lpstr>Classificação dos Arquivos</vt:lpstr>
      <vt:lpstr>Princípios Arquivísticos</vt:lpstr>
      <vt:lpstr>Teoria das Três Idades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NOÇÕES DE DOCUMENTAÇÃO E ARQUIVOLOGIA</dc:title>
  <dc:creator>Alexandre Praciano</dc:creator>
  <cp:lastModifiedBy>Alexandre Praciano</cp:lastModifiedBy>
  <cp:revision>25</cp:revision>
  <dcterms:created xsi:type="dcterms:W3CDTF">2017-02-27T18:35:57Z</dcterms:created>
  <dcterms:modified xsi:type="dcterms:W3CDTF">2017-02-28T20:44:28Z</dcterms:modified>
</cp:coreProperties>
</file>