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F4C466-139E-D240-8121-02F1A19388F1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0BAB8E-5C97-1D4D-8E1D-3874BD9542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Interpessoal</a:t>
            </a:r>
            <a:r>
              <a:rPr lang="en-US" dirty="0"/>
              <a:t>: </a:t>
            </a:r>
            <a:r>
              <a:rPr lang="en-US" dirty="0" err="1"/>
              <a:t>barreiras</a:t>
            </a:r>
            <a:r>
              <a:rPr lang="en-US" dirty="0"/>
              <a:t>,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construtivo</a:t>
            </a:r>
            <a:r>
              <a:rPr lang="en-US" dirty="0"/>
              <a:t>, </a:t>
            </a:r>
            <a:r>
              <a:rPr lang="en-US" dirty="0" err="1"/>
              <a:t>comunicação</a:t>
            </a:r>
            <a:r>
              <a:rPr lang="en-US" dirty="0"/>
              <a:t> formal e informal,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6487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422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Para </a:t>
            </a:r>
            <a:r>
              <a:rPr lang="en-US" dirty="0" err="1"/>
              <a:t>superar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barreiras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-se </a:t>
            </a:r>
            <a:r>
              <a:rPr lang="en-US" dirty="0" err="1"/>
              <a:t>imprescindível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0" y="1270083"/>
            <a:ext cx="9018801" cy="534865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/>
              <a:t>E</a:t>
            </a:r>
            <a:r>
              <a:rPr lang="en-US" dirty="0" err="1" smtClean="0"/>
              <a:t>sclarecer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/>
              <a:t>ideias</a:t>
            </a:r>
            <a:r>
              <a:rPr lang="en-US" dirty="0"/>
              <a:t> antes de </a:t>
            </a:r>
            <a:r>
              <a:rPr lang="en-US" dirty="0" err="1" smtClean="0"/>
              <a:t>comunic</a:t>
            </a:r>
            <a:r>
              <a:rPr lang="bg-BG" dirty="0" smtClean="0"/>
              <a:t>á</a:t>
            </a:r>
            <a:r>
              <a:rPr lang="en-US" dirty="0" smtClean="0"/>
              <a:t>-</a:t>
            </a:r>
            <a:r>
              <a:rPr lang="en-US" dirty="0" err="1"/>
              <a:t>las</a:t>
            </a:r>
            <a:r>
              <a:rPr lang="en-US" dirty="0"/>
              <a:t>,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distorções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semântica</a:t>
            </a:r>
            <a:r>
              <a:rPr lang="en-US" dirty="0"/>
              <a:t>; </a:t>
            </a:r>
          </a:p>
          <a:p>
            <a:pPr algn="just"/>
            <a:r>
              <a:rPr lang="bg-BG" dirty="0"/>
              <a:t>M</a:t>
            </a:r>
            <a:r>
              <a:rPr lang="en-US" dirty="0" err="1" smtClean="0"/>
              <a:t>otivar</a:t>
            </a:r>
            <a:r>
              <a:rPr lang="en-US" dirty="0" smtClean="0"/>
              <a:t> </a:t>
            </a:r>
            <a:r>
              <a:rPr lang="en-US" dirty="0"/>
              <a:t>o receptor “</a:t>
            </a:r>
            <a:r>
              <a:rPr lang="en-US" dirty="0" err="1"/>
              <a:t>prendendo</a:t>
            </a:r>
            <a:r>
              <a:rPr lang="en-US" dirty="0"/>
              <a:t>”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atenção</a:t>
            </a:r>
            <a:r>
              <a:rPr lang="en-US" dirty="0"/>
              <a:t> no </a:t>
            </a:r>
            <a:r>
              <a:rPr lang="en-US" dirty="0" err="1"/>
              <a:t>momento</a:t>
            </a:r>
            <a:r>
              <a:rPr lang="en-US" dirty="0"/>
              <a:t> da </a:t>
            </a:r>
            <a:r>
              <a:rPr lang="en-US" dirty="0" err="1"/>
              <a:t>transmissão</a:t>
            </a:r>
            <a:r>
              <a:rPr lang="en-US" dirty="0"/>
              <a:t> da </a:t>
            </a:r>
            <a:r>
              <a:rPr lang="en-US" dirty="0" err="1"/>
              <a:t>mensagem</a:t>
            </a:r>
            <a:r>
              <a:rPr lang="en-US" dirty="0"/>
              <a:t> de </a:t>
            </a:r>
            <a:r>
              <a:rPr lang="en-US" dirty="0" err="1"/>
              <a:t>modo</a:t>
            </a:r>
            <a:r>
              <a:rPr lang="en-US" dirty="0"/>
              <a:t> a </a:t>
            </a:r>
            <a:r>
              <a:rPr lang="en-US" dirty="0" err="1"/>
              <a:t>apelar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interesses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necessidades</a:t>
            </a:r>
            <a:r>
              <a:rPr lang="en-US" dirty="0"/>
              <a:t>; </a:t>
            </a:r>
          </a:p>
          <a:p>
            <a:pPr algn="just"/>
            <a:r>
              <a:rPr lang="bg-BG" dirty="0"/>
              <a:t>D</a:t>
            </a:r>
            <a:r>
              <a:rPr lang="en-US" dirty="0" err="1" smtClean="0"/>
              <a:t>iscutir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/>
              <a:t>diferenças</a:t>
            </a:r>
            <a:r>
              <a:rPr lang="en-US" dirty="0"/>
              <a:t> dos </a:t>
            </a:r>
            <a:r>
              <a:rPr lang="en-US" dirty="0" err="1"/>
              <a:t>padrões</a:t>
            </a:r>
            <a:r>
              <a:rPr lang="en-US" dirty="0"/>
              <a:t> de </a:t>
            </a:r>
            <a:r>
              <a:rPr lang="en-US" dirty="0" err="1"/>
              <a:t>referência</a:t>
            </a:r>
            <a:r>
              <a:rPr lang="en-US" dirty="0"/>
              <a:t> de forma a saber e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paradigmas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interferem</a:t>
            </a:r>
            <a:r>
              <a:rPr lang="en-US" dirty="0"/>
              <a:t> no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interpretam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acontecimentos</a:t>
            </a:r>
            <a:r>
              <a:rPr lang="en-US" dirty="0"/>
              <a:t>; </a:t>
            </a:r>
          </a:p>
          <a:p>
            <a:pPr algn="just"/>
            <a:r>
              <a:rPr lang="bg-BG" dirty="0"/>
              <a:t>T</a:t>
            </a:r>
            <a:r>
              <a:rPr lang="en-US" dirty="0" err="1" smtClean="0"/>
              <a:t>ransformar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comunicação</a:t>
            </a:r>
            <a:r>
              <a:rPr lang="en-US" dirty="0"/>
              <a:t> informal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aliada</a:t>
            </a:r>
            <a:r>
              <a:rPr lang="en-US" dirty="0"/>
              <a:t> e </a:t>
            </a:r>
            <a:r>
              <a:rPr lang="en-US" dirty="0" err="1"/>
              <a:t>fazer</a:t>
            </a:r>
            <a:r>
              <a:rPr lang="en-US" dirty="0"/>
              <a:t> com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encontros</a:t>
            </a:r>
            <a:r>
              <a:rPr lang="en-US" dirty="0"/>
              <a:t> </a:t>
            </a:r>
            <a:r>
              <a:rPr lang="en-US" dirty="0" err="1"/>
              <a:t>casuais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da </a:t>
            </a:r>
            <a:r>
              <a:rPr lang="en-US" dirty="0" err="1"/>
              <a:t>organização</a:t>
            </a:r>
            <a:r>
              <a:rPr lang="en-US" dirty="0"/>
              <a:t> se </a:t>
            </a:r>
            <a:r>
              <a:rPr lang="en-US" dirty="0" err="1"/>
              <a:t>transforme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canal </a:t>
            </a:r>
            <a:r>
              <a:rPr lang="en-US" dirty="0" err="1"/>
              <a:t>positivo</a:t>
            </a:r>
            <a:r>
              <a:rPr lang="en-US" dirty="0"/>
              <a:t>, </a:t>
            </a:r>
            <a:r>
              <a:rPr lang="en-US" dirty="0" err="1"/>
              <a:t>além</a:t>
            </a:r>
            <a:r>
              <a:rPr lang="en-US" dirty="0"/>
              <a:t> de </a:t>
            </a:r>
            <a:r>
              <a:rPr lang="en-US" dirty="0" err="1"/>
              <a:t>aproximar</a:t>
            </a:r>
            <a:r>
              <a:rPr lang="en-US" dirty="0"/>
              <a:t> a </a:t>
            </a:r>
            <a:r>
              <a:rPr lang="en-US" dirty="0" err="1"/>
              <a:t>direção</a:t>
            </a:r>
            <a:r>
              <a:rPr lang="en-US" dirty="0"/>
              <a:t> de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; </a:t>
            </a:r>
            <a:r>
              <a:rPr lang="en-US" dirty="0" err="1"/>
              <a:t>comunicar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sentimentos</a:t>
            </a:r>
            <a:r>
              <a:rPr lang="en-US" dirty="0"/>
              <a:t> </a:t>
            </a:r>
            <a:r>
              <a:rPr lang="en-US" dirty="0" err="1"/>
              <a:t>implícitos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fatos</a:t>
            </a:r>
            <a:r>
              <a:rPr lang="en-US" dirty="0"/>
              <a:t>,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proporciona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força</a:t>
            </a:r>
            <a:r>
              <a:rPr lang="en-US" dirty="0"/>
              <a:t> e </a:t>
            </a:r>
            <a:r>
              <a:rPr lang="en-US" dirty="0" err="1"/>
              <a:t>convicção</a:t>
            </a:r>
            <a:r>
              <a:rPr lang="en-US" dirty="0"/>
              <a:t> à </a:t>
            </a:r>
            <a:r>
              <a:rPr lang="en-US" dirty="0" err="1"/>
              <a:t>mensagem</a:t>
            </a:r>
            <a:r>
              <a:rPr lang="en-US" dirty="0"/>
              <a:t>; </a:t>
            </a:r>
          </a:p>
          <a:p>
            <a:pPr algn="just"/>
            <a:r>
              <a:rPr lang="bg-BG" dirty="0"/>
              <a:t>T</a:t>
            </a:r>
            <a:r>
              <a:rPr lang="en-US" dirty="0" err="1" smtClean="0"/>
              <a:t>omar</a:t>
            </a:r>
            <a:r>
              <a:rPr lang="en-US" dirty="0" smtClean="0"/>
              <a:t> </a:t>
            </a:r>
            <a:r>
              <a:rPr lang="en-US" dirty="0" err="1"/>
              <a:t>cuidado</a:t>
            </a:r>
            <a:r>
              <a:rPr lang="en-US" dirty="0"/>
              <a:t> com o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não-verbal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o feedback de </a:t>
            </a:r>
            <a:r>
              <a:rPr lang="en-US" dirty="0" err="1"/>
              <a:t>maneira</a:t>
            </a:r>
            <a:r>
              <a:rPr lang="en-US" dirty="0"/>
              <a:t> a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perguntas</a:t>
            </a:r>
            <a:r>
              <a:rPr lang="en-US" dirty="0"/>
              <a:t>, </a:t>
            </a:r>
            <a:r>
              <a:rPr lang="en-US" dirty="0" err="1"/>
              <a:t>encorajando</a:t>
            </a:r>
            <a:r>
              <a:rPr lang="en-US" dirty="0"/>
              <a:t> o receptor a </a:t>
            </a:r>
            <a:r>
              <a:rPr lang="en-US" dirty="0" err="1"/>
              <a:t>demonstrar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reações</a:t>
            </a:r>
            <a:r>
              <a:rPr lang="en-US" dirty="0"/>
              <a:t>, </a:t>
            </a:r>
            <a:r>
              <a:rPr lang="en-US" dirty="0" err="1"/>
              <a:t>sendo</a:t>
            </a:r>
            <a:r>
              <a:rPr lang="en-US" dirty="0"/>
              <a:t> fundamental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ouvir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saber se a </a:t>
            </a:r>
            <a:r>
              <a:rPr lang="en-US" dirty="0" err="1"/>
              <a:t>mensagem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entendida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, se o </a:t>
            </a:r>
            <a:r>
              <a:rPr lang="en-US" dirty="0" err="1"/>
              <a:t>transmissor</a:t>
            </a:r>
            <a:r>
              <a:rPr lang="en-US" dirty="0"/>
              <a:t> da </a:t>
            </a:r>
            <a:r>
              <a:rPr lang="en-US" dirty="0" err="1"/>
              <a:t>mensagem</a:t>
            </a:r>
            <a:r>
              <a:rPr lang="en-US" dirty="0"/>
              <a:t> fez-se </a:t>
            </a:r>
            <a:r>
              <a:rPr lang="en-US" dirty="0" err="1"/>
              <a:t>entender</a:t>
            </a:r>
            <a:r>
              <a:rPr lang="en-US" dirty="0"/>
              <a:t> (LOPES, 2004).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1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114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Características de uma boa comunicação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305860"/>
            <a:ext cx="8563930" cy="4960469"/>
          </a:xfrm>
        </p:spPr>
        <p:txBody>
          <a:bodyPr/>
          <a:lstStyle/>
          <a:p>
            <a:pPr algn="just"/>
            <a:r>
              <a:rPr lang="bg-BG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necessário</a:t>
            </a:r>
            <a:r>
              <a:rPr lang="en-US" dirty="0"/>
              <a:t> saber </a:t>
            </a:r>
            <a:r>
              <a:rPr lang="en-US" dirty="0" err="1" smtClean="0"/>
              <a:t>ouvir</a:t>
            </a:r>
            <a:r>
              <a:rPr lang="en-US" dirty="0" smtClean="0"/>
              <a:t> </a:t>
            </a:r>
            <a:endParaRPr lang="bg-BG" dirty="0" smtClean="0"/>
          </a:p>
          <a:p>
            <a:pPr algn="just"/>
            <a:r>
              <a:rPr lang="bg-BG" dirty="0"/>
              <a:t>F</a:t>
            </a:r>
            <a:r>
              <a:rPr lang="en-US" dirty="0" smtClean="0"/>
              <a:t>alar</a:t>
            </a:r>
            <a:r>
              <a:rPr lang="en-US" dirty="0"/>
              <a:t>, </a:t>
            </a:r>
            <a:endParaRPr lang="bg-BG" dirty="0" smtClean="0"/>
          </a:p>
          <a:p>
            <a:pPr algn="just"/>
            <a:r>
              <a:rPr lang="bg-BG" dirty="0"/>
              <a:t>T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habilidade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transmitir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mensagem</a:t>
            </a:r>
            <a:r>
              <a:rPr lang="en-US" dirty="0"/>
              <a:t> </a:t>
            </a:r>
            <a:r>
              <a:rPr lang="en-US" dirty="0" err="1"/>
              <a:t>utilizando</a:t>
            </a:r>
            <a:r>
              <a:rPr lang="en-US" dirty="0"/>
              <a:t> </a:t>
            </a:r>
            <a:r>
              <a:rPr lang="en-US" dirty="0" err="1"/>
              <a:t>linguagem</a:t>
            </a:r>
            <a:r>
              <a:rPr lang="en-US" dirty="0"/>
              <a:t> </a:t>
            </a:r>
            <a:r>
              <a:rPr lang="en-US" dirty="0" err="1" smtClean="0"/>
              <a:t>adequada</a:t>
            </a:r>
            <a:r>
              <a:rPr lang="bg-BG" dirty="0"/>
              <a:t>;</a:t>
            </a:r>
            <a:endParaRPr lang="bg-BG" dirty="0" smtClean="0"/>
          </a:p>
          <a:p>
            <a:pPr algn="just"/>
            <a:r>
              <a:rPr lang="bg-BG" dirty="0"/>
              <a:t>P</a:t>
            </a:r>
            <a:r>
              <a:rPr lang="en-US" dirty="0" err="1" smtClean="0"/>
              <a:t>ossuir</a:t>
            </a:r>
            <a:r>
              <a:rPr lang="en-US" dirty="0" smtClean="0"/>
              <a:t>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habilidade</a:t>
            </a:r>
            <a:r>
              <a:rPr lang="en-US" dirty="0"/>
              <a:t> de </a:t>
            </a:r>
            <a:r>
              <a:rPr lang="en-US" dirty="0" err="1"/>
              <a:t>leitura</a:t>
            </a:r>
            <a:r>
              <a:rPr lang="en-US" dirty="0"/>
              <a:t> e </a:t>
            </a:r>
            <a:r>
              <a:rPr lang="en-US" dirty="0" err="1"/>
              <a:t>compreensão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en-US" dirty="0" smtClean="0"/>
              <a:t>A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 é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 smtClean="0"/>
              <a:t>emprego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linguagem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envolve</a:t>
            </a:r>
            <a:r>
              <a:rPr lang="en-US" dirty="0"/>
              <a:t> </a:t>
            </a:r>
            <a:r>
              <a:rPr lang="en-US" dirty="0" err="1"/>
              <a:t>identificação</a:t>
            </a:r>
            <a:r>
              <a:rPr lang="en-US" dirty="0"/>
              <a:t>, </a:t>
            </a:r>
            <a:r>
              <a:rPr lang="en-US" dirty="0" err="1"/>
              <a:t>reconhecimento</a:t>
            </a:r>
            <a:r>
              <a:rPr lang="en-US" dirty="0"/>
              <a:t> e </a:t>
            </a:r>
            <a:r>
              <a:rPr lang="en-US" dirty="0" err="1"/>
              <a:t>respeito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diferenças</a:t>
            </a:r>
            <a:r>
              <a:rPr lang="en-US" dirty="0"/>
              <a:t> entre </a:t>
            </a:r>
            <a:r>
              <a:rPr lang="en-US" dirty="0" err="1"/>
              <a:t>indivíduos</a:t>
            </a:r>
            <a:r>
              <a:rPr lang="en-US" dirty="0"/>
              <a:t> no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refere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modos</a:t>
            </a:r>
            <a:r>
              <a:rPr lang="en-US" dirty="0"/>
              <a:t> de </a:t>
            </a:r>
            <a:r>
              <a:rPr lang="en-US" dirty="0" err="1"/>
              <a:t>pensar</a:t>
            </a:r>
            <a:r>
              <a:rPr lang="en-US" dirty="0"/>
              <a:t>, </a:t>
            </a:r>
            <a:r>
              <a:rPr lang="en-US" dirty="0" err="1"/>
              <a:t>sentir</a:t>
            </a:r>
            <a:r>
              <a:rPr lang="en-US" dirty="0"/>
              <a:t> e </a:t>
            </a:r>
            <a:r>
              <a:rPr lang="en-US" dirty="0" err="1"/>
              <a:t>agir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114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Construtivo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1448968"/>
            <a:ext cx="8420845" cy="48173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A </a:t>
            </a:r>
            <a:r>
              <a:rPr lang="en-US" sz="3600" dirty="0" err="1"/>
              <a:t>comunicação</a:t>
            </a:r>
            <a:r>
              <a:rPr lang="en-US" sz="3600" dirty="0"/>
              <a:t> tem de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canalizada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o </a:t>
            </a:r>
            <a:r>
              <a:rPr lang="en-US" sz="3600" dirty="0" err="1"/>
              <a:t>lado</a:t>
            </a:r>
            <a:r>
              <a:rPr lang="en-US" sz="3600" dirty="0"/>
              <a:t> </a:t>
            </a:r>
            <a:r>
              <a:rPr lang="en-US" sz="3600" dirty="0" err="1"/>
              <a:t>construtivo</a:t>
            </a:r>
            <a:r>
              <a:rPr lang="en-US" sz="3600" dirty="0"/>
              <a:t>, </a:t>
            </a:r>
            <a:r>
              <a:rPr lang="en-US" sz="3600" dirty="0" err="1"/>
              <a:t>ajudando</a:t>
            </a:r>
            <a:r>
              <a:rPr lang="en-US" sz="3600" dirty="0"/>
              <a:t> as </a:t>
            </a:r>
            <a:r>
              <a:rPr lang="en-US" sz="3600" dirty="0" err="1"/>
              <a:t>organizações</a:t>
            </a:r>
            <a:r>
              <a:rPr lang="en-US" sz="3600" dirty="0"/>
              <a:t> a </a:t>
            </a:r>
            <a:r>
              <a:rPr lang="en-US" sz="3600" dirty="0" err="1"/>
              <a:t>buscar</a:t>
            </a:r>
            <a:r>
              <a:rPr lang="en-US" sz="3600" dirty="0"/>
              <a:t> </a:t>
            </a:r>
            <a:r>
              <a:rPr lang="en-US" sz="3600" dirty="0" err="1"/>
              <a:t>respostas</a:t>
            </a:r>
            <a:r>
              <a:rPr lang="en-US" sz="3600" dirty="0"/>
              <a:t> </a:t>
            </a:r>
            <a:r>
              <a:rPr lang="en-US" sz="3600" dirty="0" err="1"/>
              <a:t>muito</a:t>
            </a:r>
            <a:r>
              <a:rPr lang="en-US" sz="3600" dirty="0"/>
              <a:t> </a:t>
            </a:r>
            <a:r>
              <a:rPr lang="en-US" sz="3600" dirty="0" err="1"/>
              <a:t>mais</a:t>
            </a:r>
            <a:r>
              <a:rPr lang="en-US" sz="3600" dirty="0"/>
              <a:t> </a:t>
            </a:r>
            <a:r>
              <a:rPr lang="en-US" sz="3600" dirty="0" err="1"/>
              <a:t>rápidas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as inquietudes </a:t>
            </a:r>
            <a:r>
              <a:rPr lang="en-US" sz="3600" dirty="0" err="1"/>
              <a:t>ambientais</a:t>
            </a:r>
            <a:r>
              <a:rPr lang="en-US" sz="3600" dirty="0"/>
              <a:t> e </a:t>
            </a:r>
            <a:r>
              <a:rPr lang="en-US" sz="3600" dirty="0" err="1"/>
              <a:t>facilitando</a:t>
            </a:r>
            <a:r>
              <a:rPr lang="en-US" sz="3600" dirty="0"/>
              <a:t> o </a:t>
            </a:r>
            <a:r>
              <a:rPr lang="en-US" sz="3600" dirty="0" err="1"/>
              <a:t>convívio</a:t>
            </a:r>
            <a:r>
              <a:rPr lang="en-US" sz="3600" dirty="0"/>
              <a:t> e a </a:t>
            </a:r>
            <a:r>
              <a:rPr lang="en-US" sz="3600" dirty="0" err="1"/>
              <a:t>gestão</a:t>
            </a:r>
            <a:r>
              <a:rPr lang="en-US" sz="3600" dirty="0"/>
              <a:t> das </a:t>
            </a:r>
            <a:r>
              <a:rPr lang="en-US" sz="3600" dirty="0" err="1"/>
              <a:t>pessoas</a:t>
            </a:r>
            <a:r>
              <a:rPr lang="en-US" sz="3600" dirty="0"/>
              <a:t> com vistas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uma</a:t>
            </a:r>
            <a:r>
              <a:rPr lang="en-US" sz="3600" dirty="0"/>
              <a:t> </a:t>
            </a:r>
            <a:r>
              <a:rPr lang="en-US" sz="3600" dirty="0" err="1"/>
              <a:t>administração</a:t>
            </a:r>
            <a:r>
              <a:rPr lang="en-US" sz="3600" dirty="0"/>
              <a:t> </a:t>
            </a:r>
            <a:r>
              <a:rPr lang="en-US" sz="3600" dirty="0" err="1"/>
              <a:t>participativa</a:t>
            </a:r>
            <a:r>
              <a:rPr lang="en-US" sz="3600" dirty="0"/>
              <a:t> e </a:t>
            </a:r>
            <a:r>
              <a:rPr lang="en-US" sz="3600" dirty="0" err="1"/>
              <a:t>mais</a:t>
            </a:r>
            <a:r>
              <a:rPr lang="en-US" sz="3600" dirty="0"/>
              <a:t> </a:t>
            </a:r>
            <a:r>
              <a:rPr lang="en-US" sz="3600" dirty="0" err="1"/>
              <a:t>efetiva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seus</a:t>
            </a:r>
            <a:r>
              <a:rPr lang="en-US" sz="3600" dirty="0"/>
              <a:t> </a:t>
            </a:r>
            <a:r>
              <a:rPr lang="en-US" sz="3600" dirty="0" err="1"/>
              <a:t>resultados</a:t>
            </a:r>
            <a:r>
              <a:rPr lang="en-US" sz="3600" dirty="0"/>
              <a:t>. 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71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Comunicação</a:t>
            </a:r>
            <a:r>
              <a:rPr lang="en-US" dirty="0"/>
              <a:t> Formal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1" y="1323748"/>
            <a:ext cx="8681301" cy="5241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2400" dirty="0" smtClean="0"/>
              <a:t>É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comunicação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ocorre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dos </a:t>
            </a:r>
            <a:r>
              <a:rPr lang="en-US" sz="2400" dirty="0" err="1"/>
              <a:t>canais</a:t>
            </a:r>
            <a:r>
              <a:rPr lang="en-US" sz="2400" dirty="0"/>
              <a:t> de </a:t>
            </a:r>
            <a:r>
              <a:rPr lang="en-US" sz="2400" dirty="0" err="1"/>
              <a:t>comunicação</a:t>
            </a:r>
            <a:r>
              <a:rPr lang="en-US" sz="2400" dirty="0"/>
              <a:t> </a:t>
            </a:r>
            <a:r>
              <a:rPr lang="en-US" sz="2400" dirty="0" err="1"/>
              <a:t>formalmente</a:t>
            </a:r>
            <a:r>
              <a:rPr lang="en-US" sz="2400" dirty="0"/>
              <a:t> </a:t>
            </a:r>
            <a:r>
              <a:rPr lang="en-US" sz="2400" dirty="0" err="1"/>
              <a:t>existentes</a:t>
            </a:r>
            <a:r>
              <a:rPr lang="en-US" sz="2400" dirty="0"/>
              <a:t> no </a:t>
            </a:r>
            <a:r>
              <a:rPr lang="en-US" sz="2400" dirty="0" err="1"/>
              <a:t>organograma</a:t>
            </a:r>
            <a:r>
              <a:rPr lang="en-US" sz="2400" dirty="0"/>
              <a:t> da </a:t>
            </a:r>
            <a:r>
              <a:rPr lang="en-US" sz="2400" dirty="0" err="1"/>
              <a:t>empresa</a:t>
            </a:r>
            <a:r>
              <a:rPr lang="en-US" sz="2400" dirty="0"/>
              <a:t>, </a:t>
            </a:r>
            <a:r>
              <a:rPr lang="en-US" sz="2400" dirty="0" err="1"/>
              <a:t>derivada</a:t>
            </a:r>
            <a:r>
              <a:rPr lang="en-US" sz="2400" dirty="0"/>
              <a:t> da </a:t>
            </a:r>
            <a:r>
              <a:rPr lang="en-US" sz="2400" dirty="0" err="1"/>
              <a:t>alta</a:t>
            </a:r>
            <a:r>
              <a:rPr lang="en-US" sz="2400" dirty="0"/>
              <a:t> </a:t>
            </a:r>
            <a:r>
              <a:rPr lang="en-US" sz="2400" dirty="0" err="1"/>
              <a:t>administração</a:t>
            </a:r>
            <a:r>
              <a:rPr lang="en-US" sz="2400" dirty="0"/>
              <a:t>. A </a:t>
            </a:r>
            <a:r>
              <a:rPr lang="en-US" sz="2400" dirty="0" err="1"/>
              <a:t>mensagem</a:t>
            </a:r>
            <a:r>
              <a:rPr lang="en-US" sz="2400" dirty="0"/>
              <a:t> é </a:t>
            </a:r>
            <a:r>
              <a:rPr lang="en-US" sz="2400" dirty="0" err="1"/>
              <a:t>transmitida</a:t>
            </a:r>
            <a:r>
              <a:rPr lang="en-US" sz="2400" dirty="0"/>
              <a:t> e </a:t>
            </a:r>
            <a:r>
              <a:rPr lang="en-US" sz="2400" dirty="0" err="1"/>
              <a:t>recebida</a:t>
            </a:r>
            <a:r>
              <a:rPr lang="en-US" sz="2400" dirty="0"/>
              <a:t> </a:t>
            </a:r>
            <a:r>
              <a:rPr lang="en-US" sz="2400" dirty="0" err="1"/>
              <a:t>pelos</a:t>
            </a:r>
            <a:r>
              <a:rPr lang="en-US" sz="2400" dirty="0"/>
              <a:t> </a:t>
            </a:r>
            <a:r>
              <a:rPr lang="en-US" sz="2400" dirty="0" err="1"/>
              <a:t>canais</a:t>
            </a:r>
            <a:r>
              <a:rPr lang="en-US" sz="2400" dirty="0"/>
              <a:t> </a:t>
            </a:r>
            <a:r>
              <a:rPr lang="en-US" sz="2400" dirty="0" err="1"/>
              <a:t>formalmente</a:t>
            </a:r>
            <a:r>
              <a:rPr lang="en-US" sz="2400" dirty="0"/>
              <a:t> </a:t>
            </a:r>
            <a:r>
              <a:rPr lang="en-US" sz="2400" dirty="0" err="1"/>
              <a:t>estabelecidos</a:t>
            </a:r>
            <a:r>
              <a:rPr lang="en-US" sz="2400" dirty="0"/>
              <a:t> </a:t>
            </a:r>
            <a:r>
              <a:rPr lang="en-US" sz="2400" dirty="0" err="1"/>
              <a:t>pela</a:t>
            </a:r>
            <a:r>
              <a:rPr lang="en-US" sz="2400" dirty="0"/>
              <a:t> </a:t>
            </a:r>
            <a:r>
              <a:rPr lang="en-US" sz="2400" dirty="0" err="1"/>
              <a:t>empresa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estrutura</a:t>
            </a:r>
            <a:r>
              <a:rPr lang="en-US" sz="2400" dirty="0"/>
              <a:t> </a:t>
            </a:r>
            <a:r>
              <a:rPr lang="en-US" sz="2400" dirty="0" err="1"/>
              <a:t>organizacional</a:t>
            </a:r>
            <a:r>
              <a:rPr lang="en-US" sz="2400" dirty="0"/>
              <a:t>. É o </a:t>
            </a:r>
            <a:r>
              <a:rPr lang="en-US" sz="2400" dirty="0" err="1"/>
              <a:t>tipo</a:t>
            </a:r>
            <a:r>
              <a:rPr lang="en-US" sz="2400" dirty="0"/>
              <a:t> de </a:t>
            </a:r>
            <a:r>
              <a:rPr lang="en-US" sz="2400" dirty="0" err="1"/>
              <a:t>comunicação</a:t>
            </a:r>
            <a:r>
              <a:rPr lang="en-US" sz="2400" dirty="0"/>
              <a:t> </a:t>
            </a:r>
            <a:r>
              <a:rPr lang="en-US" sz="2400" dirty="0" err="1"/>
              <a:t>oficial</a:t>
            </a:r>
            <a:r>
              <a:rPr lang="en-US" sz="2400" dirty="0"/>
              <a:t>,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ela</a:t>
            </a:r>
            <a:r>
              <a:rPr lang="en-US" sz="2400" dirty="0"/>
              <a:t> </a:t>
            </a:r>
            <a:r>
              <a:rPr lang="en-US" sz="2400" dirty="0" err="1"/>
              <a:t>interna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externa</a:t>
            </a:r>
            <a:r>
              <a:rPr lang="en-US" sz="2400" dirty="0"/>
              <a:t>, </a:t>
            </a:r>
            <a:r>
              <a:rPr lang="en-US" sz="2400" dirty="0" err="1"/>
              <a:t>sendo</a:t>
            </a:r>
            <a:r>
              <a:rPr lang="en-US" sz="2400" dirty="0"/>
              <a:t> </a:t>
            </a:r>
            <a:r>
              <a:rPr lang="en-US" sz="2400" dirty="0" err="1"/>
              <a:t>quase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</a:t>
            </a:r>
            <a:r>
              <a:rPr lang="en-US" sz="2400" dirty="0" err="1"/>
              <a:t>feita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escrito</a:t>
            </a:r>
            <a:r>
              <a:rPr lang="en-US" sz="2400" dirty="0"/>
              <a:t> e </a:t>
            </a:r>
            <a:r>
              <a:rPr lang="en-US" sz="2400" dirty="0" err="1"/>
              <a:t>devidamente</a:t>
            </a:r>
            <a:r>
              <a:rPr lang="en-US" sz="2400" dirty="0"/>
              <a:t> </a:t>
            </a:r>
            <a:r>
              <a:rPr lang="en-US" sz="2400" dirty="0" err="1"/>
              <a:t>registrada</a:t>
            </a:r>
            <a:r>
              <a:rPr lang="en-US" sz="2400" dirty="0"/>
              <a:t> </a:t>
            </a:r>
            <a:r>
              <a:rPr lang="en-US" sz="2400" dirty="0" err="1"/>
              <a:t>através</a:t>
            </a:r>
            <a:r>
              <a:rPr lang="en-US" sz="2400" dirty="0"/>
              <a:t> de </a:t>
            </a:r>
            <a:r>
              <a:rPr lang="en-US" sz="2400" dirty="0" err="1"/>
              <a:t>correspondências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formulários</a:t>
            </a:r>
            <a:r>
              <a:rPr lang="en-US" sz="2400" dirty="0"/>
              <a:t>. </a:t>
            </a:r>
            <a:r>
              <a:rPr lang="en-US" sz="2400" dirty="0" err="1"/>
              <a:t>Podemos</a:t>
            </a:r>
            <a:r>
              <a:rPr lang="en-US" sz="2400" dirty="0"/>
              <a:t> </a:t>
            </a:r>
            <a:r>
              <a:rPr lang="en-US" sz="2400" dirty="0" err="1"/>
              <a:t>exemplificar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comunicados</a:t>
            </a:r>
            <a:r>
              <a:rPr lang="en-US" sz="2400" dirty="0"/>
              <a:t> </a:t>
            </a:r>
            <a:r>
              <a:rPr lang="en-US" sz="2400" dirty="0" err="1"/>
              <a:t>gerais</a:t>
            </a:r>
            <a:r>
              <a:rPr lang="en-US" sz="2400" dirty="0"/>
              <a:t> da </a:t>
            </a:r>
            <a:r>
              <a:rPr lang="en-US" sz="2400" dirty="0" err="1"/>
              <a:t>empresa</a:t>
            </a:r>
            <a:r>
              <a:rPr lang="en-US" sz="2400" dirty="0"/>
              <a:t>, </a:t>
            </a:r>
            <a:r>
              <a:rPr lang="en-US" sz="2400" dirty="0" err="1"/>
              <a:t>postados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quadros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murais</a:t>
            </a:r>
            <a:r>
              <a:rPr lang="en-US" sz="2400" dirty="0"/>
              <a:t> com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finalidade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633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bg-BG" dirty="0"/>
              <a:t>I</a:t>
            </a:r>
            <a:r>
              <a:rPr lang="en-US" dirty="0" err="1" smtClean="0"/>
              <a:t>nformal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9" y="1305860"/>
            <a:ext cx="8788614" cy="52234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g-BG" sz="2800" dirty="0" smtClean="0"/>
              <a:t>É </a:t>
            </a:r>
            <a:r>
              <a:rPr lang="en-US" sz="2800" dirty="0" err="1" smtClean="0"/>
              <a:t>aquela</a:t>
            </a:r>
            <a:r>
              <a:rPr lang="en-US" sz="2800" dirty="0" smtClean="0"/>
              <a:t> </a:t>
            </a:r>
            <a:r>
              <a:rPr lang="en-US" sz="2800" dirty="0" err="1"/>
              <a:t>que</a:t>
            </a:r>
            <a:r>
              <a:rPr lang="en-US" sz="2800" dirty="0"/>
              <a:t> surge </a:t>
            </a:r>
            <a:r>
              <a:rPr lang="en-US" sz="2800" dirty="0" err="1"/>
              <a:t>espontaneamente</a:t>
            </a:r>
            <a:r>
              <a:rPr lang="en-US" sz="2800" dirty="0"/>
              <a:t> </a:t>
            </a:r>
            <a:r>
              <a:rPr lang="en-US" sz="2800" dirty="0" err="1"/>
              <a:t>através</a:t>
            </a:r>
            <a:r>
              <a:rPr lang="en-US" sz="2800" dirty="0"/>
              <a:t> da </a:t>
            </a:r>
            <a:r>
              <a:rPr lang="en-US" sz="2800" dirty="0" err="1"/>
              <a:t>estrutura</a:t>
            </a:r>
            <a:r>
              <a:rPr lang="en-US" sz="2800" dirty="0"/>
              <a:t> informal e </a:t>
            </a:r>
            <a:r>
              <a:rPr lang="en-US" sz="2800" dirty="0" err="1"/>
              <a:t>fora</a:t>
            </a:r>
            <a:r>
              <a:rPr lang="en-US" sz="2800" dirty="0"/>
              <a:t> dos </a:t>
            </a:r>
            <a:r>
              <a:rPr lang="en-US" sz="2800" dirty="0" err="1"/>
              <a:t>canais</a:t>
            </a:r>
            <a:r>
              <a:rPr lang="en-US" sz="2800" dirty="0"/>
              <a:t> de </a:t>
            </a:r>
            <a:r>
              <a:rPr lang="en-US" sz="2800" dirty="0" err="1"/>
              <a:t>comunicação</a:t>
            </a:r>
            <a:r>
              <a:rPr lang="en-US" sz="2800" dirty="0"/>
              <a:t> </a:t>
            </a:r>
            <a:r>
              <a:rPr lang="en-US" sz="2800" dirty="0" err="1"/>
              <a:t>oficiais</a:t>
            </a:r>
            <a:r>
              <a:rPr lang="en-US" sz="2800" dirty="0"/>
              <a:t> </a:t>
            </a:r>
            <a:r>
              <a:rPr lang="en-US" sz="2800" dirty="0" err="1"/>
              <a:t>estabelecidos</a:t>
            </a:r>
            <a:r>
              <a:rPr lang="en-US" sz="2800" dirty="0"/>
              <a:t> </a:t>
            </a:r>
            <a:r>
              <a:rPr lang="en-US" sz="2800" dirty="0" err="1"/>
              <a:t>pelo</a:t>
            </a:r>
            <a:r>
              <a:rPr lang="en-US" sz="2800" dirty="0"/>
              <a:t> </a:t>
            </a:r>
            <a:r>
              <a:rPr lang="en-US" sz="2800" dirty="0" err="1"/>
              <a:t>organograma</a:t>
            </a:r>
            <a:r>
              <a:rPr lang="en-US" sz="2800" dirty="0"/>
              <a:t>, </a:t>
            </a:r>
            <a:r>
              <a:rPr lang="en-US" sz="2800" dirty="0" err="1"/>
              <a:t>abordando</a:t>
            </a:r>
            <a:r>
              <a:rPr lang="en-US" sz="2800" dirty="0"/>
              <a:t> </a:t>
            </a:r>
            <a:r>
              <a:rPr lang="en-US" sz="2800" dirty="0" err="1"/>
              <a:t>todo</a:t>
            </a:r>
            <a:r>
              <a:rPr lang="en-US" sz="2800" dirty="0"/>
              <a:t> </a:t>
            </a:r>
            <a:r>
              <a:rPr lang="en-US" sz="2800" dirty="0" err="1"/>
              <a:t>tipo</a:t>
            </a:r>
            <a:r>
              <a:rPr lang="en-US" sz="2800" dirty="0"/>
              <a:t> de </a:t>
            </a:r>
            <a:r>
              <a:rPr lang="en-US" sz="2800" dirty="0" err="1"/>
              <a:t>relação</a:t>
            </a:r>
            <a:r>
              <a:rPr lang="en-US" sz="2800" dirty="0"/>
              <a:t> social entre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colaboradores</a:t>
            </a:r>
            <a:r>
              <a:rPr lang="en-US" sz="2800" dirty="0"/>
              <a:t>. É a forma </a:t>
            </a:r>
            <a:r>
              <a:rPr lang="en-US" sz="2800" dirty="0" err="1"/>
              <a:t>cujo</a:t>
            </a:r>
            <a:r>
              <a:rPr lang="en-US" sz="2800" dirty="0"/>
              <a:t> </a:t>
            </a:r>
            <a:r>
              <a:rPr lang="en-US" sz="2800" dirty="0" err="1"/>
              <a:t>qual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funcionários</a:t>
            </a:r>
            <a:r>
              <a:rPr lang="en-US" sz="2800" dirty="0"/>
              <a:t> </a:t>
            </a:r>
            <a:r>
              <a:rPr lang="en-US" sz="2800" dirty="0" err="1"/>
              <a:t>obtém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informações</a:t>
            </a:r>
            <a:r>
              <a:rPr lang="en-US" sz="2800" dirty="0"/>
              <a:t>,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meio</a:t>
            </a:r>
            <a:r>
              <a:rPr lang="en-US" sz="2800" dirty="0"/>
              <a:t> de </a:t>
            </a:r>
            <a:r>
              <a:rPr lang="en-US" sz="2800" dirty="0" err="1"/>
              <a:t>boatos</a:t>
            </a:r>
            <a:r>
              <a:rPr lang="en-US" sz="2800" dirty="0"/>
              <a:t> </a:t>
            </a:r>
            <a:r>
              <a:rPr lang="en-US" sz="2800" dirty="0" err="1"/>
              <a:t>rumores</a:t>
            </a:r>
            <a:r>
              <a:rPr lang="en-US" sz="2800" dirty="0"/>
              <a:t> e </a:t>
            </a:r>
            <a:r>
              <a:rPr lang="en-US" sz="2800" dirty="0" err="1"/>
              <a:t>conversas</a:t>
            </a:r>
            <a:r>
              <a:rPr lang="en-US" sz="2800" dirty="0"/>
              <a:t>. </a:t>
            </a:r>
            <a:endParaRPr lang="bg-BG" sz="2800" dirty="0" smtClean="0"/>
          </a:p>
          <a:p>
            <a:pPr marL="0" indent="0" algn="ctr">
              <a:buNone/>
            </a:pPr>
            <a:r>
              <a:rPr lang="bg-BG" sz="2800" dirty="0" err="1"/>
              <a:t>A</a:t>
            </a:r>
            <a:r>
              <a:rPr lang="en-US" sz="2800" dirty="0" err="1" smtClean="0"/>
              <a:t>borda</a:t>
            </a:r>
            <a:r>
              <a:rPr lang="en-US" sz="2800" dirty="0" smtClean="0"/>
              <a:t> </a:t>
            </a:r>
            <a:r>
              <a:rPr lang="en-US" sz="2800" dirty="0" err="1"/>
              <a:t>mensagens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podem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não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en-US" sz="2800" dirty="0"/>
              <a:t> </a:t>
            </a:r>
            <a:r>
              <a:rPr lang="en-US" sz="2800" dirty="0" err="1"/>
              <a:t>relações</a:t>
            </a:r>
            <a:r>
              <a:rPr lang="en-US" sz="2800" dirty="0"/>
              <a:t> </a:t>
            </a:r>
            <a:r>
              <a:rPr lang="en-US" sz="2800" dirty="0" err="1"/>
              <a:t>às</a:t>
            </a:r>
            <a:r>
              <a:rPr lang="en-US" sz="2800" dirty="0"/>
              <a:t> </a:t>
            </a:r>
            <a:r>
              <a:rPr lang="en-US" sz="2800" dirty="0" err="1"/>
              <a:t>atividades</a:t>
            </a:r>
            <a:r>
              <a:rPr lang="en-US" sz="2800" dirty="0"/>
              <a:t> de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organização</a:t>
            </a:r>
            <a:r>
              <a:rPr lang="en-US" sz="2800" dirty="0"/>
              <a:t>.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meio</a:t>
            </a:r>
            <a:r>
              <a:rPr lang="en-US" sz="2800" dirty="0"/>
              <a:t> </a:t>
            </a:r>
            <a:r>
              <a:rPr lang="en-US" sz="2800" dirty="0" err="1"/>
              <a:t>desta</a:t>
            </a:r>
            <a:r>
              <a:rPr lang="en-US" sz="2800" dirty="0"/>
              <a:t> </a:t>
            </a:r>
            <a:r>
              <a:rPr lang="en-US" sz="2800" dirty="0" err="1"/>
              <a:t>pode</a:t>
            </a:r>
            <a:r>
              <a:rPr lang="en-US" sz="2800" dirty="0"/>
              <a:t>-se </a:t>
            </a:r>
            <a:r>
              <a:rPr lang="en-US" sz="2800" dirty="0" err="1"/>
              <a:t>obter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rapidamente</a:t>
            </a:r>
            <a:r>
              <a:rPr lang="en-US" sz="2800" dirty="0"/>
              <a:t> a </a:t>
            </a:r>
            <a:r>
              <a:rPr lang="en-US" sz="2800" dirty="0" err="1"/>
              <a:t>mensuração</a:t>
            </a:r>
            <a:r>
              <a:rPr lang="en-US" sz="2800" dirty="0"/>
              <a:t> de </a:t>
            </a:r>
            <a:r>
              <a:rPr lang="en-US" sz="2800" dirty="0" err="1"/>
              <a:t>opiniões</a:t>
            </a:r>
            <a:r>
              <a:rPr lang="en-US" sz="2800" dirty="0"/>
              <a:t> e </a:t>
            </a:r>
            <a:r>
              <a:rPr lang="en-US" sz="2800" dirty="0" err="1"/>
              <a:t>insatisfações</a:t>
            </a:r>
            <a:r>
              <a:rPr lang="en-US" sz="2800" dirty="0"/>
              <a:t> dos </a:t>
            </a:r>
            <a:r>
              <a:rPr lang="en-US" sz="2800" dirty="0" err="1"/>
              <a:t>colaboradores</a:t>
            </a:r>
            <a:r>
              <a:rPr lang="en-US" sz="2800" dirty="0"/>
              <a:t>,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ideia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ampla</a:t>
            </a:r>
            <a:r>
              <a:rPr lang="en-US" sz="2800" dirty="0"/>
              <a:t> do </a:t>
            </a:r>
            <a:r>
              <a:rPr lang="en-US" sz="2800" dirty="0" err="1"/>
              <a:t>clima</a:t>
            </a:r>
            <a:r>
              <a:rPr lang="en-US" sz="2800" dirty="0"/>
              <a:t> </a:t>
            </a:r>
            <a:r>
              <a:rPr lang="en-US" sz="2800" dirty="0" err="1"/>
              <a:t>organizacional</a:t>
            </a:r>
            <a:r>
              <a:rPr lang="en-US" sz="2800" dirty="0"/>
              <a:t> e da </a:t>
            </a:r>
            <a:r>
              <a:rPr lang="en-US" sz="2800" dirty="0" err="1"/>
              <a:t>reação</a:t>
            </a:r>
            <a:r>
              <a:rPr lang="en-US" sz="2800" dirty="0"/>
              <a:t> das </a:t>
            </a:r>
            <a:r>
              <a:rPr lang="en-US" sz="2800" dirty="0" err="1"/>
              <a:t>pessoas</a:t>
            </a:r>
            <a:r>
              <a:rPr lang="en-US" sz="2800" dirty="0"/>
              <a:t> </a:t>
            </a:r>
            <a:r>
              <a:rPr lang="en-US" sz="2800" dirty="0" err="1"/>
              <a:t>aos</a:t>
            </a:r>
            <a:r>
              <a:rPr lang="en-US" sz="2800" dirty="0"/>
              <a:t> </a:t>
            </a:r>
            <a:r>
              <a:rPr lang="en-US" sz="2800" dirty="0" err="1"/>
              <a:t>processos</a:t>
            </a:r>
            <a:r>
              <a:rPr lang="en-US" sz="2800" dirty="0"/>
              <a:t> de </a:t>
            </a:r>
            <a:r>
              <a:rPr lang="en-US" sz="2800" dirty="0" err="1"/>
              <a:t>mudança</a:t>
            </a:r>
            <a:r>
              <a:rPr lang="en-US" sz="2800" dirty="0"/>
              <a:t>. 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846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Trabalho em Equipe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860402"/>
            <a:ext cx="8438731" cy="44059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O </a:t>
            </a:r>
            <a:r>
              <a:rPr lang="en-US" sz="3600" dirty="0" err="1"/>
              <a:t>Trabalho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Equipe</a:t>
            </a:r>
            <a:r>
              <a:rPr lang="en-US" sz="3600" dirty="0"/>
              <a:t> é </a:t>
            </a:r>
            <a:r>
              <a:rPr lang="en-US" sz="3600" dirty="0" err="1"/>
              <a:t>visto</a:t>
            </a:r>
            <a:r>
              <a:rPr lang="en-US" sz="3600" dirty="0"/>
              <a:t> </a:t>
            </a:r>
            <a:r>
              <a:rPr lang="en-US" sz="3600" dirty="0" err="1"/>
              <a:t>como</a:t>
            </a:r>
            <a:r>
              <a:rPr lang="en-US" sz="3600" dirty="0"/>
              <a:t> </a:t>
            </a:r>
            <a:r>
              <a:rPr lang="en-US" sz="3600" dirty="0" err="1"/>
              <a:t>alternativa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o </a:t>
            </a:r>
            <a:r>
              <a:rPr lang="en-US" sz="3600" dirty="0" err="1"/>
              <a:t>desenvolvimento</a:t>
            </a:r>
            <a:r>
              <a:rPr lang="en-US" sz="3600" dirty="0"/>
              <a:t> </a:t>
            </a:r>
            <a:r>
              <a:rPr lang="en-US" sz="3600" dirty="0" err="1"/>
              <a:t>pessoal</a:t>
            </a:r>
            <a:r>
              <a:rPr lang="en-US" sz="3600" dirty="0"/>
              <a:t>, </a:t>
            </a:r>
            <a:r>
              <a:rPr lang="en-US" sz="3600" dirty="0" err="1"/>
              <a:t>profissional</a:t>
            </a:r>
            <a:r>
              <a:rPr lang="en-US" sz="3600" dirty="0"/>
              <a:t> e </a:t>
            </a:r>
            <a:r>
              <a:rPr lang="en-US" sz="3600" dirty="0" err="1"/>
              <a:t>para</a:t>
            </a:r>
            <a:r>
              <a:rPr lang="en-US" sz="3600" dirty="0"/>
              <a:t> a </a:t>
            </a:r>
            <a:r>
              <a:rPr lang="en-US" sz="3600" dirty="0" err="1"/>
              <a:t>maximização</a:t>
            </a:r>
            <a:r>
              <a:rPr lang="en-US" sz="3600" dirty="0"/>
              <a:t> dos </a:t>
            </a:r>
            <a:r>
              <a:rPr lang="en-US" sz="3600" dirty="0" err="1"/>
              <a:t>resultados</a:t>
            </a:r>
            <a:r>
              <a:rPr lang="en-US" sz="3600" dirty="0"/>
              <a:t> </a:t>
            </a:r>
            <a:r>
              <a:rPr lang="en-US" sz="3600" dirty="0" err="1"/>
              <a:t>empresariais</a:t>
            </a:r>
            <a:r>
              <a:rPr lang="en-US" sz="3600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20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651"/>
            <a:ext cx="8913813" cy="914400"/>
          </a:xfrm>
        </p:spPr>
        <p:txBody>
          <a:bodyPr/>
          <a:lstStyle/>
          <a:p>
            <a:r>
              <a:rPr lang="bg-BG" dirty="0" smtClean="0"/>
              <a:t>GRUPO X EQUIPE X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395302"/>
            <a:ext cx="8752843" cy="50982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b="1" dirty="0" err="1" smtClean="0"/>
              <a:t>Grupo</a:t>
            </a:r>
            <a:r>
              <a:rPr lang="en-US" sz="3200" b="1" dirty="0"/>
              <a:t>:</a:t>
            </a:r>
            <a:r>
              <a:rPr lang="en-US" sz="3200" dirty="0"/>
              <a:t> </a:t>
            </a:r>
            <a:r>
              <a:rPr lang="en-US" sz="3200" dirty="0" err="1"/>
              <a:t>União</a:t>
            </a:r>
            <a:r>
              <a:rPr lang="en-US" sz="3200" dirty="0"/>
              <a:t> de </a:t>
            </a:r>
            <a:r>
              <a:rPr lang="en-US" sz="3200" dirty="0" err="1"/>
              <a:t>pessoas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um </a:t>
            </a:r>
            <a:r>
              <a:rPr lang="en-US" sz="3200" dirty="0" err="1"/>
              <a:t>mesmo</a:t>
            </a:r>
            <a:r>
              <a:rPr lang="en-US" sz="3200" dirty="0"/>
              <a:t> </a:t>
            </a:r>
            <a:r>
              <a:rPr lang="en-US" sz="3200" dirty="0" err="1"/>
              <a:t>ambiente</a:t>
            </a:r>
            <a:r>
              <a:rPr lang="en-US" sz="3200" dirty="0"/>
              <a:t> de </a:t>
            </a:r>
            <a:r>
              <a:rPr lang="en-US" sz="3200" dirty="0" err="1"/>
              <a:t>trabalho</a:t>
            </a:r>
            <a:r>
              <a:rPr lang="en-US" sz="3200" dirty="0"/>
              <a:t>, mas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exercem</a:t>
            </a:r>
            <a:r>
              <a:rPr lang="en-US" sz="3200" dirty="0"/>
              <a:t> </a:t>
            </a:r>
            <a:r>
              <a:rPr lang="en-US" sz="3200" dirty="0" err="1"/>
              <a:t>funções</a:t>
            </a:r>
            <a:r>
              <a:rPr lang="en-US" sz="3200" dirty="0"/>
              <a:t> </a:t>
            </a:r>
            <a:r>
              <a:rPr lang="en-US" sz="3200" dirty="0" err="1"/>
              <a:t>diferenciadas</a:t>
            </a:r>
            <a:r>
              <a:rPr lang="en-US" sz="3200" dirty="0"/>
              <a:t> e </a:t>
            </a:r>
            <a:r>
              <a:rPr lang="en-US" sz="3200" dirty="0" err="1"/>
              <a:t>buscam</a:t>
            </a:r>
            <a:r>
              <a:rPr lang="en-US" sz="3200" dirty="0"/>
              <a:t> </a:t>
            </a:r>
            <a:r>
              <a:rPr lang="en-US" sz="3200" dirty="0" err="1"/>
              <a:t>resultados</a:t>
            </a:r>
            <a:r>
              <a:rPr lang="en-US" sz="3200" dirty="0"/>
              <a:t> </a:t>
            </a:r>
            <a:r>
              <a:rPr lang="en-US" sz="3200" dirty="0" err="1"/>
              <a:t>individuais</a:t>
            </a:r>
            <a:r>
              <a:rPr lang="en-US" sz="3200" dirty="0"/>
              <a:t>. </a:t>
            </a:r>
            <a:endParaRPr lang="en-US" sz="3200" dirty="0"/>
          </a:p>
          <a:p>
            <a:pPr algn="just"/>
            <a:r>
              <a:rPr lang="en-US" sz="3200" b="1" dirty="0" err="1"/>
              <a:t>Equipe</a:t>
            </a:r>
            <a:r>
              <a:rPr lang="en-US" sz="3200" b="1" dirty="0"/>
              <a:t>:</a:t>
            </a:r>
            <a:r>
              <a:rPr lang="en-US" sz="3200" dirty="0"/>
              <a:t> </a:t>
            </a:r>
            <a:r>
              <a:rPr lang="en-US" sz="3200" dirty="0" err="1"/>
              <a:t>Formação</a:t>
            </a:r>
            <a:r>
              <a:rPr lang="en-US" sz="3200" dirty="0"/>
              <a:t> de </a:t>
            </a:r>
            <a:r>
              <a:rPr lang="en-US" sz="3200" dirty="0" err="1"/>
              <a:t>pessoas</a:t>
            </a:r>
            <a:r>
              <a:rPr lang="en-US" sz="3200" dirty="0"/>
              <a:t> com </a:t>
            </a:r>
            <a:r>
              <a:rPr lang="en-US" sz="3200" dirty="0" err="1"/>
              <a:t>habilidades</a:t>
            </a:r>
            <a:r>
              <a:rPr lang="en-US" sz="3200" dirty="0"/>
              <a:t> </a:t>
            </a:r>
            <a:r>
              <a:rPr lang="en-US" sz="3200" dirty="0" err="1"/>
              <a:t>diferentes</a:t>
            </a:r>
            <a:r>
              <a:rPr lang="en-US" sz="3200" dirty="0"/>
              <a:t>,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execução</a:t>
            </a:r>
            <a:r>
              <a:rPr lang="en-US" sz="3200" dirty="0"/>
              <a:t> de um </a:t>
            </a:r>
            <a:r>
              <a:rPr lang="en-US" sz="3200" dirty="0" err="1"/>
              <a:t>trabalho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conjunto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busca</a:t>
            </a:r>
            <a:r>
              <a:rPr lang="en-US" sz="3200" dirty="0"/>
              <a:t> de um </a:t>
            </a:r>
            <a:r>
              <a:rPr lang="en-US" sz="3200" dirty="0" err="1"/>
              <a:t>único</a:t>
            </a:r>
            <a:r>
              <a:rPr lang="en-US" sz="3200" dirty="0"/>
              <a:t> </a:t>
            </a:r>
            <a:r>
              <a:rPr lang="en-US" sz="3200" dirty="0" err="1"/>
              <a:t>resultado</a:t>
            </a:r>
            <a:r>
              <a:rPr lang="en-US" sz="3200" dirty="0"/>
              <a:t>. </a:t>
            </a:r>
            <a:endParaRPr lang="bg-BG" sz="3200" dirty="0" smtClean="0"/>
          </a:p>
          <a:p>
            <a:pPr algn="just"/>
            <a:r>
              <a:rPr lang="en-US" sz="3200" b="1" dirty="0"/>
              <a:t>Time: </a:t>
            </a:r>
            <a:r>
              <a:rPr lang="en-US" sz="3200" dirty="0" err="1"/>
              <a:t>pessoas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executam</a:t>
            </a:r>
            <a:r>
              <a:rPr lang="en-US" sz="3200" dirty="0"/>
              <a:t> a </a:t>
            </a:r>
            <a:r>
              <a:rPr lang="en-US" sz="3200" dirty="0" err="1"/>
              <a:t>tarefa</a:t>
            </a:r>
            <a:r>
              <a:rPr lang="en-US" sz="3200" dirty="0"/>
              <a:t> do outro (se </a:t>
            </a:r>
            <a:r>
              <a:rPr lang="en-US" sz="3200" dirty="0" err="1"/>
              <a:t>necessário</a:t>
            </a:r>
            <a:r>
              <a:rPr lang="en-US" sz="3200" dirty="0"/>
              <a:t>) e </a:t>
            </a:r>
            <a:r>
              <a:rPr lang="en-US" sz="3200" dirty="0" err="1"/>
              <a:t>todos</a:t>
            </a:r>
            <a:r>
              <a:rPr lang="en-US" sz="3200" dirty="0"/>
              <a:t> </a:t>
            </a:r>
            <a:r>
              <a:rPr lang="en-US" sz="3200" dirty="0" err="1"/>
              <a:t>reconhecem</a:t>
            </a:r>
            <a:r>
              <a:rPr lang="en-US" sz="3200" dirty="0"/>
              <a:t> as </a:t>
            </a:r>
            <a:r>
              <a:rPr lang="en-US" sz="3200" dirty="0" err="1"/>
              <a:t>diferenças</a:t>
            </a:r>
            <a:r>
              <a:rPr lang="en-US" sz="3200" dirty="0"/>
              <a:t> entre </a:t>
            </a:r>
            <a:r>
              <a:rPr lang="en-US" sz="3200" dirty="0" err="1"/>
              <a:t>elas</a:t>
            </a:r>
            <a:r>
              <a:rPr lang="en-US" sz="3200" dirty="0"/>
              <a:t> e </a:t>
            </a:r>
            <a:r>
              <a:rPr lang="en-US" sz="3200" dirty="0" err="1"/>
              <a:t>suas</a:t>
            </a:r>
            <a:r>
              <a:rPr lang="en-US" sz="3200" dirty="0"/>
              <a:t> </a:t>
            </a:r>
            <a:r>
              <a:rPr lang="en-US" sz="3200" dirty="0" err="1"/>
              <a:t>funções</a:t>
            </a:r>
            <a:r>
              <a:rPr lang="en-US" sz="3200" dirty="0"/>
              <a:t>. </a:t>
            </a:r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73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500878"/>
            <a:ext cx="8492388" cy="6099975"/>
          </a:xfrm>
        </p:spPr>
        <p:txBody>
          <a:bodyPr>
            <a:noAutofit/>
          </a:bodyPr>
          <a:lstStyle/>
          <a:p>
            <a:pPr algn="just"/>
            <a:r>
              <a:rPr lang="bg-BG" sz="2200" dirty="0"/>
              <a:t>E</a:t>
            </a:r>
            <a:r>
              <a:rPr lang="en-US" sz="2200" dirty="0" err="1"/>
              <a:t>quipe</a:t>
            </a:r>
            <a:r>
              <a:rPr lang="en-US" sz="2200" dirty="0"/>
              <a:t> é um </a:t>
            </a:r>
            <a:r>
              <a:rPr lang="en-US" sz="2200" dirty="0" err="1"/>
              <a:t>grupo</a:t>
            </a:r>
            <a:r>
              <a:rPr lang="en-US" sz="2200" dirty="0"/>
              <a:t> de </a:t>
            </a:r>
            <a:r>
              <a:rPr lang="en-US" sz="2200" dirty="0" err="1"/>
              <a:t>trabalho</a:t>
            </a:r>
            <a:r>
              <a:rPr lang="en-US" sz="2200" dirty="0"/>
              <a:t> </a:t>
            </a:r>
            <a:r>
              <a:rPr lang="en-US" sz="2200" dirty="0" err="1"/>
              <a:t>cujos</a:t>
            </a:r>
            <a:r>
              <a:rPr lang="en-US" sz="2200" dirty="0"/>
              <a:t> </a:t>
            </a:r>
            <a:r>
              <a:rPr lang="en-US" sz="2200" dirty="0" err="1"/>
              <a:t>membros</a:t>
            </a:r>
            <a:r>
              <a:rPr lang="en-US" sz="2200" dirty="0"/>
              <a:t> </a:t>
            </a:r>
            <a:r>
              <a:rPr lang="en-US" sz="2200" dirty="0" err="1"/>
              <a:t>sabem</a:t>
            </a:r>
            <a:r>
              <a:rPr lang="en-US" sz="2200" dirty="0"/>
              <a:t> </a:t>
            </a:r>
            <a:r>
              <a:rPr lang="en-US" sz="2200" dirty="0" err="1"/>
              <a:t>interagir</a:t>
            </a:r>
            <a:r>
              <a:rPr lang="en-US" sz="2200" dirty="0"/>
              <a:t> de forma </a:t>
            </a:r>
            <a:r>
              <a:rPr lang="en-US" sz="2200" dirty="0" err="1"/>
              <a:t>assertiva</a:t>
            </a:r>
            <a:r>
              <a:rPr lang="en-US" sz="2200" dirty="0"/>
              <a:t> e </a:t>
            </a:r>
            <a:r>
              <a:rPr lang="en-US" sz="2200" dirty="0" err="1"/>
              <a:t>produtiva</a:t>
            </a:r>
            <a:r>
              <a:rPr lang="en-US" sz="2200" dirty="0"/>
              <a:t>, </a:t>
            </a:r>
            <a:r>
              <a:rPr lang="en-US" sz="2200" dirty="0" err="1"/>
              <a:t>somando</a:t>
            </a:r>
            <a:r>
              <a:rPr lang="en-US" sz="2200" dirty="0"/>
              <a:t> </a:t>
            </a:r>
            <a:r>
              <a:rPr lang="en-US" sz="2200" dirty="0" err="1"/>
              <a:t>seus</a:t>
            </a:r>
            <a:r>
              <a:rPr lang="en-US" sz="2200" dirty="0"/>
              <a:t> </a:t>
            </a:r>
            <a:r>
              <a:rPr lang="en-US" sz="2200" dirty="0" err="1"/>
              <a:t>talentos</a:t>
            </a:r>
            <a:r>
              <a:rPr lang="en-US" sz="2200" dirty="0"/>
              <a:t> </a:t>
            </a:r>
            <a:r>
              <a:rPr lang="en-US" sz="2200" dirty="0" err="1"/>
              <a:t>individuais</a:t>
            </a:r>
            <a:r>
              <a:rPr lang="en-US" sz="2200" dirty="0"/>
              <a:t> e </a:t>
            </a:r>
            <a:r>
              <a:rPr lang="en-US" sz="2200" dirty="0" err="1"/>
              <a:t>lidando</a:t>
            </a:r>
            <a:r>
              <a:rPr lang="en-US" sz="2200" dirty="0"/>
              <a:t> de forma </a:t>
            </a:r>
            <a:r>
              <a:rPr lang="en-US" sz="2200" dirty="0" err="1"/>
              <a:t>positiva</a:t>
            </a:r>
            <a:r>
              <a:rPr lang="en-US" sz="2200" dirty="0"/>
              <a:t> com </a:t>
            </a:r>
            <a:r>
              <a:rPr lang="en-US" sz="2200" dirty="0" err="1"/>
              <a:t>suas</a:t>
            </a:r>
            <a:r>
              <a:rPr lang="en-US" sz="2200" dirty="0"/>
              <a:t> </a:t>
            </a:r>
            <a:r>
              <a:rPr lang="en-US" sz="2200" dirty="0" err="1"/>
              <a:t>diferenças</a:t>
            </a:r>
            <a:r>
              <a:rPr lang="en-US" sz="2200" dirty="0"/>
              <a:t>, </a:t>
            </a:r>
            <a:r>
              <a:rPr lang="en-US" sz="2200" dirty="0" err="1"/>
              <a:t>atingindo</a:t>
            </a:r>
            <a:r>
              <a:rPr lang="en-US" sz="2200" dirty="0"/>
              <a:t> </a:t>
            </a:r>
            <a:r>
              <a:rPr lang="en-US" sz="2200" dirty="0" err="1"/>
              <a:t>assim</a:t>
            </a:r>
            <a:r>
              <a:rPr lang="en-US" sz="2200" dirty="0"/>
              <a:t> um alto </a:t>
            </a:r>
            <a:r>
              <a:rPr lang="en-US" sz="2200" dirty="0" err="1"/>
              <a:t>nível</a:t>
            </a:r>
            <a:r>
              <a:rPr lang="en-US" sz="2200" dirty="0"/>
              <a:t> de </a:t>
            </a:r>
            <a:r>
              <a:rPr lang="en-US" sz="2200" dirty="0" err="1"/>
              <a:t>desempenho</a:t>
            </a:r>
            <a:r>
              <a:rPr lang="en-US" sz="2200" dirty="0"/>
              <a:t>. </a:t>
            </a:r>
            <a:endParaRPr lang="bg-BG" sz="2200" dirty="0" smtClean="0"/>
          </a:p>
          <a:p>
            <a:pPr algn="just"/>
            <a:endParaRPr lang="bg-BG" sz="2200" dirty="0"/>
          </a:p>
          <a:p>
            <a:pPr algn="just"/>
            <a:r>
              <a:rPr lang="en-US" sz="2200" dirty="0" err="1"/>
              <a:t>Cabe</a:t>
            </a:r>
            <a:r>
              <a:rPr lang="en-US" sz="2200" dirty="0"/>
              <a:t> </a:t>
            </a:r>
            <a:r>
              <a:rPr lang="en-US" sz="2200" dirty="0" err="1"/>
              <a:t>então</a:t>
            </a:r>
            <a:r>
              <a:rPr lang="en-US" sz="2200" dirty="0"/>
              <a:t> à </a:t>
            </a:r>
            <a:r>
              <a:rPr lang="en-US" sz="2200" dirty="0" err="1"/>
              <a:t>todos</a:t>
            </a:r>
            <a:r>
              <a:rPr lang="en-US" sz="2200" dirty="0"/>
              <a:t> – </a:t>
            </a:r>
            <a:r>
              <a:rPr lang="en-US" sz="2200" dirty="0" err="1"/>
              <a:t>profissionais</a:t>
            </a:r>
            <a:r>
              <a:rPr lang="en-US" sz="2200" dirty="0"/>
              <a:t>, </a:t>
            </a:r>
            <a:r>
              <a:rPr lang="en-US" sz="2200" dirty="0" err="1"/>
              <a:t>líderes</a:t>
            </a:r>
            <a:r>
              <a:rPr lang="en-US" sz="2200" dirty="0"/>
              <a:t> e </a:t>
            </a:r>
            <a:r>
              <a:rPr lang="en-US" sz="2200" dirty="0" err="1"/>
              <a:t>empresa</a:t>
            </a:r>
            <a:r>
              <a:rPr lang="en-US" sz="2200" dirty="0"/>
              <a:t> - </a:t>
            </a:r>
            <a:r>
              <a:rPr lang="en-US" sz="2200" dirty="0" err="1"/>
              <a:t>terem</a:t>
            </a:r>
            <a:r>
              <a:rPr lang="en-US" sz="2200" dirty="0"/>
              <a:t> </a:t>
            </a:r>
            <a:r>
              <a:rPr lang="en-US" sz="2200" dirty="0" err="1"/>
              <a:t>certas</a:t>
            </a:r>
            <a:r>
              <a:rPr lang="en-US" sz="2200" dirty="0"/>
              <a:t> </a:t>
            </a:r>
            <a:r>
              <a:rPr lang="en-US" sz="2200" dirty="0" err="1"/>
              <a:t>atitudes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são</a:t>
            </a:r>
            <a:r>
              <a:rPr lang="en-US" sz="2200" dirty="0"/>
              <a:t> </a:t>
            </a:r>
            <a:r>
              <a:rPr lang="en-US" sz="2200" dirty="0" err="1"/>
              <a:t>condições</a:t>
            </a:r>
            <a:r>
              <a:rPr lang="en-US" sz="2200" dirty="0"/>
              <a:t> </a:t>
            </a:r>
            <a:r>
              <a:rPr lang="en-US" sz="2200" dirty="0" err="1"/>
              <a:t>básicas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o </a:t>
            </a:r>
            <a:r>
              <a:rPr lang="en-US" sz="2200" dirty="0" err="1"/>
              <a:t>desenvolvimento</a:t>
            </a:r>
            <a:r>
              <a:rPr lang="en-US" sz="2200" dirty="0"/>
              <a:t> de </a:t>
            </a:r>
            <a:r>
              <a:rPr lang="en-US" sz="2200" dirty="0" err="1"/>
              <a:t>uma</a:t>
            </a:r>
            <a:r>
              <a:rPr lang="en-US" sz="2200" dirty="0"/>
              <a:t> </a:t>
            </a:r>
            <a:r>
              <a:rPr lang="en-US" sz="2200" dirty="0" err="1"/>
              <a:t>Equipe</a:t>
            </a:r>
            <a:r>
              <a:rPr lang="en-US" sz="2200" dirty="0"/>
              <a:t> </a:t>
            </a:r>
            <a:r>
              <a:rPr lang="en-US" sz="2200" dirty="0" err="1"/>
              <a:t>seja</a:t>
            </a:r>
            <a:r>
              <a:rPr lang="en-US" sz="2200" dirty="0"/>
              <a:t> </a:t>
            </a:r>
            <a:r>
              <a:rPr lang="en-US" sz="2200" dirty="0" err="1"/>
              <a:t>efetivo</a:t>
            </a:r>
            <a:r>
              <a:rPr lang="en-US" sz="2200" dirty="0"/>
              <a:t>. </a:t>
            </a:r>
            <a:endParaRPr lang="en-US" sz="2200" dirty="0"/>
          </a:p>
          <a:p>
            <a:pPr algn="just"/>
            <a:endParaRPr lang="bg-BG" sz="2200" dirty="0" smtClean="0"/>
          </a:p>
          <a:p>
            <a:pPr algn="just"/>
            <a:r>
              <a:rPr lang="en-US" sz="2200" dirty="0" smtClean="0"/>
              <a:t>O</a:t>
            </a:r>
            <a:r>
              <a:rPr lang="bg-BG" sz="2200" dirty="0" smtClean="0"/>
              <a:t> </a:t>
            </a:r>
            <a:r>
              <a:rPr lang="en-US" sz="2200" dirty="0" err="1" smtClean="0"/>
              <a:t>profissional</a:t>
            </a:r>
            <a:r>
              <a:rPr lang="en-US" sz="2200" dirty="0" smtClean="0"/>
              <a:t> </a:t>
            </a:r>
            <a:r>
              <a:rPr lang="en-US" sz="2200" dirty="0" err="1"/>
              <a:t>deve</a:t>
            </a:r>
            <a:r>
              <a:rPr lang="en-US" sz="2200" dirty="0"/>
              <a:t> </a:t>
            </a:r>
            <a:r>
              <a:rPr lang="en-US" sz="2200" dirty="0" err="1"/>
              <a:t>ter</a:t>
            </a:r>
            <a:r>
              <a:rPr lang="en-US" sz="2200" dirty="0"/>
              <a:t> </a:t>
            </a:r>
            <a:r>
              <a:rPr lang="en-US" sz="2200" dirty="0" err="1"/>
              <a:t>predisposição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a </a:t>
            </a:r>
            <a:r>
              <a:rPr lang="en-US" sz="2200" dirty="0" err="1"/>
              <a:t>colaboração</a:t>
            </a:r>
            <a:r>
              <a:rPr lang="en-US" sz="2200" dirty="0"/>
              <a:t>, </a:t>
            </a:r>
            <a:r>
              <a:rPr lang="en-US" sz="2200" dirty="0" err="1"/>
              <a:t>para</a:t>
            </a:r>
            <a:r>
              <a:rPr lang="en-US" sz="2200" dirty="0"/>
              <a:t> a </a:t>
            </a:r>
            <a:r>
              <a:rPr lang="en-US" sz="2200" dirty="0" err="1"/>
              <a:t>integração</a:t>
            </a:r>
            <a:r>
              <a:rPr lang="en-US" sz="2200" dirty="0"/>
              <a:t> com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demais</a:t>
            </a:r>
            <a:r>
              <a:rPr lang="en-US" sz="2200" dirty="0"/>
              <a:t>,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lidar</a:t>
            </a:r>
            <a:r>
              <a:rPr lang="en-US" sz="2200" dirty="0"/>
              <a:t> com as </a:t>
            </a:r>
            <a:r>
              <a:rPr lang="en-US" sz="2200" dirty="0" err="1"/>
              <a:t>diferenças</a:t>
            </a:r>
            <a:r>
              <a:rPr lang="en-US" sz="2200" dirty="0"/>
              <a:t> </a:t>
            </a:r>
            <a:r>
              <a:rPr lang="en-US" sz="2200" dirty="0" err="1"/>
              <a:t>pessoais</a:t>
            </a:r>
            <a:r>
              <a:rPr lang="en-US" sz="2200" dirty="0"/>
              <a:t> </a:t>
            </a:r>
            <a:r>
              <a:rPr lang="en-US" sz="2200" dirty="0" err="1"/>
              <a:t>positivamente</a:t>
            </a:r>
            <a:r>
              <a:rPr lang="en-US" sz="2200" dirty="0"/>
              <a:t>,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estabelecer</a:t>
            </a:r>
            <a:r>
              <a:rPr lang="en-US" sz="2200" dirty="0"/>
              <a:t> </a:t>
            </a:r>
            <a:r>
              <a:rPr lang="en-US" sz="2200" dirty="0" err="1"/>
              <a:t>relações</a:t>
            </a:r>
            <a:r>
              <a:rPr lang="en-US" sz="2200" dirty="0"/>
              <a:t> de </a:t>
            </a:r>
            <a:r>
              <a:rPr lang="en-US" sz="2200" dirty="0" err="1"/>
              <a:t>confiança</a:t>
            </a:r>
            <a:r>
              <a:rPr lang="en-US" sz="2200" dirty="0"/>
              <a:t> e </a:t>
            </a:r>
            <a:r>
              <a:rPr lang="en-US" sz="2200" dirty="0" err="1"/>
              <a:t>para</a:t>
            </a:r>
            <a:r>
              <a:rPr lang="en-US" sz="2200" dirty="0"/>
              <a:t> o </a:t>
            </a:r>
            <a:r>
              <a:rPr lang="en-US" sz="2200" dirty="0" err="1"/>
              <a:t>processo</a:t>
            </a:r>
            <a:r>
              <a:rPr lang="en-US" sz="2200" dirty="0"/>
              <a:t> de </a:t>
            </a:r>
            <a:r>
              <a:rPr lang="en-US" sz="2200" dirty="0" err="1"/>
              <a:t>desenvolvimento</a:t>
            </a:r>
            <a:r>
              <a:rPr lang="en-US" sz="2200" dirty="0"/>
              <a:t> </a:t>
            </a:r>
            <a:r>
              <a:rPr lang="en-US" sz="2200" dirty="0" err="1"/>
              <a:t>contínuo</a:t>
            </a:r>
            <a:r>
              <a:rPr lang="en-US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9065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8" y="279978"/>
            <a:ext cx="8913813" cy="914400"/>
          </a:xfrm>
        </p:spPr>
        <p:txBody>
          <a:bodyPr/>
          <a:lstStyle/>
          <a:p>
            <a:r>
              <a:rPr lang="bg-BG" dirty="0" smtClean="0"/>
              <a:t>PAPEL DO 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23" y="1341637"/>
            <a:ext cx="8911489" cy="52055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00" dirty="0" err="1"/>
              <a:t>Ao</a:t>
            </a:r>
            <a:r>
              <a:rPr lang="en-US" sz="2300" dirty="0"/>
              <a:t> </a:t>
            </a:r>
            <a:r>
              <a:rPr lang="en-US" sz="2300" dirty="0" err="1"/>
              <a:t>líder</a:t>
            </a:r>
            <a:r>
              <a:rPr lang="en-US" sz="2300" dirty="0"/>
              <a:t>, </a:t>
            </a:r>
            <a:r>
              <a:rPr lang="en-US" sz="2300" dirty="0" err="1"/>
              <a:t>necessário</a:t>
            </a:r>
            <a:r>
              <a:rPr lang="en-US" sz="2300" dirty="0"/>
              <a:t> o </a:t>
            </a:r>
            <a:r>
              <a:rPr lang="en-US" sz="2300" dirty="0" err="1"/>
              <a:t>desenvolvimento</a:t>
            </a:r>
            <a:r>
              <a:rPr lang="en-US" sz="2300" dirty="0"/>
              <a:t> de </a:t>
            </a:r>
            <a:r>
              <a:rPr lang="en-US" sz="2300" dirty="0" err="1"/>
              <a:t>sólidas</a:t>
            </a:r>
            <a:r>
              <a:rPr lang="en-US" sz="2300" dirty="0"/>
              <a:t> </a:t>
            </a:r>
            <a:r>
              <a:rPr lang="en-US" sz="2300" dirty="0" err="1"/>
              <a:t>competências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o </a:t>
            </a:r>
            <a:r>
              <a:rPr lang="en-US" sz="2300" dirty="0" err="1"/>
              <a:t>façam</a:t>
            </a:r>
            <a:r>
              <a:rPr lang="en-US" sz="2300" dirty="0"/>
              <a:t> </a:t>
            </a:r>
            <a:r>
              <a:rPr lang="en-US" sz="2300" dirty="0" err="1"/>
              <a:t>alcançar</a:t>
            </a:r>
            <a:r>
              <a:rPr lang="en-US" sz="2300" dirty="0"/>
              <a:t> </a:t>
            </a:r>
            <a:r>
              <a:rPr lang="en-US" sz="2300" dirty="0" err="1"/>
              <a:t>resultados</a:t>
            </a:r>
            <a:r>
              <a:rPr lang="en-US" sz="2300" dirty="0"/>
              <a:t> </a:t>
            </a:r>
            <a:r>
              <a:rPr lang="en-US" sz="2300" dirty="0" err="1"/>
              <a:t>verdadeiramente</a:t>
            </a:r>
            <a:r>
              <a:rPr lang="en-US" sz="2300" dirty="0"/>
              <a:t> </a:t>
            </a:r>
            <a:r>
              <a:rPr lang="en-US" sz="2300" dirty="0" err="1"/>
              <a:t>produtivos</a:t>
            </a:r>
            <a:r>
              <a:rPr lang="en-US" sz="2300" dirty="0"/>
              <a:t> </a:t>
            </a:r>
            <a:r>
              <a:rPr lang="en-US" sz="2300" dirty="0" err="1"/>
              <a:t>junto</a:t>
            </a:r>
            <a:r>
              <a:rPr lang="en-US" sz="2300" dirty="0"/>
              <a:t> à </a:t>
            </a:r>
            <a:r>
              <a:rPr lang="en-US" sz="2300" dirty="0" err="1"/>
              <a:t>sua</a:t>
            </a:r>
            <a:r>
              <a:rPr lang="en-US" sz="2300" dirty="0"/>
              <a:t> </a:t>
            </a:r>
            <a:r>
              <a:rPr lang="en-US" sz="2300" dirty="0" err="1"/>
              <a:t>equipe</a:t>
            </a:r>
            <a:r>
              <a:rPr lang="en-US" sz="2300" dirty="0"/>
              <a:t>. Para </a:t>
            </a:r>
            <a:r>
              <a:rPr lang="en-US" sz="2300" dirty="0" err="1"/>
              <a:t>tanto</a:t>
            </a:r>
            <a:r>
              <a:rPr lang="en-US" sz="2300" dirty="0"/>
              <a:t>, o </a:t>
            </a:r>
            <a:r>
              <a:rPr lang="en-US" sz="2300" dirty="0" err="1"/>
              <a:t>líder</a:t>
            </a:r>
            <a:r>
              <a:rPr lang="en-US" sz="2300" dirty="0"/>
              <a:t> </a:t>
            </a:r>
            <a:r>
              <a:rPr lang="en-US" sz="2300" dirty="0" err="1"/>
              <a:t>deve</a:t>
            </a:r>
            <a:r>
              <a:rPr lang="en-US" sz="2300" dirty="0"/>
              <a:t> </a:t>
            </a:r>
            <a:r>
              <a:rPr lang="en-US" sz="2300" dirty="0" err="1"/>
              <a:t>gostar</a:t>
            </a:r>
            <a:r>
              <a:rPr lang="en-US" sz="2300" dirty="0"/>
              <a:t> e saber </a:t>
            </a:r>
            <a:r>
              <a:rPr lang="en-US" sz="2300" dirty="0" err="1"/>
              <a:t>lidar</a:t>
            </a:r>
            <a:r>
              <a:rPr lang="en-US" sz="2300" dirty="0"/>
              <a:t> com </a:t>
            </a:r>
            <a:r>
              <a:rPr lang="en-US" sz="2300" dirty="0" err="1"/>
              <a:t>pessoas</a:t>
            </a:r>
            <a:r>
              <a:rPr lang="en-US" sz="2300" dirty="0"/>
              <a:t> – </a:t>
            </a:r>
            <a:r>
              <a:rPr lang="en-US" sz="2300" dirty="0" err="1"/>
              <a:t>conhecer</a:t>
            </a:r>
            <a:r>
              <a:rPr lang="en-US" sz="2300" dirty="0"/>
              <a:t>, </a:t>
            </a:r>
            <a:r>
              <a:rPr lang="en-US" sz="2300" dirty="0" err="1"/>
              <a:t>respeitar</a:t>
            </a:r>
            <a:r>
              <a:rPr lang="en-US" sz="2300" dirty="0"/>
              <a:t>, </a:t>
            </a:r>
            <a:r>
              <a:rPr lang="en-US" sz="2300" dirty="0" err="1"/>
              <a:t>envolver</a:t>
            </a:r>
            <a:r>
              <a:rPr lang="en-US" sz="2300" dirty="0"/>
              <a:t> e </a:t>
            </a:r>
            <a:r>
              <a:rPr lang="en-US" sz="2300" dirty="0" err="1"/>
              <a:t>motivar</a:t>
            </a:r>
            <a:r>
              <a:rPr lang="en-US" sz="2300" dirty="0"/>
              <a:t> - </a:t>
            </a:r>
            <a:r>
              <a:rPr lang="en-US" sz="2300" dirty="0" err="1"/>
              <a:t>ser</a:t>
            </a:r>
            <a:r>
              <a:rPr lang="en-US" sz="2300" dirty="0"/>
              <a:t> um </a:t>
            </a:r>
            <a:r>
              <a:rPr lang="en-US" sz="2300" dirty="0" err="1"/>
              <a:t>comunicador</a:t>
            </a:r>
            <a:r>
              <a:rPr lang="en-US" sz="2300" dirty="0"/>
              <a:t> </a:t>
            </a:r>
            <a:r>
              <a:rPr lang="en-US" sz="2300" dirty="0" err="1"/>
              <a:t>competente</a:t>
            </a:r>
            <a:r>
              <a:rPr lang="en-US" sz="2300" dirty="0"/>
              <a:t>, saber </a:t>
            </a:r>
            <a:r>
              <a:rPr lang="en-US" sz="2300" dirty="0" err="1"/>
              <a:t>estabelecer</a:t>
            </a:r>
            <a:r>
              <a:rPr lang="en-US" sz="2300" dirty="0"/>
              <a:t> </a:t>
            </a:r>
            <a:r>
              <a:rPr lang="en-US" sz="2300" dirty="0" err="1"/>
              <a:t>relações</a:t>
            </a:r>
            <a:r>
              <a:rPr lang="en-US" sz="2300" dirty="0"/>
              <a:t> de </a:t>
            </a:r>
            <a:r>
              <a:rPr lang="en-US" sz="2300" dirty="0" err="1"/>
              <a:t>confiança</a:t>
            </a:r>
            <a:r>
              <a:rPr lang="en-US" sz="2300" dirty="0"/>
              <a:t>, </a:t>
            </a:r>
            <a:r>
              <a:rPr lang="en-US" sz="2300" dirty="0" err="1"/>
              <a:t>ter</a:t>
            </a:r>
            <a:r>
              <a:rPr lang="en-US" sz="2300" dirty="0"/>
              <a:t> um canal de </a:t>
            </a:r>
            <a:r>
              <a:rPr lang="en-US" sz="2300" dirty="0" err="1"/>
              <a:t>comunicação</a:t>
            </a:r>
            <a:r>
              <a:rPr lang="en-US" sz="2300" dirty="0"/>
              <a:t> </a:t>
            </a:r>
            <a:r>
              <a:rPr lang="en-US" sz="2300" dirty="0" err="1"/>
              <a:t>aberto</a:t>
            </a:r>
            <a:r>
              <a:rPr lang="en-US" sz="2300" dirty="0"/>
              <a:t> e bilateral – </a:t>
            </a:r>
            <a:r>
              <a:rPr lang="en-US" sz="2300" dirty="0" err="1"/>
              <a:t>ouvir</a:t>
            </a:r>
            <a:r>
              <a:rPr lang="en-US" sz="2300" dirty="0"/>
              <a:t> </a:t>
            </a:r>
            <a:r>
              <a:rPr lang="en-US" sz="2300" dirty="0" err="1"/>
              <a:t>seus</a:t>
            </a:r>
            <a:r>
              <a:rPr lang="en-US" sz="2300" dirty="0"/>
              <a:t> </a:t>
            </a:r>
            <a:r>
              <a:rPr lang="en-US" sz="2300" dirty="0" err="1"/>
              <a:t>colaboradores</a:t>
            </a:r>
            <a:r>
              <a:rPr lang="en-US" sz="2300" dirty="0"/>
              <a:t>, </a:t>
            </a:r>
            <a:r>
              <a:rPr lang="en-US" sz="2300" dirty="0" err="1"/>
              <a:t>não</a:t>
            </a:r>
            <a:r>
              <a:rPr lang="en-US" sz="2300" dirty="0"/>
              <a:t> </a:t>
            </a:r>
            <a:r>
              <a:rPr lang="en-US" sz="2300" dirty="0" err="1"/>
              <a:t>fragmentar</a:t>
            </a:r>
            <a:r>
              <a:rPr lang="en-US" sz="2300" dirty="0"/>
              <a:t> </a:t>
            </a:r>
            <a:r>
              <a:rPr lang="en-US" sz="2300" dirty="0" err="1"/>
              <a:t>informações</a:t>
            </a:r>
            <a:r>
              <a:rPr lang="en-US" sz="2300" dirty="0"/>
              <a:t> </a:t>
            </a:r>
            <a:r>
              <a:rPr lang="en-US" sz="2300" dirty="0" err="1"/>
              <a:t>desnecessariamente</a:t>
            </a:r>
            <a:r>
              <a:rPr lang="en-US" sz="2300" dirty="0"/>
              <a:t> </a:t>
            </a:r>
            <a:r>
              <a:rPr lang="en-US" sz="2300" dirty="0" err="1"/>
              <a:t>apenas</a:t>
            </a:r>
            <a:r>
              <a:rPr lang="en-US" sz="2300" dirty="0"/>
              <a:t> </a:t>
            </a:r>
            <a:r>
              <a:rPr lang="en-US" sz="2300" dirty="0" err="1"/>
              <a:t>para</a:t>
            </a:r>
            <a:r>
              <a:rPr lang="en-US" sz="2300" dirty="0"/>
              <a:t> se “</a:t>
            </a:r>
            <a:r>
              <a:rPr lang="en-US" sz="2300" dirty="0" err="1"/>
              <a:t>manter</a:t>
            </a:r>
            <a:r>
              <a:rPr lang="en-US" sz="2300" dirty="0"/>
              <a:t> no </a:t>
            </a:r>
            <a:r>
              <a:rPr lang="en-US" sz="2300" dirty="0" err="1"/>
              <a:t>controle</a:t>
            </a:r>
            <a:r>
              <a:rPr lang="en-US" sz="2300" dirty="0"/>
              <a:t>”, </a:t>
            </a:r>
            <a:r>
              <a:rPr lang="en-US" sz="2300" dirty="0" err="1"/>
              <a:t>não</a:t>
            </a:r>
            <a:r>
              <a:rPr lang="en-US" sz="2300" dirty="0"/>
              <a:t> </a:t>
            </a:r>
            <a:r>
              <a:rPr lang="en-US" sz="2300" dirty="0" err="1"/>
              <a:t>estimular</a:t>
            </a:r>
            <a:r>
              <a:rPr lang="en-US" sz="2300" dirty="0"/>
              <a:t> a </a:t>
            </a:r>
            <a:r>
              <a:rPr lang="en-US" sz="2300" dirty="0" err="1"/>
              <a:t>competitividade</a:t>
            </a:r>
            <a:r>
              <a:rPr lang="en-US" sz="2300" dirty="0"/>
              <a:t>, </a:t>
            </a:r>
            <a:r>
              <a:rPr lang="en-US" sz="2300" dirty="0" err="1"/>
              <a:t>ensinar</a:t>
            </a:r>
            <a:r>
              <a:rPr lang="en-US" sz="2300" dirty="0"/>
              <a:t> </a:t>
            </a:r>
            <a:r>
              <a:rPr lang="en-US" sz="2300" dirty="0" err="1"/>
              <a:t>sua</a:t>
            </a:r>
            <a:r>
              <a:rPr lang="en-US" sz="2300" dirty="0"/>
              <a:t> </a:t>
            </a:r>
            <a:r>
              <a:rPr lang="en-US" sz="2300" dirty="0" err="1"/>
              <a:t>equipe</a:t>
            </a:r>
            <a:r>
              <a:rPr lang="en-US" sz="2300" dirty="0"/>
              <a:t> a </a:t>
            </a:r>
            <a:r>
              <a:rPr lang="en-US" sz="2300" dirty="0" err="1"/>
              <a:t>lidar</a:t>
            </a:r>
            <a:r>
              <a:rPr lang="en-US" sz="2300" dirty="0"/>
              <a:t> com </a:t>
            </a:r>
            <a:r>
              <a:rPr lang="en-US" sz="2300" dirty="0" err="1"/>
              <a:t>os</a:t>
            </a:r>
            <a:r>
              <a:rPr lang="en-US" sz="2300" dirty="0"/>
              <a:t> </a:t>
            </a:r>
            <a:r>
              <a:rPr lang="en-US" sz="2300" dirty="0" err="1"/>
              <a:t>erros</a:t>
            </a:r>
            <a:r>
              <a:rPr lang="en-US" sz="2300" dirty="0"/>
              <a:t> e </a:t>
            </a:r>
            <a:r>
              <a:rPr lang="en-US" sz="2300" dirty="0" err="1"/>
              <a:t>sempre</a:t>
            </a:r>
            <a:r>
              <a:rPr lang="en-US" sz="2300" dirty="0"/>
              <a:t> </a:t>
            </a:r>
            <a:r>
              <a:rPr lang="en-US" sz="2300" dirty="0" err="1"/>
              <a:t>reconhecer</a:t>
            </a:r>
            <a:r>
              <a:rPr lang="en-US" sz="2300" dirty="0"/>
              <a:t> </a:t>
            </a:r>
            <a:r>
              <a:rPr lang="en-US" sz="2300" dirty="0" err="1"/>
              <a:t>os</a:t>
            </a:r>
            <a:r>
              <a:rPr lang="en-US" sz="2300" dirty="0"/>
              <a:t> </a:t>
            </a:r>
            <a:r>
              <a:rPr lang="en-US" sz="2300" dirty="0" err="1"/>
              <a:t>acertos</a:t>
            </a:r>
            <a:r>
              <a:rPr lang="en-US" sz="2300" dirty="0"/>
              <a:t> de </a:t>
            </a:r>
            <a:r>
              <a:rPr lang="en-US" sz="2300" dirty="0" err="1"/>
              <a:t>seus</a:t>
            </a:r>
            <a:r>
              <a:rPr lang="en-US" sz="2300" dirty="0"/>
              <a:t> </a:t>
            </a:r>
            <a:r>
              <a:rPr lang="en-US" sz="2300" dirty="0" err="1"/>
              <a:t>colaboradores</a:t>
            </a:r>
            <a:r>
              <a:rPr lang="en-US" sz="2300" dirty="0"/>
              <a:t>, </a:t>
            </a:r>
            <a:r>
              <a:rPr lang="en-US" sz="2300" dirty="0" err="1"/>
              <a:t>enfim</a:t>
            </a:r>
            <a:r>
              <a:rPr lang="en-US" sz="2300" dirty="0"/>
              <a:t>, </a:t>
            </a:r>
            <a:r>
              <a:rPr lang="en-US" sz="2300" dirty="0" err="1"/>
              <a:t>cabe</a:t>
            </a:r>
            <a:r>
              <a:rPr lang="en-US" sz="2300" dirty="0"/>
              <a:t> </a:t>
            </a:r>
            <a:r>
              <a:rPr lang="en-US" sz="2300" dirty="0" err="1"/>
              <a:t>ao</a:t>
            </a:r>
            <a:r>
              <a:rPr lang="en-US" sz="2300" dirty="0"/>
              <a:t> </a:t>
            </a:r>
            <a:r>
              <a:rPr lang="en-US" sz="2300" dirty="0" err="1"/>
              <a:t>líder</a:t>
            </a:r>
            <a:r>
              <a:rPr lang="en-US" sz="2300" dirty="0"/>
              <a:t> um alto </a:t>
            </a:r>
            <a:r>
              <a:rPr lang="en-US" sz="2300" dirty="0" err="1"/>
              <a:t>nível</a:t>
            </a:r>
            <a:r>
              <a:rPr lang="en-US" sz="2300" dirty="0"/>
              <a:t> de </a:t>
            </a:r>
            <a:r>
              <a:rPr lang="en-US" sz="2300" dirty="0" err="1"/>
              <a:t>capacidade</a:t>
            </a:r>
            <a:r>
              <a:rPr lang="en-US" sz="2300" dirty="0"/>
              <a:t> </a:t>
            </a:r>
            <a:r>
              <a:rPr lang="en-US" sz="2300" dirty="0" err="1"/>
              <a:t>para</a:t>
            </a:r>
            <a:r>
              <a:rPr lang="en-US" sz="2300" dirty="0"/>
              <a:t> </a:t>
            </a:r>
            <a:r>
              <a:rPr lang="en-US" sz="2300" dirty="0" err="1"/>
              <a:t>gerenciar</a:t>
            </a:r>
            <a:r>
              <a:rPr lang="en-US" sz="2300" dirty="0"/>
              <a:t> e </a:t>
            </a:r>
            <a:r>
              <a:rPr lang="en-US" sz="2300" dirty="0" err="1"/>
              <a:t>liderar</a:t>
            </a:r>
            <a:r>
              <a:rPr lang="en-US" sz="2300" dirty="0"/>
              <a:t> </a:t>
            </a:r>
            <a:r>
              <a:rPr lang="en-US" sz="2300" dirty="0" err="1"/>
              <a:t>seres</a:t>
            </a:r>
            <a:r>
              <a:rPr lang="en-US" sz="2300" dirty="0"/>
              <a:t> </a:t>
            </a:r>
            <a:r>
              <a:rPr lang="en-US" sz="2300" dirty="0" err="1"/>
              <a:t>humanos</a:t>
            </a:r>
            <a:r>
              <a:rPr lang="en-US" sz="2300" dirty="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84314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429324"/>
            <a:ext cx="8781817" cy="6082086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O </a:t>
            </a:r>
            <a:r>
              <a:rPr lang="en-US" sz="2400" dirty="0" err="1"/>
              <a:t>desenvolvimento</a:t>
            </a:r>
            <a:r>
              <a:rPr lang="en-US" sz="2400" dirty="0"/>
              <a:t> de </a:t>
            </a:r>
            <a:r>
              <a:rPr lang="en-US" sz="2400" dirty="0" err="1"/>
              <a:t>equipes</a:t>
            </a:r>
            <a:r>
              <a:rPr lang="en-US" sz="2400" dirty="0"/>
              <a:t> </a:t>
            </a:r>
            <a:r>
              <a:rPr lang="en-US" sz="2400" dirty="0" err="1"/>
              <a:t>envolve</a:t>
            </a:r>
            <a:r>
              <a:rPr lang="en-US" sz="2400" dirty="0"/>
              <a:t> a </a:t>
            </a:r>
            <a:r>
              <a:rPr lang="en-US" sz="2400" dirty="0" err="1"/>
              <a:t>habilidade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lidar</a:t>
            </a:r>
            <a:r>
              <a:rPr lang="en-US" sz="2400" dirty="0"/>
              <a:t> com o </a:t>
            </a:r>
            <a:r>
              <a:rPr lang="en-US" sz="2400" dirty="0" err="1"/>
              <a:t>complexo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do </a:t>
            </a:r>
            <a:r>
              <a:rPr lang="en-US" sz="2400" dirty="0" err="1"/>
              <a:t>comportamento</a:t>
            </a:r>
            <a:r>
              <a:rPr lang="en-US" sz="2400" dirty="0"/>
              <a:t> </a:t>
            </a:r>
            <a:r>
              <a:rPr lang="en-US" sz="2400" dirty="0" err="1"/>
              <a:t>humano</a:t>
            </a:r>
            <a:r>
              <a:rPr lang="en-US" sz="2400" dirty="0"/>
              <a:t>, mas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dificilmente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</a:t>
            </a:r>
            <a:r>
              <a:rPr lang="en-US" sz="2400" dirty="0" err="1"/>
              <a:t>tão</a:t>
            </a:r>
            <a:r>
              <a:rPr lang="en-US" sz="2400" dirty="0"/>
              <a:t> </a:t>
            </a:r>
            <a:r>
              <a:rPr lang="en-US" sz="2400" dirty="0" err="1"/>
              <a:t>desejados</a:t>
            </a:r>
            <a:r>
              <a:rPr lang="en-US" sz="2400" dirty="0"/>
              <a:t> </a:t>
            </a:r>
            <a:r>
              <a:rPr lang="en-US" sz="2400" dirty="0" err="1"/>
              <a:t>são</a:t>
            </a:r>
            <a:r>
              <a:rPr lang="en-US" sz="2400" dirty="0"/>
              <a:t> </a:t>
            </a:r>
            <a:r>
              <a:rPr lang="en-US" sz="2400" dirty="0" err="1"/>
              <a:t>atingidos</a:t>
            </a:r>
            <a:r>
              <a:rPr lang="en-US" sz="2400" dirty="0"/>
              <a:t>. </a:t>
            </a:r>
            <a:endParaRPr lang="en-US" sz="2400" dirty="0"/>
          </a:p>
          <a:p>
            <a:pPr algn="just"/>
            <a:r>
              <a:rPr lang="en-US" sz="2400" dirty="0"/>
              <a:t>Uma </a:t>
            </a:r>
            <a:r>
              <a:rPr lang="en-US" sz="2400" dirty="0" err="1"/>
              <a:t>equipe</a:t>
            </a:r>
            <a:r>
              <a:rPr lang="en-US" sz="2400" dirty="0"/>
              <a:t> é </a:t>
            </a:r>
            <a:r>
              <a:rPr lang="en-US" sz="2400" dirty="0" err="1"/>
              <a:t>como</a:t>
            </a:r>
            <a:r>
              <a:rPr lang="en-US" sz="2400" dirty="0"/>
              <a:t> um </a:t>
            </a:r>
            <a:r>
              <a:rPr lang="en-US" sz="2400" dirty="0" err="1"/>
              <a:t>sistema</a:t>
            </a:r>
            <a:r>
              <a:rPr lang="en-US" sz="2400" dirty="0"/>
              <a:t>/</a:t>
            </a:r>
            <a:r>
              <a:rPr lang="en-US" sz="2400" dirty="0" err="1"/>
              <a:t>organismo</a:t>
            </a:r>
            <a:r>
              <a:rPr lang="en-US" sz="2400" dirty="0"/>
              <a:t> vivo, </a:t>
            </a:r>
            <a:r>
              <a:rPr lang="en-US" sz="2400" dirty="0" err="1"/>
              <a:t>composta</a:t>
            </a:r>
            <a:r>
              <a:rPr lang="en-US" sz="2400" dirty="0"/>
              <a:t> de </a:t>
            </a:r>
            <a:r>
              <a:rPr lang="en-US" sz="2400" dirty="0" err="1"/>
              <a:t>partes</a:t>
            </a:r>
            <a:r>
              <a:rPr lang="en-US" sz="2400" dirty="0"/>
              <a:t> </a:t>
            </a:r>
            <a:r>
              <a:rPr lang="en-US" sz="2400" dirty="0" err="1"/>
              <a:t>interdependentes</a:t>
            </a:r>
            <a:r>
              <a:rPr lang="en-US" sz="2400" dirty="0"/>
              <a:t>. Se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delas</a:t>
            </a:r>
            <a:r>
              <a:rPr lang="en-US" sz="2400" dirty="0"/>
              <a:t> </a:t>
            </a:r>
            <a:r>
              <a:rPr lang="en-US" sz="2400" dirty="0" err="1"/>
              <a:t>estiver</a:t>
            </a:r>
            <a:r>
              <a:rPr lang="en-US" sz="2400" dirty="0"/>
              <a:t> “</a:t>
            </a:r>
            <a:r>
              <a:rPr lang="en-US" sz="2400" dirty="0" err="1"/>
              <a:t>doente</a:t>
            </a:r>
            <a:r>
              <a:rPr lang="en-US" sz="2400" dirty="0"/>
              <a:t>”, </a:t>
            </a:r>
            <a:r>
              <a:rPr lang="en-US" sz="2400" dirty="0" err="1"/>
              <a:t>ou</a:t>
            </a:r>
            <a:r>
              <a:rPr lang="en-US" sz="2400" dirty="0"/>
              <a:t> a </a:t>
            </a:r>
            <a:r>
              <a:rPr lang="en-US" sz="2400" dirty="0" err="1"/>
              <a:t>interação</a:t>
            </a:r>
            <a:r>
              <a:rPr lang="en-US" sz="2400" dirty="0"/>
              <a:t> entre </a:t>
            </a:r>
            <a:r>
              <a:rPr lang="en-US" sz="2400" dirty="0" err="1"/>
              <a:t>elas</a:t>
            </a:r>
            <a:r>
              <a:rPr lang="en-US" sz="2400" dirty="0"/>
              <a:t> </a:t>
            </a:r>
            <a:r>
              <a:rPr lang="en-US" sz="2400" dirty="0" err="1"/>
              <a:t>estiver</a:t>
            </a:r>
            <a:r>
              <a:rPr lang="en-US" sz="2400" dirty="0"/>
              <a:t> com </a:t>
            </a:r>
            <a:r>
              <a:rPr lang="en-US" sz="2400" dirty="0" err="1"/>
              <a:t>problemas</a:t>
            </a:r>
            <a:r>
              <a:rPr lang="en-US" sz="2400" dirty="0"/>
              <a:t>, o </a:t>
            </a:r>
            <a:r>
              <a:rPr lang="en-US" sz="2400" dirty="0" err="1"/>
              <a:t>organismo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um </a:t>
            </a:r>
            <a:r>
              <a:rPr lang="en-US" sz="2400" dirty="0" err="1"/>
              <a:t>todo</a:t>
            </a:r>
            <a:r>
              <a:rPr lang="en-US" sz="2400" dirty="0"/>
              <a:t>, </a:t>
            </a:r>
            <a:r>
              <a:rPr lang="en-US" sz="2400" dirty="0" err="1"/>
              <a:t>sofre</a:t>
            </a:r>
            <a:r>
              <a:rPr lang="en-US" sz="2400" dirty="0"/>
              <a:t>. </a:t>
            </a:r>
            <a:endParaRPr lang="en-US" sz="2400" dirty="0"/>
          </a:p>
          <a:p>
            <a:pPr algn="just"/>
            <a:r>
              <a:rPr lang="en-US" sz="2400" dirty="0"/>
              <a:t>A </a:t>
            </a:r>
            <a:r>
              <a:rPr lang="en-US" sz="2400" dirty="0" err="1"/>
              <a:t>liderança</a:t>
            </a:r>
            <a:r>
              <a:rPr lang="en-US" sz="2400" dirty="0"/>
              <a:t> tem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de </a:t>
            </a:r>
            <a:r>
              <a:rPr lang="en-US" sz="2400" dirty="0" err="1"/>
              <a:t>suas</a:t>
            </a:r>
            <a:r>
              <a:rPr lang="en-US" sz="2400" dirty="0"/>
              <a:t> </a:t>
            </a:r>
            <a:r>
              <a:rPr lang="en-US" sz="2400" dirty="0" err="1"/>
              <a:t>missões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importantes</a:t>
            </a:r>
            <a:r>
              <a:rPr lang="en-US" sz="2400" dirty="0"/>
              <a:t>, </a:t>
            </a:r>
            <a:r>
              <a:rPr lang="en-US" sz="2400" dirty="0" err="1"/>
              <a:t>desenvolver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empresa</a:t>
            </a:r>
            <a:r>
              <a:rPr lang="en-US" sz="2400" dirty="0"/>
              <a:t> o </a:t>
            </a:r>
            <a:r>
              <a:rPr lang="en-US" sz="2400" dirty="0" err="1"/>
              <a:t>espírito</a:t>
            </a:r>
            <a:r>
              <a:rPr lang="en-US" sz="2400" dirty="0"/>
              <a:t> de </a:t>
            </a:r>
            <a:r>
              <a:rPr lang="en-US" sz="2400" dirty="0" err="1"/>
              <a:t>equipe</a:t>
            </a:r>
            <a:r>
              <a:rPr lang="en-US" sz="2400" dirty="0"/>
              <a:t>. Um </a:t>
            </a:r>
            <a:r>
              <a:rPr lang="en-US" sz="2400" dirty="0" err="1"/>
              <a:t>grupo</a:t>
            </a:r>
            <a:r>
              <a:rPr lang="en-US" sz="2400" dirty="0"/>
              <a:t> de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r>
              <a:rPr lang="en-US" sz="2400" dirty="0" err="1"/>
              <a:t>alinhadas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torno</a:t>
            </a:r>
            <a:r>
              <a:rPr lang="en-US" sz="2400" dirty="0"/>
              <a:t> de um </a:t>
            </a:r>
            <a:r>
              <a:rPr lang="en-US" sz="2400" dirty="0" err="1"/>
              <a:t>objetivo</a:t>
            </a:r>
            <a:r>
              <a:rPr lang="en-US" sz="2400" dirty="0"/>
              <a:t> 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visão</a:t>
            </a:r>
            <a:r>
              <a:rPr lang="en-US" sz="2400" dirty="0"/>
              <a:t> </a:t>
            </a:r>
            <a:r>
              <a:rPr lang="en-US" sz="2400" dirty="0" err="1"/>
              <a:t>comum</a:t>
            </a:r>
            <a:r>
              <a:rPr lang="en-US" sz="2400" dirty="0"/>
              <a:t>. Para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capaz</a:t>
            </a:r>
            <a:r>
              <a:rPr lang="en-US" sz="2400" dirty="0"/>
              <a:t> de </a:t>
            </a:r>
            <a:r>
              <a:rPr lang="en-US" sz="2400" dirty="0" err="1"/>
              <a:t>realizar</a:t>
            </a:r>
            <a:r>
              <a:rPr lang="en-US" sz="2400" dirty="0"/>
              <a:t>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missão</a:t>
            </a:r>
            <a:r>
              <a:rPr lang="en-US" sz="2400" dirty="0"/>
              <a:t>, o </a:t>
            </a:r>
            <a:r>
              <a:rPr lang="en-US" sz="2400" dirty="0" err="1"/>
              <a:t>líder</a:t>
            </a:r>
            <a:r>
              <a:rPr lang="en-US" sz="2400" dirty="0"/>
              <a:t> tem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esforçar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se </a:t>
            </a:r>
            <a:r>
              <a:rPr lang="en-US" sz="2400" dirty="0" err="1"/>
              <a:t>sintam</a:t>
            </a:r>
            <a:r>
              <a:rPr lang="en-US" sz="2400" dirty="0"/>
              <a:t> e </a:t>
            </a:r>
            <a:r>
              <a:rPr lang="en-US" sz="2400" dirty="0" err="1"/>
              <a:t>ajam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órgãos</a:t>
            </a:r>
            <a:r>
              <a:rPr lang="en-US" sz="2400" dirty="0"/>
              <a:t> </a:t>
            </a:r>
            <a:r>
              <a:rPr lang="en-US" sz="2400" dirty="0" err="1"/>
              <a:t>interdependentes</a:t>
            </a:r>
            <a:r>
              <a:rPr lang="en-US" sz="2400" dirty="0"/>
              <a:t> de um </a:t>
            </a:r>
            <a:r>
              <a:rPr lang="en-US" sz="2400" dirty="0" err="1"/>
              <a:t>todo</a:t>
            </a:r>
            <a:r>
              <a:rPr lang="en-US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25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Comunicação Interpessoal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398" y="2432836"/>
            <a:ext cx="8474502" cy="38334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 </a:t>
            </a:r>
            <a:r>
              <a:rPr lang="en-US" sz="3600" dirty="0" err="1"/>
              <a:t>comunicação</a:t>
            </a:r>
            <a:r>
              <a:rPr lang="en-US" sz="3600" dirty="0"/>
              <a:t> </a:t>
            </a:r>
            <a:r>
              <a:rPr lang="en-US" sz="3600" dirty="0" err="1"/>
              <a:t>não</a:t>
            </a:r>
            <a:r>
              <a:rPr lang="en-US" sz="3600" dirty="0"/>
              <a:t> </a:t>
            </a:r>
            <a:r>
              <a:rPr lang="en-US" sz="3600" dirty="0" err="1"/>
              <a:t>abrange</a:t>
            </a:r>
            <a:r>
              <a:rPr lang="en-US" sz="3600" dirty="0"/>
              <a:t> </a:t>
            </a:r>
            <a:r>
              <a:rPr lang="en-US" sz="3600" dirty="0" err="1"/>
              <a:t>somente</a:t>
            </a:r>
            <a:r>
              <a:rPr lang="en-US" sz="3600" dirty="0"/>
              <a:t> a </a:t>
            </a:r>
            <a:r>
              <a:rPr lang="en-US" sz="3600" dirty="0" err="1"/>
              <a:t>verbalização</a:t>
            </a:r>
            <a:r>
              <a:rPr lang="en-US" sz="3600" dirty="0"/>
              <a:t>, mas </a:t>
            </a:r>
            <a:r>
              <a:rPr lang="en-US" sz="3600" dirty="0" err="1"/>
              <a:t>qualquer</a:t>
            </a:r>
            <a:r>
              <a:rPr lang="en-US" sz="3600" dirty="0"/>
              <a:t> forma de </a:t>
            </a:r>
            <a:r>
              <a:rPr lang="en-US" sz="3600" dirty="0" err="1"/>
              <a:t>transmissão</a:t>
            </a:r>
            <a:r>
              <a:rPr lang="en-US" sz="3600" dirty="0"/>
              <a:t> de </a:t>
            </a:r>
            <a:r>
              <a:rPr lang="en-US" sz="3600" dirty="0" err="1"/>
              <a:t>informação</a:t>
            </a:r>
            <a:r>
              <a:rPr lang="en-US" sz="3600" dirty="0"/>
              <a:t>, </a:t>
            </a:r>
            <a:r>
              <a:rPr lang="en-US" sz="3600" dirty="0" err="1"/>
              <a:t>como</a:t>
            </a:r>
            <a:r>
              <a:rPr lang="en-US" sz="3600" dirty="0"/>
              <a:t> </a:t>
            </a:r>
            <a:r>
              <a:rPr lang="en-US" sz="3600" dirty="0" smtClean="0"/>
              <a:t>a </a:t>
            </a:r>
            <a:r>
              <a:rPr lang="en-US" sz="3600" dirty="0" err="1"/>
              <a:t>escrita</a:t>
            </a:r>
            <a:r>
              <a:rPr lang="en-US" sz="3600" dirty="0"/>
              <a:t>, o </a:t>
            </a:r>
            <a:r>
              <a:rPr lang="en-US" sz="3600" dirty="0" err="1"/>
              <a:t>silêncio</a:t>
            </a:r>
            <a:r>
              <a:rPr lang="en-US" sz="3600" dirty="0"/>
              <a:t>, a </a:t>
            </a:r>
            <a:r>
              <a:rPr lang="en-US" sz="3600" dirty="0" err="1"/>
              <a:t>música</a:t>
            </a:r>
            <a:r>
              <a:rPr lang="en-US" sz="3600" dirty="0"/>
              <a:t>, a arte, a </a:t>
            </a:r>
            <a:r>
              <a:rPr lang="en-US" sz="3600" dirty="0" err="1"/>
              <a:t>pintura</a:t>
            </a:r>
            <a:r>
              <a:rPr lang="en-US" sz="3600" dirty="0"/>
              <a:t>, </a:t>
            </a: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gestos</a:t>
            </a:r>
            <a:r>
              <a:rPr lang="en-US" sz="3600" dirty="0"/>
              <a:t>, a </a:t>
            </a:r>
            <a:r>
              <a:rPr lang="en-US" sz="3600" dirty="0" err="1"/>
              <a:t>postura</a:t>
            </a:r>
            <a:r>
              <a:rPr lang="en-US" sz="3600" dirty="0"/>
              <a:t>, entre </a:t>
            </a:r>
            <a:r>
              <a:rPr lang="en-US" sz="3600" dirty="0" smtClean="0"/>
              <a:t>outros</a:t>
            </a:r>
            <a:r>
              <a:rPr lang="bg-BG" sz="3600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98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002"/>
            <a:ext cx="8913813" cy="1376382"/>
          </a:xfrm>
        </p:spPr>
        <p:txBody>
          <a:bodyPr>
            <a:normAutofit fontScale="90000"/>
          </a:bodyPr>
          <a:lstStyle/>
          <a:p>
            <a:r>
              <a:rPr lang="en-US" dirty="0"/>
              <a:t>Para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funcione</a:t>
            </a:r>
            <a:r>
              <a:rPr lang="en-US" dirty="0"/>
              <a:t> </a:t>
            </a:r>
            <a:r>
              <a:rPr lang="en-US" dirty="0" err="1"/>
              <a:t>satisfatoriamente</a:t>
            </a:r>
            <a:r>
              <a:rPr lang="en-US" dirty="0"/>
              <a:t>, é </a:t>
            </a:r>
            <a:r>
              <a:rPr lang="en-US" dirty="0" err="1"/>
              <a:t>preciso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integrantes</a:t>
            </a:r>
            <a:r>
              <a:rPr lang="en-US" dirty="0"/>
              <a:t> </a:t>
            </a:r>
            <a:r>
              <a:rPr lang="en-US" dirty="0" err="1"/>
              <a:t>tenham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1878292"/>
            <a:ext cx="8510273" cy="4388038"/>
          </a:xfrm>
        </p:spPr>
        <p:txBody>
          <a:bodyPr/>
          <a:lstStyle/>
          <a:p>
            <a:r>
              <a:rPr lang="en-US" dirty="0" err="1" smtClean="0"/>
              <a:t>Certa</a:t>
            </a:r>
            <a:r>
              <a:rPr lang="en-US" dirty="0" smtClean="0"/>
              <a:t> </a:t>
            </a:r>
            <a:r>
              <a:rPr lang="en-US" dirty="0" err="1" smtClean="0"/>
              <a:t>independência</a:t>
            </a:r>
            <a:r>
              <a:rPr lang="en-US" dirty="0" smtClean="0"/>
              <a:t>.</a:t>
            </a:r>
            <a:endParaRPr lang="bg-BG" dirty="0"/>
          </a:p>
          <a:p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/>
              <a:t>reconhecidos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tais</a:t>
            </a:r>
            <a:r>
              <a:rPr lang="en-US" dirty="0"/>
              <a:t>. </a:t>
            </a:r>
            <a:endParaRPr lang="bg-BG" dirty="0"/>
          </a:p>
          <a:p>
            <a:r>
              <a:rPr lang="en-US" dirty="0" smtClean="0"/>
              <a:t>E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comum</a:t>
            </a:r>
            <a:r>
              <a:rPr lang="en-US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53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– </a:t>
            </a:r>
            <a:r>
              <a:rPr lang="en-US" dirty="0" err="1"/>
              <a:t>Personalidade</a:t>
            </a:r>
            <a:r>
              <a:rPr lang="en-US" dirty="0"/>
              <a:t> e </a:t>
            </a:r>
            <a:r>
              <a:rPr lang="en-US" dirty="0" err="1"/>
              <a:t>Relacionamento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26" y="1287972"/>
            <a:ext cx="8983030" cy="529499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 </a:t>
            </a:r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funcionamento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da </a:t>
            </a:r>
            <a:r>
              <a:rPr lang="en-US" dirty="0" err="1"/>
              <a:t>personalidade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elemento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e do </a:t>
            </a:r>
            <a:r>
              <a:rPr lang="en-US" dirty="0" err="1"/>
              <a:t>relacionamento</a:t>
            </a:r>
            <a:r>
              <a:rPr lang="en-US" dirty="0"/>
              <a:t> entre </a:t>
            </a:r>
            <a:r>
              <a:rPr lang="en-US" dirty="0" err="1"/>
              <a:t>eles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Um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saudável</a:t>
            </a:r>
            <a:r>
              <a:rPr lang="en-US" dirty="0"/>
              <a:t> e </a:t>
            </a:r>
            <a:r>
              <a:rPr lang="en-US" dirty="0" err="1"/>
              <a:t>agradável</a:t>
            </a:r>
            <a:r>
              <a:rPr lang="en-US" dirty="0"/>
              <a:t> é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essencial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bg-BG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haver</a:t>
            </a:r>
            <a:r>
              <a:rPr lang="en-US" dirty="0"/>
              <a:t> </a:t>
            </a:r>
            <a:r>
              <a:rPr lang="en-US" dirty="0" err="1"/>
              <a:t>empatia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exercido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o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eficaz</a:t>
            </a:r>
            <a:r>
              <a:rPr lang="en-US" dirty="0"/>
              <a:t> e </a:t>
            </a:r>
            <a:r>
              <a:rPr lang="en-US" dirty="0" err="1"/>
              <a:t>prazeroso</a:t>
            </a:r>
            <a:r>
              <a:rPr lang="en-US" dirty="0"/>
              <a:t> </a:t>
            </a:r>
            <a:r>
              <a:rPr lang="en-US" dirty="0" err="1"/>
              <a:t>possível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 err="1"/>
              <a:t>Trabalhar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requer</a:t>
            </a:r>
            <a:r>
              <a:rPr lang="en-US" dirty="0"/>
              <a:t>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horas</a:t>
            </a:r>
            <a:r>
              <a:rPr lang="en-US" dirty="0"/>
              <a:t> de </a:t>
            </a:r>
            <a:r>
              <a:rPr lang="en-US" dirty="0" err="1"/>
              <a:t>convivência</a:t>
            </a:r>
            <a:r>
              <a:rPr lang="en-US" dirty="0"/>
              <a:t>, e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, a </a:t>
            </a:r>
            <a:r>
              <a:rPr lang="en-US" dirty="0" err="1"/>
              <a:t>harmonia</a:t>
            </a:r>
            <a:r>
              <a:rPr lang="en-US" dirty="0"/>
              <a:t> e </a:t>
            </a:r>
            <a:r>
              <a:rPr lang="en-US" dirty="0" err="1"/>
              <a:t>respeito</a:t>
            </a:r>
            <a:r>
              <a:rPr lang="en-US" dirty="0"/>
              <a:t> a </a:t>
            </a:r>
            <a:r>
              <a:rPr lang="en-US" dirty="0" err="1"/>
              <a:t>personalidade</a:t>
            </a:r>
            <a:r>
              <a:rPr lang="en-US" dirty="0"/>
              <a:t>, </a:t>
            </a:r>
            <a:r>
              <a:rPr lang="en-US" dirty="0" err="1"/>
              <a:t>diferenças</a:t>
            </a:r>
            <a:r>
              <a:rPr lang="en-US" dirty="0"/>
              <a:t>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cultivados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as </a:t>
            </a:r>
            <a:r>
              <a:rPr lang="en-US" dirty="0" err="1"/>
              <a:t>ocasiões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Trabalhar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exige</a:t>
            </a:r>
            <a:r>
              <a:rPr lang="en-US" dirty="0"/>
              <a:t> </a:t>
            </a:r>
            <a:r>
              <a:rPr lang="en-US" dirty="0" err="1"/>
              <a:t>maturidade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escutar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, </a:t>
            </a:r>
            <a:r>
              <a:rPr lang="en-US" dirty="0" err="1"/>
              <a:t>respeitar</a:t>
            </a:r>
            <a:r>
              <a:rPr lang="en-US" dirty="0"/>
              <a:t> </a:t>
            </a:r>
            <a:r>
              <a:rPr lang="en-US" dirty="0" err="1"/>
              <a:t>opiniões</a:t>
            </a:r>
            <a:r>
              <a:rPr lang="en-US" dirty="0"/>
              <a:t> </a:t>
            </a:r>
            <a:r>
              <a:rPr lang="en-US" dirty="0" err="1"/>
              <a:t>divergentes</a:t>
            </a:r>
            <a:r>
              <a:rPr lang="en-US" dirty="0"/>
              <a:t>, </a:t>
            </a:r>
            <a:r>
              <a:rPr lang="en-US" dirty="0" err="1"/>
              <a:t>concordar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opiniões</a:t>
            </a:r>
            <a:r>
              <a:rPr lang="en-US" dirty="0"/>
              <a:t> de outros </a:t>
            </a:r>
            <a:r>
              <a:rPr lang="en-US" dirty="0" err="1"/>
              <a:t>membros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nossas</a:t>
            </a:r>
            <a:r>
              <a:rPr lang="en-US" dirty="0"/>
              <a:t>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7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422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Conheça</a:t>
            </a:r>
            <a:r>
              <a:rPr lang="en-US" dirty="0"/>
              <a:t> 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próprio</a:t>
            </a:r>
            <a:r>
              <a:rPr lang="en-US" dirty="0"/>
              <a:t>- </a:t>
            </a:r>
            <a:r>
              <a:rPr lang="en-US" dirty="0" err="1"/>
              <a:t>Autoconhecimento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341638"/>
            <a:ext cx="8752843" cy="5151884"/>
          </a:xfrm>
        </p:spPr>
        <p:txBody>
          <a:bodyPr>
            <a:normAutofit/>
          </a:bodyPr>
          <a:lstStyle/>
          <a:p>
            <a:pPr algn="just"/>
            <a:r>
              <a:rPr lang="en-US" sz="2300" dirty="0"/>
              <a:t>O </a:t>
            </a:r>
            <a:r>
              <a:rPr lang="en-US" sz="2300" dirty="0" err="1"/>
              <a:t>autoconhecimento</a:t>
            </a:r>
            <a:r>
              <a:rPr lang="en-US" sz="2300" dirty="0"/>
              <a:t> </a:t>
            </a:r>
            <a:r>
              <a:rPr lang="en-US" sz="2300" dirty="0" err="1"/>
              <a:t>deve</a:t>
            </a:r>
            <a:r>
              <a:rPr lang="en-US" sz="2300" dirty="0"/>
              <a:t> </a:t>
            </a:r>
            <a:r>
              <a:rPr lang="en-US" sz="2300" dirty="0" err="1"/>
              <a:t>resultar</a:t>
            </a:r>
            <a:r>
              <a:rPr lang="en-US" sz="2300" dirty="0"/>
              <a:t> </a:t>
            </a:r>
            <a:r>
              <a:rPr lang="en-US" sz="2300" dirty="0" err="1"/>
              <a:t>num</a:t>
            </a:r>
            <a:r>
              <a:rPr lang="en-US" sz="2300" dirty="0"/>
              <a:t> </a:t>
            </a:r>
            <a:r>
              <a:rPr lang="en-US" sz="2300" dirty="0" err="1"/>
              <a:t>melhor</a:t>
            </a:r>
            <a:r>
              <a:rPr lang="en-US" sz="2300" dirty="0"/>
              <a:t> </a:t>
            </a:r>
            <a:r>
              <a:rPr lang="en-US" sz="2300" dirty="0" err="1"/>
              <a:t>ajustamento</a:t>
            </a:r>
            <a:r>
              <a:rPr lang="en-US" sz="2300" dirty="0"/>
              <a:t>,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seja</a:t>
            </a:r>
            <a:r>
              <a:rPr lang="en-US" sz="2300" dirty="0"/>
              <a:t>: </a:t>
            </a:r>
            <a:endParaRPr lang="en-US" sz="2300" dirty="0"/>
          </a:p>
          <a:p>
            <a:pPr lvl="1" algn="just"/>
            <a:r>
              <a:rPr lang="en-US" sz="2300" dirty="0" smtClean="0"/>
              <a:t>Na </a:t>
            </a:r>
            <a:r>
              <a:rPr lang="en-US" sz="2300" dirty="0" err="1"/>
              <a:t>capacidade</a:t>
            </a:r>
            <a:r>
              <a:rPr lang="en-US" sz="2300" dirty="0"/>
              <a:t> de </a:t>
            </a:r>
            <a:r>
              <a:rPr lang="en-US" sz="2300" dirty="0" err="1"/>
              <a:t>entender</a:t>
            </a:r>
            <a:r>
              <a:rPr lang="en-US" sz="2300" dirty="0"/>
              <a:t> </a:t>
            </a:r>
            <a:r>
              <a:rPr lang="en-US" sz="2300" dirty="0" err="1"/>
              <a:t>os</a:t>
            </a:r>
            <a:r>
              <a:rPr lang="en-US" sz="2300" dirty="0"/>
              <a:t> outros e de </a:t>
            </a:r>
            <a:r>
              <a:rPr lang="en-US" sz="2300" dirty="0" err="1"/>
              <a:t>nos</a:t>
            </a:r>
            <a:r>
              <a:rPr lang="en-US" sz="2300" dirty="0"/>
              <a:t> </a:t>
            </a:r>
            <a:r>
              <a:rPr lang="en-US" sz="2300" dirty="0" err="1"/>
              <a:t>fazermos</a:t>
            </a:r>
            <a:r>
              <a:rPr lang="en-US" sz="2300" dirty="0"/>
              <a:t> </a:t>
            </a:r>
            <a:r>
              <a:rPr lang="en-US" sz="2300" dirty="0" err="1"/>
              <a:t>entender</a:t>
            </a:r>
            <a:r>
              <a:rPr lang="en-US" sz="2300" dirty="0"/>
              <a:t> </a:t>
            </a:r>
            <a:r>
              <a:rPr lang="en-US" sz="2300" dirty="0" err="1"/>
              <a:t>pelos</a:t>
            </a:r>
            <a:r>
              <a:rPr lang="en-US" sz="2300" dirty="0"/>
              <a:t> outros. </a:t>
            </a:r>
            <a:endParaRPr lang="en-US" sz="2300" dirty="0"/>
          </a:p>
          <a:p>
            <a:pPr lvl="1" algn="just"/>
            <a:r>
              <a:rPr lang="en-US" sz="2300" dirty="0" smtClean="0"/>
              <a:t>Na </a:t>
            </a:r>
            <a:r>
              <a:rPr lang="en-US" sz="2300" dirty="0" err="1"/>
              <a:t>maior</a:t>
            </a:r>
            <a:r>
              <a:rPr lang="en-US" sz="2300" dirty="0"/>
              <a:t> </a:t>
            </a:r>
            <a:r>
              <a:rPr lang="en-US" sz="2300" dirty="0" err="1"/>
              <a:t>objetividade</a:t>
            </a:r>
            <a:r>
              <a:rPr lang="en-US" sz="2300" dirty="0"/>
              <a:t> dos </a:t>
            </a:r>
            <a:r>
              <a:rPr lang="en-US" sz="2300" dirty="0" err="1"/>
              <a:t>julgamentos</a:t>
            </a:r>
            <a:r>
              <a:rPr lang="en-US" sz="2300" dirty="0"/>
              <a:t>, </a:t>
            </a:r>
            <a:r>
              <a:rPr lang="en-US" sz="2300" dirty="0" err="1"/>
              <a:t>tanto</a:t>
            </a:r>
            <a:r>
              <a:rPr lang="en-US" sz="2300" dirty="0"/>
              <a:t> </a:t>
            </a:r>
            <a:r>
              <a:rPr lang="en-US" sz="2300" dirty="0" err="1"/>
              <a:t>pessoais</a:t>
            </a:r>
            <a:r>
              <a:rPr lang="en-US" sz="2300" dirty="0"/>
              <a:t> </a:t>
            </a:r>
            <a:r>
              <a:rPr lang="en-US" sz="2300" dirty="0" err="1"/>
              <a:t>quanto</a:t>
            </a:r>
            <a:r>
              <a:rPr lang="en-US" sz="2300" dirty="0"/>
              <a:t> dos outros. </a:t>
            </a:r>
            <a:endParaRPr lang="en-US" sz="2300" dirty="0"/>
          </a:p>
          <a:p>
            <a:pPr lvl="1" algn="just"/>
            <a:r>
              <a:rPr lang="en-US" sz="2300" dirty="0" smtClean="0"/>
              <a:t>Na </a:t>
            </a:r>
            <a:r>
              <a:rPr lang="en-US" sz="2300" dirty="0" err="1"/>
              <a:t>aceitação</a:t>
            </a:r>
            <a:r>
              <a:rPr lang="en-US" sz="2300" dirty="0"/>
              <a:t> de </a:t>
            </a:r>
            <a:r>
              <a:rPr lang="en-US" sz="2300" dirty="0" err="1"/>
              <a:t>si</a:t>
            </a:r>
            <a:r>
              <a:rPr lang="en-US" sz="2300" dirty="0"/>
              <a:t> e dos outros, </a:t>
            </a:r>
            <a:r>
              <a:rPr lang="en-US" sz="2300" dirty="0" err="1"/>
              <a:t>admitindo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ninguém</a:t>
            </a:r>
            <a:r>
              <a:rPr lang="en-US" sz="2300" dirty="0"/>
              <a:t> é </a:t>
            </a:r>
            <a:r>
              <a:rPr lang="en-US" sz="2300" dirty="0" err="1"/>
              <a:t>isento</a:t>
            </a:r>
            <a:r>
              <a:rPr lang="en-US" sz="2300" dirty="0"/>
              <a:t> de </a:t>
            </a:r>
            <a:r>
              <a:rPr lang="en-US" sz="2300" dirty="0" err="1"/>
              <a:t>falhas</a:t>
            </a:r>
            <a:r>
              <a:rPr lang="en-US" sz="2300" dirty="0"/>
              <a:t>, mas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também</a:t>
            </a:r>
            <a:r>
              <a:rPr lang="en-US" sz="2300" dirty="0"/>
              <a:t> </a:t>
            </a:r>
            <a:r>
              <a:rPr lang="en-US" sz="2300" dirty="0" err="1"/>
              <a:t>encontraremos</a:t>
            </a:r>
            <a:r>
              <a:rPr lang="en-US" sz="2300" dirty="0"/>
              <a:t> </a:t>
            </a:r>
            <a:r>
              <a:rPr lang="en-US" sz="2300" dirty="0" err="1"/>
              <a:t>qualidades</a:t>
            </a:r>
            <a:r>
              <a:rPr lang="en-US" sz="2300" dirty="0"/>
              <a:t> </a:t>
            </a: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/>
              <a:t>nós</a:t>
            </a:r>
            <a:r>
              <a:rPr lang="en-US" sz="2300" dirty="0"/>
              <a:t> e </a:t>
            </a: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/>
              <a:t>qualquer</a:t>
            </a:r>
            <a:r>
              <a:rPr lang="en-US" sz="2300" dirty="0"/>
              <a:t> outro </a:t>
            </a:r>
            <a:r>
              <a:rPr lang="en-US" sz="2300" dirty="0" err="1"/>
              <a:t>ser</a:t>
            </a:r>
            <a:r>
              <a:rPr lang="en-US" sz="2300" dirty="0"/>
              <a:t> </a:t>
            </a:r>
            <a:r>
              <a:rPr lang="en-US" sz="2300" dirty="0" err="1"/>
              <a:t>humano</a:t>
            </a:r>
            <a:r>
              <a:rPr lang="en-US" sz="2300" dirty="0"/>
              <a:t>; </a:t>
            </a:r>
            <a:endParaRPr lang="en-US" sz="2300" dirty="0"/>
          </a:p>
          <a:p>
            <a:pPr lvl="1" algn="just"/>
            <a:r>
              <a:rPr lang="en-US" sz="2300" dirty="0" smtClean="0"/>
              <a:t>No </a:t>
            </a:r>
            <a:r>
              <a:rPr lang="en-US" sz="2300" dirty="0" err="1"/>
              <a:t>conhecimento</a:t>
            </a:r>
            <a:r>
              <a:rPr lang="en-US" sz="2300" dirty="0"/>
              <a:t> de </a:t>
            </a:r>
            <a:r>
              <a:rPr lang="en-US" sz="2300" dirty="0" err="1"/>
              <a:t>suas</a:t>
            </a:r>
            <a:r>
              <a:rPr lang="en-US" sz="2300" dirty="0"/>
              <a:t> </a:t>
            </a:r>
            <a:r>
              <a:rPr lang="en-US" sz="2300" dirty="0" err="1"/>
              <a:t>habilidades</a:t>
            </a:r>
            <a:r>
              <a:rPr lang="en-US" sz="2300" dirty="0"/>
              <a:t> e </a:t>
            </a:r>
            <a:r>
              <a:rPr lang="en-US" sz="2300" dirty="0" err="1"/>
              <a:t>defeitos</a:t>
            </a:r>
            <a:r>
              <a:rPr lang="en-US" sz="2300" dirty="0"/>
              <a:t>, </a:t>
            </a:r>
            <a:r>
              <a:rPr lang="en-US" sz="2300" dirty="0" err="1"/>
              <a:t>como</a:t>
            </a:r>
            <a:r>
              <a:rPr lang="en-US" sz="2300" dirty="0"/>
              <a:t> e o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melhorar</a:t>
            </a:r>
            <a:r>
              <a:rPr lang="en-US" sz="2300" dirty="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57600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bg-BG" dirty="0"/>
              <a:t>A</a:t>
            </a:r>
            <a:r>
              <a:rPr lang="en-US" dirty="0" err="1" smtClean="0"/>
              <a:t>titudes</a:t>
            </a:r>
            <a:r>
              <a:rPr lang="en-US" dirty="0"/>
              <a:t>, </a:t>
            </a:r>
            <a:r>
              <a:rPr lang="en-US" dirty="0" err="1"/>
              <a:t>Habilidades</a:t>
            </a:r>
            <a:r>
              <a:rPr lang="en-US" dirty="0"/>
              <a:t> da </a:t>
            </a:r>
            <a:r>
              <a:rPr lang="en-US" dirty="0" err="1"/>
              <a:t>Liderança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9" y="1323748"/>
            <a:ext cx="8983031" cy="5312882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Sucesso = Atitude + habilidades da lideran</a:t>
            </a:r>
            <a:r>
              <a:rPr lang="bg-BG" dirty="0" smtClean="0"/>
              <a:t>ça;</a:t>
            </a:r>
          </a:p>
          <a:p>
            <a:pPr algn="just"/>
            <a:r>
              <a:rPr lang="bg-BG" dirty="0" smtClean="0"/>
              <a:t>Para Tanto:</a:t>
            </a:r>
          </a:p>
          <a:p>
            <a:pPr lvl="1" algn="just"/>
            <a:r>
              <a:rPr lang="en-US" b="1" dirty="0" err="1"/>
              <a:t>Integrar</a:t>
            </a:r>
            <a:r>
              <a:rPr lang="en-US" dirty="0"/>
              <a:t>: </a:t>
            </a:r>
            <a:r>
              <a:rPr lang="en-US" dirty="0" err="1"/>
              <a:t>Resgatar</a:t>
            </a:r>
            <a:r>
              <a:rPr lang="en-US" dirty="0"/>
              <a:t> a </a:t>
            </a:r>
            <a:r>
              <a:rPr lang="en-US" dirty="0" err="1"/>
              <a:t>vontade</a:t>
            </a:r>
            <a:r>
              <a:rPr lang="en-US" dirty="0"/>
              <a:t> e </a:t>
            </a:r>
            <a:r>
              <a:rPr lang="en-US" dirty="0" err="1"/>
              <a:t>motivação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principalmente</a:t>
            </a:r>
            <a:r>
              <a:rPr lang="en-US" dirty="0"/>
              <a:t>, </a:t>
            </a:r>
            <a:r>
              <a:rPr lang="en-US" dirty="0" err="1"/>
              <a:t>considerando</a:t>
            </a:r>
            <a:r>
              <a:rPr lang="en-US" dirty="0"/>
              <a:t> </a:t>
            </a:r>
            <a:r>
              <a:rPr lang="en-US" dirty="0" err="1"/>
              <a:t>experiências</a:t>
            </a:r>
            <a:r>
              <a:rPr lang="en-US" dirty="0"/>
              <a:t> </a:t>
            </a:r>
            <a:r>
              <a:rPr lang="en-US" dirty="0" err="1"/>
              <a:t>traumáticas</a:t>
            </a:r>
            <a:r>
              <a:rPr lang="en-US" dirty="0"/>
              <a:t> </a:t>
            </a:r>
            <a:r>
              <a:rPr lang="en-US" dirty="0" smtClean="0"/>
              <a:t>j</a:t>
            </a:r>
            <a:r>
              <a:rPr lang="bg-BG" dirty="0" smtClean="0"/>
              <a:t>á </a:t>
            </a:r>
            <a:r>
              <a:rPr lang="en-US" dirty="0" err="1" smtClean="0"/>
              <a:t>vividas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: </a:t>
            </a:r>
            <a:r>
              <a:rPr lang="en-US" dirty="0" err="1"/>
              <a:t>conflitos</a:t>
            </a:r>
            <a:r>
              <a:rPr lang="en-US" dirty="0"/>
              <a:t>, </a:t>
            </a:r>
            <a:r>
              <a:rPr lang="en-US" dirty="0" err="1"/>
              <a:t>corte</a:t>
            </a:r>
            <a:r>
              <a:rPr lang="en-US" dirty="0"/>
              <a:t> de </a:t>
            </a:r>
            <a:r>
              <a:rPr lang="en-US" dirty="0" err="1"/>
              <a:t>pessoal</a:t>
            </a:r>
            <a:r>
              <a:rPr lang="en-US" dirty="0"/>
              <a:t>, etc.,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levar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a se </a:t>
            </a:r>
            <a:r>
              <a:rPr lang="en-US" dirty="0" err="1"/>
              <a:t>sentirem</a:t>
            </a:r>
            <a:r>
              <a:rPr lang="en-US" dirty="0"/>
              <a:t> </a:t>
            </a:r>
            <a:r>
              <a:rPr lang="en-US" dirty="0" err="1"/>
              <a:t>totalmente</a:t>
            </a:r>
            <a:r>
              <a:rPr lang="en-US" dirty="0"/>
              <a:t> </a:t>
            </a:r>
            <a:r>
              <a:rPr lang="en-US" dirty="0" err="1"/>
              <a:t>instáveis</a:t>
            </a:r>
            <a:r>
              <a:rPr lang="en-US" dirty="0"/>
              <a:t> no </a:t>
            </a:r>
            <a:r>
              <a:rPr lang="en-US" dirty="0" err="1"/>
              <a:t>trabalho</a:t>
            </a:r>
            <a:r>
              <a:rPr lang="en-US" dirty="0"/>
              <a:t>. Integrá-lo </a:t>
            </a:r>
            <a:r>
              <a:rPr lang="en-US" dirty="0" err="1"/>
              <a:t>ao</a:t>
            </a:r>
            <a:r>
              <a:rPr lang="en-US" dirty="0"/>
              <a:t> novo </a:t>
            </a:r>
            <a:r>
              <a:rPr lang="en-US" dirty="0" err="1"/>
              <a:t>contexto</a:t>
            </a:r>
            <a:r>
              <a:rPr lang="en-US" dirty="0"/>
              <a:t>. </a:t>
            </a:r>
            <a:r>
              <a:rPr lang="en-US" dirty="0" err="1"/>
              <a:t>Mantendo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uniformidade</a:t>
            </a:r>
            <a:r>
              <a:rPr lang="en-US" dirty="0"/>
              <a:t>. </a:t>
            </a:r>
            <a:endParaRPr lang="en-US" dirty="0"/>
          </a:p>
          <a:p>
            <a:pPr lvl="1" algn="just"/>
            <a:r>
              <a:rPr lang="en-US" b="1" dirty="0" err="1"/>
              <a:t>Desenvolver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Planejar</a:t>
            </a:r>
            <a:r>
              <a:rPr lang="en-US" dirty="0"/>
              <a:t> e </a:t>
            </a:r>
            <a:r>
              <a:rPr lang="en-US" dirty="0" err="1"/>
              <a:t>acompanhar</a:t>
            </a:r>
            <a:r>
              <a:rPr lang="en-US" dirty="0"/>
              <a:t> o </a:t>
            </a:r>
            <a:r>
              <a:rPr lang="en-US" dirty="0" err="1"/>
              <a:t>desenvolvimento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executado</a:t>
            </a:r>
            <a:r>
              <a:rPr lang="en-US" dirty="0"/>
              <a:t>, </a:t>
            </a:r>
            <a:r>
              <a:rPr lang="en-US" dirty="0" err="1"/>
              <a:t>motivando</a:t>
            </a:r>
            <a:r>
              <a:rPr lang="en-US" dirty="0"/>
              <a:t> a </a:t>
            </a:r>
            <a:r>
              <a:rPr lang="en-US" dirty="0" err="1"/>
              <a:t>equipe</a:t>
            </a:r>
            <a:r>
              <a:rPr lang="en-US" dirty="0"/>
              <a:t> e </a:t>
            </a:r>
            <a:r>
              <a:rPr lang="en-US" dirty="0" err="1"/>
              <a:t>promovendo</a:t>
            </a:r>
            <a:r>
              <a:rPr lang="en-US" dirty="0"/>
              <a:t> o </a:t>
            </a:r>
            <a:r>
              <a:rPr lang="en-US" dirty="0" err="1"/>
              <a:t>autoconhecimento</a:t>
            </a:r>
            <a:r>
              <a:rPr lang="en-US" dirty="0"/>
              <a:t>. </a:t>
            </a:r>
            <a:endParaRPr lang="en-US" dirty="0"/>
          </a:p>
          <a:p>
            <a:pPr lvl="1" algn="just"/>
            <a:r>
              <a:rPr lang="en-US" b="1" dirty="0" err="1"/>
              <a:t>Adequar</a:t>
            </a:r>
            <a:r>
              <a:rPr lang="en-US" dirty="0"/>
              <a:t>: </a:t>
            </a:r>
            <a:r>
              <a:rPr lang="en-US" dirty="0" err="1"/>
              <a:t>Aproveitar</a:t>
            </a:r>
            <a:r>
              <a:rPr lang="en-US" dirty="0"/>
              <a:t> e </a:t>
            </a:r>
            <a:r>
              <a:rPr lang="en-US" dirty="0" err="1"/>
              <a:t>desenvolver</a:t>
            </a:r>
            <a:r>
              <a:rPr lang="en-US" dirty="0"/>
              <a:t> as </a:t>
            </a:r>
            <a:r>
              <a:rPr lang="en-US" dirty="0" err="1"/>
              <a:t>habilidades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funcionário</a:t>
            </a:r>
            <a:r>
              <a:rPr lang="en-US" dirty="0"/>
              <a:t>, </a:t>
            </a:r>
            <a:r>
              <a:rPr lang="en-US" dirty="0" err="1"/>
              <a:t>buscando</a:t>
            </a:r>
            <a:r>
              <a:rPr lang="en-US" dirty="0"/>
              <a:t> a </a:t>
            </a:r>
            <a:r>
              <a:rPr lang="en-US" dirty="0" err="1"/>
              <a:t>sinergia</a:t>
            </a:r>
            <a:r>
              <a:rPr lang="en-US" dirty="0"/>
              <a:t> </a:t>
            </a:r>
            <a:r>
              <a:rPr lang="en-US" dirty="0" err="1"/>
              <a:t>grupal</a:t>
            </a:r>
            <a:r>
              <a:rPr lang="en-US" dirty="0"/>
              <a:t>. </a:t>
            </a:r>
            <a:endParaRPr lang="en-US" dirty="0"/>
          </a:p>
          <a:p>
            <a:pPr lvl="1" algn="just"/>
            <a:r>
              <a:rPr lang="en-US" b="1" dirty="0" err="1"/>
              <a:t>Buscar</a:t>
            </a:r>
            <a:r>
              <a:rPr lang="en-US" b="1" dirty="0"/>
              <a:t> </a:t>
            </a:r>
            <a:r>
              <a:rPr lang="en-US" b="1" dirty="0" err="1"/>
              <a:t>resultados</a:t>
            </a:r>
            <a:r>
              <a:rPr lang="en-US" dirty="0"/>
              <a:t>: O </a:t>
            </a:r>
            <a:r>
              <a:rPr lang="en-US" dirty="0" err="1"/>
              <a:t>êxito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execução</a:t>
            </a:r>
            <a:r>
              <a:rPr lang="en-US" dirty="0"/>
              <a:t> das </a:t>
            </a:r>
            <a:r>
              <a:rPr lang="en-US" dirty="0" err="1"/>
              <a:t>tarefas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diretamente</a:t>
            </a:r>
            <a:r>
              <a:rPr lang="en-US" dirty="0"/>
              <a:t> </a:t>
            </a:r>
            <a:r>
              <a:rPr lang="en-US" dirty="0" err="1"/>
              <a:t>ligado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sucesso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organização</a:t>
            </a:r>
            <a:r>
              <a:rPr lang="en-US" dirty="0"/>
              <a:t> visa </a:t>
            </a:r>
            <a:r>
              <a:rPr lang="en-US" dirty="0" err="1"/>
              <a:t>alcançar</a:t>
            </a:r>
            <a:r>
              <a:rPr lang="en-US" dirty="0"/>
              <a:t> </a:t>
            </a:r>
            <a:r>
              <a:rPr lang="en-US" dirty="0" err="1"/>
              <a:t>tendo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claro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propósito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98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339882"/>
            <a:ext cx="8835474" cy="6153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/>
              <a:t>Identificar</a:t>
            </a:r>
            <a:r>
              <a:rPr lang="en-US" b="1" dirty="0"/>
              <a:t> e </a:t>
            </a:r>
            <a:r>
              <a:rPr lang="en-US" b="1" dirty="0" err="1"/>
              <a:t>respeitar</a:t>
            </a:r>
            <a:r>
              <a:rPr lang="en-US" b="1" dirty="0"/>
              <a:t>: </a:t>
            </a:r>
            <a:r>
              <a:rPr lang="en-US" dirty="0" err="1"/>
              <a:t>Desenvolver</a:t>
            </a:r>
            <a:r>
              <a:rPr lang="en-US" dirty="0"/>
              <a:t> o </a:t>
            </a:r>
            <a:r>
              <a:rPr lang="en-US" dirty="0" err="1"/>
              <a:t>ritmo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iguais</a:t>
            </a:r>
            <a:r>
              <a:rPr lang="en-US" dirty="0"/>
              <a:t>. </a:t>
            </a:r>
            <a:r>
              <a:rPr lang="en-US" dirty="0" err="1"/>
              <a:t>Deve</a:t>
            </a:r>
            <a:r>
              <a:rPr lang="en-US" dirty="0"/>
              <a:t>-se </a:t>
            </a:r>
            <a:r>
              <a:rPr lang="en-US" dirty="0" err="1"/>
              <a:t>gerenciar</a:t>
            </a:r>
            <a:r>
              <a:rPr lang="en-US" dirty="0"/>
              <a:t> as </a:t>
            </a:r>
            <a:r>
              <a:rPr lang="en-US" dirty="0" err="1"/>
              <a:t>diferenças</a:t>
            </a:r>
            <a:r>
              <a:rPr lang="en-US" dirty="0"/>
              <a:t> de </a:t>
            </a:r>
            <a:r>
              <a:rPr lang="en-US" dirty="0" err="1"/>
              <a:t>personalidades</a:t>
            </a:r>
            <a:r>
              <a:rPr lang="en-US" dirty="0"/>
              <a:t> e </a:t>
            </a:r>
            <a:r>
              <a:rPr lang="en-US" dirty="0" err="1"/>
              <a:t>estilos</a:t>
            </a:r>
            <a:r>
              <a:rPr lang="en-US" dirty="0"/>
              <a:t>, </a:t>
            </a:r>
            <a:r>
              <a:rPr lang="en-US" dirty="0" smtClean="0"/>
              <a:t>j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causar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Coesão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-se </a:t>
            </a:r>
            <a:r>
              <a:rPr lang="en-US" dirty="0" err="1"/>
              <a:t>criar</a:t>
            </a:r>
            <a:r>
              <a:rPr lang="en-US" dirty="0"/>
              <a:t>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onde</a:t>
            </a:r>
            <a:r>
              <a:rPr lang="en-US" dirty="0"/>
              <a:t> as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 </a:t>
            </a:r>
            <a:r>
              <a:rPr lang="en-US" dirty="0" err="1"/>
              <a:t>possam</a:t>
            </a:r>
            <a:r>
              <a:rPr lang="en-US" dirty="0"/>
              <a:t> se </a:t>
            </a:r>
            <a:r>
              <a:rPr lang="en-US" dirty="0" err="1"/>
              <a:t>materializar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Abertura</a:t>
            </a:r>
            <a:r>
              <a:rPr lang="en-US" b="1" dirty="0"/>
              <a:t>: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livre</a:t>
            </a:r>
            <a:r>
              <a:rPr lang="en-US" dirty="0"/>
              <a:t> e </a:t>
            </a:r>
            <a:r>
              <a:rPr lang="en-US" dirty="0" err="1"/>
              <a:t>aberta</a:t>
            </a:r>
            <a:r>
              <a:rPr lang="en-US" dirty="0"/>
              <a:t>, </a:t>
            </a:r>
            <a:r>
              <a:rPr lang="en-US" dirty="0" err="1"/>
              <a:t>estimulando</a:t>
            </a:r>
            <a:r>
              <a:rPr lang="en-US" dirty="0"/>
              <a:t> e </a:t>
            </a:r>
            <a:r>
              <a:rPr lang="en-US" dirty="0" err="1"/>
              <a:t>premiando</a:t>
            </a:r>
            <a:r>
              <a:rPr lang="en-US" dirty="0"/>
              <a:t>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ideias</a:t>
            </a:r>
            <a:r>
              <a:rPr lang="en-US" dirty="0"/>
              <a:t>, </a:t>
            </a:r>
            <a:r>
              <a:rPr lang="en-US" dirty="0" err="1"/>
              <a:t>levando</a:t>
            </a:r>
            <a:r>
              <a:rPr lang="en-US" dirty="0"/>
              <a:t>-as à </a:t>
            </a:r>
            <a:r>
              <a:rPr lang="en-US" dirty="0" err="1"/>
              <a:t>concretização</a:t>
            </a:r>
            <a:r>
              <a:rPr lang="en-US" dirty="0"/>
              <a:t>; </a:t>
            </a:r>
            <a:r>
              <a:rPr lang="en-US" dirty="0" err="1"/>
              <a:t>propiciando</a:t>
            </a:r>
            <a:r>
              <a:rPr lang="en-US" dirty="0"/>
              <a:t> </a:t>
            </a:r>
            <a:r>
              <a:rPr lang="en-US" dirty="0" err="1"/>
              <a:t>assim</a:t>
            </a:r>
            <a:r>
              <a:rPr lang="en-US" dirty="0"/>
              <a:t> a </a:t>
            </a:r>
            <a:r>
              <a:rPr lang="en-US" dirty="0" err="1"/>
              <a:t>participação</a:t>
            </a:r>
            <a:r>
              <a:rPr lang="en-US" dirty="0"/>
              <a:t> e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aberta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Objetivar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Estabelecer</a:t>
            </a:r>
            <a:r>
              <a:rPr lang="en-US" dirty="0"/>
              <a:t> </a:t>
            </a:r>
            <a:r>
              <a:rPr lang="en-US" dirty="0" err="1"/>
              <a:t>perspectivas</a:t>
            </a:r>
            <a:r>
              <a:rPr lang="en-US" dirty="0"/>
              <a:t> </a:t>
            </a:r>
            <a:r>
              <a:rPr lang="en-US" dirty="0" err="1"/>
              <a:t>através</a:t>
            </a:r>
            <a:r>
              <a:rPr lang="en-US" dirty="0"/>
              <a:t> da </a:t>
            </a:r>
            <a:r>
              <a:rPr lang="en-US" dirty="0" err="1"/>
              <a:t>Administração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onde</a:t>
            </a:r>
            <a:r>
              <a:rPr lang="en-US" dirty="0"/>
              <a:t> as </a:t>
            </a:r>
            <a:r>
              <a:rPr lang="en-US" dirty="0" err="1"/>
              <a:t>funções</a:t>
            </a:r>
            <a:r>
              <a:rPr lang="en-US" dirty="0"/>
              <a:t> e </a:t>
            </a:r>
            <a:r>
              <a:rPr lang="en-US" dirty="0" err="1"/>
              <a:t>atribuições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tornem</a:t>
            </a:r>
            <a:r>
              <a:rPr lang="en-US" dirty="0"/>
              <a:t>-se </a:t>
            </a:r>
            <a:r>
              <a:rPr lang="en-US" dirty="0" err="1"/>
              <a:t>claras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Respeitar</a:t>
            </a:r>
            <a:r>
              <a:rPr lang="en-US" b="1" dirty="0"/>
              <a:t>:</a:t>
            </a:r>
            <a:r>
              <a:rPr lang="en-US" dirty="0"/>
              <a:t> As </a:t>
            </a:r>
            <a:r>
              <a:rPr lang="en-US" dirty="0" err="1"/>
              <a:t>características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, </a:t>
            </a:r>
            <a:r>
              <a:rPr lang="en-US" dirty="0" err="1"/>
              <a:t>posicionamentos</a:t>
            </a:r>
            <a:r>
              <a:rPr lang="en-US" dirty="0"/>
              <a:t> e </a:t>
            </a:r>
            <a:r>
              <a:rPr lang="en-US" dirty="0" err="1"/>
              <a:t>limitações</a:t>
            </a:r>
            <a:r>
              <a:rPr lang="en-US" dirty="0"/>
              <a:t> </a:t>
            </a:r>
            <a:r>
              <a:rPr lang="en-US" dirty="0" err="1"/>
              <a:t>buscando</a:t>
            </a:r>
            <a:r>
              <a:rPr lang="en-US" dirty="0"/>
              <a:t> a </a:t>
            </a:r>
            <a:r>
              <a:rPr lang="en-US" dirty="0" err="1"/>
              <a:t>sinergia</a:t>
            </a:r>
            <a:r>
              <a:rPr lang="en-US" dirty="0"/>
              <a:t> e o </a:t>
            </a:r>
            <a:r>
              <a:rPr lang="en-US" dirty="0" err="1"/>
              <a:t>desenvolvimento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Quebrar</a:t>
            </a:r>
            <a:r>
              <a:rPr lang="en-US" b="1" dirty="0"/>
              <a:t> </a:t>
            </a:r>
            <a:r>
              <a:rPr lang="en-US" b="1" dirty="0" err="1"/>
              <a:t>paradigmas</a:t>
            </a:r>
            <a:r>
              <a:rPr lang="en-US" dirty="0"/>
              <a:t>: </a:t>
            </a:r>
            <a:r>
              <a:rPr lang="en-US" dirty="0" err="1"/>
              <a:t>Estimular</a:t>
            </a:r>
            <a:r>
              <a:rPr lang="en-US" dirty="0"/>
              <a:t>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pensar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mentais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oportunizar</a:t>
            </a:r>
            <a:r>
              <a:rPr lang="en-US" dirty="0"/>
              <a:t>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soluções</a:t>
            </a:r>
            <a:r>
              <a:rPr lang="en-US" dirty="0"/>
              <a:t> 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alternativas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Criatividade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Estimular</a:t>
            </a:r>
            <a:r>
              <a:rPr lang="en-US" dirty="0"/>
              <a:t> a </a:t>
            </a:r>
            <a:r>
              <a:rPr lang="en-US" dirty="0" err="1"/>
              <a:t>geração</a:t>
            </a:r>
            <a:r>
              <a:rPr lang="en-US" dirty="0"/>
              <a:t> de </a:t>
            </a:r>
            <a:r>
              <a:rPr lang="en-US" dirty="0" err="1"/>
              <a:t>ideias</a:t>
            </a:r>
            <a:r>
              <a:rPr lang="en-US" dirty="0"/>
              <a:t>,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produtos</a:t>
            </a:r>
            <a:r>
              <a:rPr lang="en-US" dirty="0"/>
              <a:t>, </a:t>
            </a:r>
            <a:r>
              <a:rPr lang="en-US" dirty="0" err="1"/>
              <a:t>soluções</a:t>
            </a:r>
            <a:r>
              <a:rPr lang="en-US" dirty="0"/>
              <a:t> de </a:t>
            </a:r>
            <a:r>
              <a:rPr lang="en-US" dirty="0" err="1"/>
              <a:t>problemas</a:t>
            </a:r>
            <a:r>
              <a:rPr lang="en-US" dirty="0"/>
              <a:t>, etc.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95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429324"/>
            <a:ext cx="8781817" cy="6028421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Discordância</a:t>
            </a:r>
            <a:r>
              <a:rPr lang="en-US" b="1" dirty="0"/>
              <a:t> </a:t>
            </a:r>
            <a:r>
              <a:rPr lang="en-US" b="1" dirty="0" err="1"/>
              <a:t>civilizada</a:t>
            </a:r>
            <a:r>
              <a:rPr lang="en-US" dirty="0"/>
              <a:t>: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confortável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discutir</a:t>
            </a:r>
            <a:r>
              <a:rPr lang="en-US" dirty="0"/>
              <a:t> </a:t>
            </a:r>
            <a:r>
              <a:rPr lang="en-US" dirty="0" err="1"/>
              <a:t>posicionamentos</a:t>
            </a:r>
            <a:r>
              <a:rPr lang="en-US" dirty="0"/>
              <a:t> </a:t>
            </a:r>
            <a:r>
              <a:rPr lang="en-US" dirty="0" err="1"/>
              <a:t>divergentes</a:t>
            </a:r>
            <a:r>
              <a:rPr lang="en-US" dirty="0"/>
              <a:t> com </a:t>
            </a:r>
            <a:r>
              <a:rPr lang="en-US" dirty="0" err="1"/>
              <a:t>respeito</a:t>
            </a:r>
            <a:r>
              <a:rPr lang="en-US" dirty="0"/>
              <a:t> </a:t>
            </a:r>
            <a:r>
              <a:rPr lang="en-US" dirty="0" err="1"/>
              <a:t>buscando</a:t>
            </a:r>
            <a:r>
              <a:rPr lang="en-US" dirty="0"/>
              <a:t> um </a:t>
            </a:r>
            <a:r>
              <a:rPr lang="en-US" dirty="0" err="1"/>
              <a:t>consenso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Liderança</a:t>
            </a:r>
            <a:r>
              <a:rPr lang="en-US" b="1" dirty="0"/>
              <a:t> </a:t>
            </a:r>
            <a:r>
              <a:rPr lang="en-US" b="1" dirty="0" err="1"/>
              <a:t>situacional</a:t>
            </a:r>
            <a:r>
              <a:rPr lang="en-US" dirty="0"/>
              <a:t>: </a:t>
            </a:r>
            <a:r>
              <a:rPr lang="en-US" dirty="0" err="1" smtClean="0"/>
              <a:t>modific</a:t>
            </a:r>
            <a:r>
              <a:rPr lang="bg-BG" dirty="0" smtClean="0"/>
              <a:t>á</a:t>
            </a:r>
            <a:r>
              <a:rPr lang="en-US" dirty="0" smtClean="0"/>
              <a:t>-</a:t>
            </a:r>
            <a:r>
              <a:rPr lang="en-US" dirty="0"/>
              <a:t>la </a:t>
            </a:r>
            <a:r>
              <a:rPr lang="en-US" dirty="0" err="1"/>
              <a:t>conforme</a:t>
            </a:r>
            <a:r>
              <a:rPr lang="en-US" dirty="0"/>
              <a:t> as </a:t>
            </a:r>
            <a:r>
              <a:rPr lang="en-US" dirty="0" err="1"/>
              <a:t>circunstâncias</a:t>
            </a:r>
            <a:r>
              <a:rPr lang="en-US" dirty="0"/>
              <a:t> e a </a:t>
            </a:r>
            <a:r>
              <a:rPr lang="en-US" dirty="0" err="1"/>
              <a:t>maturidade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/>
              <a:t>Feedback:</a:t>
            </a:r>
            <a:r>
              <a:rPr lang="en-US" dirty="0"/>
              <a:t> </a:t>
            </a:r>
            <a:r>
              <a:rPr lang="en-US" dirty="0" err="1"/>
              <a:t>Desenvolver</a:t>
            </a:r>
            <a:r>
              <a:rPr lang="en-US" dirty="0"/>
              <a:t> o </a:t>
            </a:r>
            <a:r>
              <a:rPr lang="en-US" dirty="0" err="1"/>
              <a:t>dar</a:t>
            </a:r>
            <a:r>
              <a:rPr lang="en-US" dirty="0"/>
              <a:t> e o </a:t>
            </a:r>
            <a:r>
              <a:rPr lang="en-US" dirty="0" err="1"/>
              <a:t>receber</a:t>
            </a:r>
            <a:r>
              <a:rPr lang="en-US" dirty="0"/>
              <a:t> feedback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níveis</a:t>
            </a:r>
            <a:r>
              <a:rPr lang="en-US" dirty="0"/>
              <a:t> </a:t>
            </a:r>
            <a:r>
              <a:rPr lang="en-US" dirty="0" err="1"/>
              <a:t>hierárquicos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Gerencie</a:t>
            </a:r>
            <a:r>
              <a:rPr lang="en-US" b="1" dirty="0"/>
              <a:t> </a:t>
            </a:r>
            <a:r>
              <a:rPr lang="en-US" b="1" dirty="0" err="1"/>
              <a:t>conflitos</a:t>
            </a:r>
            <a:r>
              <a:rPr lang="en-US" dirty="0"/>
              <a:t> - Há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fontes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de </a:t>
            </a:r>
            <a:r>
              <a:rPr lang="en-US" dirty="0" err="1"/>
              <a:t>conflito</a:t>
            </a:r>
            <a:r>
              <a:rPr lang="en-US" dirty="0"/>
              <a:t>. </a:t>
            </a:r>
            <a:r>
              <a:rPr lang="en-US" dirty="0" err="1"/>
              <a:t>Tudo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preencher</a:t>
            </a:r>
            <a:r>
              <a:rPr lang="en-US" dirty="0"/>
              <a:t> </a:t>
            </a:r>
            <a:r>
              <a:rPr lang="en-US" dirty="0" err="1"/>
              <a:t>quadros</a:t>
            </a:r>
            <a:r>
              <a:rPr lang="en-US" dirty="0"/>
              <a:t> de </a:t>
            </a:r>
            <a:r>
              <a:rPr lang="en-US" dirty="0" err="1"/>
              <a:t>horários</a:t>
            </a:r>
            <a:r>
              <a:rPr lang="en-US" dirty="0"/>
              <a:t> online,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seguir</a:t>
            </a:r>
            <a:r>
              <a:rPr lang="en-US" dirty="0"/>
              <a:t> as </a:t>
            </a:r>
            <a:r>
              <a:rPr lang="en-US" dirty="0" err="1"/>
              <a:t>tarefas</a:t>
            </a:r>
            <a:r>
              <a:rPr lang="en-US" dirty="0"/>
              <a:t> e até </a:t>
            </a:r>
            <a:r>
              <a:rPr lang="en-US" dirty="0" err="1"/>
              <a:t>conflitos</a:t>
            </a:r>
            <a:r>
              <a:rPr lang="en-US" dirty="0"/>
              <a:t> de </a:t>
            </a:r>
            <a:r>
              <a:rPr lang="en-US" dirty="0" err="1"/>
              <a:t>personalidade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causar</a:t>
            </a:r>
            <a:r>
              <a:rPr lang="en-US" dirty="0"/>
              <a:t> </a:t>
            </a:r>
            <a:r>
              <a:rPr lang="en-US" dirty="0" err="1"/>
              <a:t>conflitos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equipes</a:t>
            </a:r>
            <a:r>
              <a:rPr lang="en-US" dirty="0"/>
              <a:t>.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perceba</a:t>
            </a:r>
            <a:r>
              <a:rPr lang="en-US" dirty="0"/>
              <a:t> um </a:t>
            </a:r>
            <a:r>
              <a:rPr lang="en-US" dirty="0" err="1"/>
              <a:t>conflito</a:t>
            </a:r>
            <a:r>
              <a:rPr lang="en-US" dirty="0"/>
              <a:t>, </a:t>
            </a:r>
            <a:r>
              <a:rPr lang="en-US" dirty="0" err="1"/>
              <a:t>chame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envolvidas</a:t>
            </a:r>
            <a:r>
              <a:rPr lang="en-US" dirty="0"/>
              <a:t> e </a:t>
            </a:r>
            <a:r>
              <a:rPr lang="en-US" dirty="0" err="1"/>
              <a:t>fale</a:t>
            </a:r>
            <a:r>
              <a:rPr lang="en-US" dirty="0"/>
              <a:t> com </a:t>
            </a:r>
            <a:r>
              <a:rPr lang="en-US" dirty="0" err="1"/>
              <a:t>elas</a:t>
            </a:r>
            <a:r>
              <a:rPr lang="en-US" dirty="0"/>
              <a:t> antes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torne</a:t>
            </a:r>
            <a:r>
              <a:rPr lang="en-US" dirty="0"/>
              <a:t> um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. O </a:t>
            </a:r>
            <a:r>
              <a:rPr lang="en-US" dirty="0" err="1"/>
              <a:t>conflito</a:t>
            </a:r>
            <a:r>
              <a:rPr lang="en-US" dirty="0"/>
              <a:t> é normal 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a </a:t>
            </a:r>
            <a:r>
              <a:rPr lang="en-US" dirty="0" err="1"/>
              <a:t>trabalhar</a:t>
            </a:r>
            <a:r>
              <a:rPr lang="en-US" dirty="0"/>
              <a:t> junta, até </a:t>
            </a:r>
            <a:r>
              <a:rPr lang="en-US" dirty="0" err="1"/>
              <a:t>mesmo</a:t>
            </a:r>
            <a:r>
              <a:rPr lang="en-US" dirty="0"/>
              <a:t> de forma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eficaz</a:t>
            </a:r>
            <a:r>
              <a:rPr lang="en-US" dirty="0"/>
              <a:t>,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44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339881"/>
            <a:ext cx="8817588" cy="620730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/>
              <a:t>Colabore</a:t>
            </a:r>
            <a:r>
              <a:rPr lang="en-US" dirty="0"/>
              <a:t> - As </a:t>
            </a:r>
            <a:r>
              <a:rPr lang="en-US" dirty="0" err="1"/>
              <a:t>equipes</a:t>
            </a:r>
            <a:r>
              <a:rPr lang="en-US" dirty="0"/>
              <a:t> </a:t>
            </a:r>
            <a:r>
              <a:rPr lang="en-US" dirty="0" err="1"/>
              <a:t>trabalham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as </a:t>
            </a:r>
            <a:r>
              <a:rPr lang="en-US" dirty="0" err="1"/>
              <a:t>ferramentas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precisam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 de forma </a:t>
            </a:r>
            <a:r>
              <a:rPr lang="en-US" dirty="0" err="1"/>
              <a:t>eficaz</a:t>
            </a:r>
            <a:r>
              <a:rPr lang="en-US" dirty="0"/>
              <a:t>. </a:t>
            </a:r>
            <a:r>
              <a:rPr lang="en-US" dirty="0" err="1"/>
              <a:t>Isso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equipes</a:t>
            </a:r>
            <a:r>
              <a:rPr lang="en-US" dirty="0"/>
              <a:t>,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ferramentas</a:t>
            </a:r>
            <a:r>
              <a:rPr lang="en-US" dirty="0"/>
              <a:t> de </a:t>
            </a:r>
            <a:r>
              <a:rPr lang="en-US" dirty="0" err="1"/>
              <a:t>colaboração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possam</a:t>
            </a:r>
            <a:r>
              <a:rPr lang="en-US" dirty="0"/>
              <a:t> </a:t>
            </a:r>
            <a:r>
              <a:rPr lang="en-US" dirty="0" err="1"/>
              <a:t>trabalhar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resolver </a:t>
            </a:r>
            <a:r>
              <a:rPr lang="en-US" dirty="0" err="1"/>
              <a:t>problemas</a:t>
            </a:r>
            <a:r>
              <a:rPr lang="en-US" dirty="0"/>
              <a:t> e </a:t>
            </a:r>
            <a:r>
              <a:rPr lang="en-US" dirty="0" err="1"/>
              <a:t>completar</a:t>
            </a:r>
            <a:r>
              <a:rPr lang="en-US" dirty="0"/>
              <a:t> </a:t>
            </a:r>
            <a:r>
              <a:rPr lang="en-US" dirty="0" err="1"/>
              <a:t>tarefas</a:t>
            </a:r>
            <a:r>
              <a:rPr lang="en-US" dirty="0"/>
              <a:t>. É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mostrar</a:t>
            </a:r>
            <a:r>
              <a:rPr lang="en-US" dirty="0"/>
              <a:t>-se </a:t>
            </a:r>
            <a:r>
              <a:rPr lang="en-US" dirty="0" err="1"/>
              <a:t>prestativo</a:t>
            </a:r>
            <a:r>
              <a:rPr lang="en-US" dirty="0"/>
              <a:t> e </a:t>
            </a:r>
            <a:r>
              <a:rPr lang="en-US" dirty="0" err="1"/>
              <a:t>envolvido</a:t>
            </a:r>
            <a:r>
              <a:rPr lang="en-US" dirty="0"/>
              <a:t>. </a:t>
            </a:r>
            <a:r>
              <a:rPr lang="en-US" dirty="0" err="1"/>
              <a:t>Arranje</a:t>
            </a:r>
            <a:r>
              <a:rPr lang="en-US" dirty="0"/>
              <a:t> tempo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reuniões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se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sejam</a:t>
            </a:r>
            <a:r>
              <a:rPr lang="en-US" dirty="0"/>
              <a:t> </a:t>
            </a:r>
            <a:r>
              <a:rPr lang="en-US" dirty="0" err="1"/>
              <a:t>realizadas</a:t>
            </a:r>
            <a:r>
              <a:rPr lang="en-US" dirty="0"/>
              <a:t> </a:t>
            </a:r>
            <a:r>
              <a:rPr lang="en-US" dirty="0" err="1"/>
              <a:t>virtualmente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conferência</a:t>
            </a:r>
            <a:r>
              <a:rPr lang="en-US" dirty="0"/>
              <a:t> web,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 smtClean="0"/>
              <a:t>ir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confiança</a:t>
            </a:r>
            <a:r>
              <a:rPr lang="en-US" dirty="0"/>
              <a:t> e boas </a:t>
            </a:r>
            <a:r>
              <a:rPr lang="en-US" dirty="0" err="1"/>
              <a:t>relações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e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indivíduos</a:t>
            </a:r>
            <a:r>
              <a:rPr lang="en-US" dirty="0"/>
              <a:t> a </a:t>
            </a:r>
            <a:r>
              <a:rPr lang="en-US" dirty="0" err="1"/>
              <a:t>trabalhar</a:t>
            </a:r>
            <a:r>
              <a:rPr lang="en-US" dirty="0"/>
              <a:t> </a:t>
            </a:r>
            <a:r>
              <a:rPr lang="en-US" dirty="0" err="1"/>
              <a:t>juntos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Defina</a:t>
            </a:r>
            <a:r>
              <a:rPr lang="en-US" b="1" dirty="0"/>
              <a:t> </a:t>
            </a:r>
            <a:r>
              <a:rPr lang="en-US" b="1" dirty="0" err="1"/>
              <a:t>objetivos</a:t>
            </a:r>
            <a:r>
              <a:rPr lang="en-US" b="1" dirty="0"/>
              <a:t> </a:t>
            </a:r>
            <a:r>
              <a:rPr lang="en-US" b="1" dirty="0" err="1"/>
              <a:t>claros</a:t>
            </a:r>
            <a:r>
              <a:rPr lang="en-US" b="1" dirty="0"/>
              <a:t> </a:t>
            </a:r>
            <a:r>
              <a:rPr lang="en-US" dirty="0"/>
              <a:t>- Uma das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razões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equipes</a:t>
            </a:r>
            <a:r>
              <a:rPr lang="en-US" dirty="0"/>
              <a:t> é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sabem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estão</a:t>
            </a:r>
            <a:r>
              <a:rPr lang="en-US" dirty="0"/>
              <a:t> </a:t>
            </a:r>
            <a:r>
              <a:rPr lang="en-US" dirty="0" err="1"/>
              <a:t>tentando</a:t>
            </a:r>
            <a:r>
              <a:rPr lang="en-US" dirty="0"/>
              <a:t> </a:t>
            </a:r>
            <a:r>
              <a:rPr lang="en-US" dirty="0" err="1"/>
              <a:t>alcançar</a:t>
            </a:r>
            <a:r>
              <a:rPr lang="en-US" dirty="0"/>
              <a:t>.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claros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com </a:t>
            </a:r>
            <a:r>
              <a:rPr lang="en-US" dirty="0" err="1"/>
              <a:t>isso</a:t>
            </a:r>
            <a:r>
              <a:rPr lang="en-US" dirty="0"/>
              <a:t>.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visão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e do panorama </a:t>
            </a:r>
            <a:r>
              <a:rPr lang="en-US" dirty="0" err="1"/>
              <a:t>geral</a:t>
            </a:r>
            <a:r>
              <a:rPr lang="en-US" dirty="0"/>
              <a:t>,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mostram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contribuir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alcançar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. Se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sabem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, e </a:t>
            </a:r>
            <a:r>
              <a:rPr lang="en-US" dirty="0" err="1"/>
              <a:t>recebem</a:t>
            </a:r>
            <a:r>
              <a:rPr lang="en-US" dirty="0"/>
              <a:t> </a:t>
            </a:r>
            <a:r>
              <a:rPr lang="en-US" dirty="0" err="1"/>
              <a:t>metas</a:t>
            </a:r>
            <a:r>
              <a:rPr lang="en-US" dirty="0"/>
              <a:t> </a:t>
            </a:r>
            <a:r>
              <a:rPr lang="en-US" dirty="0" err="1"/>
              <a:t>claras</a:t>
            </a:r>
            <a:r>
              <a:rPr lang="en-US" dirty="0"/>
              <a:t>, a </a:t>
            </a:r>
            <a:r>
              <a:rPr lang="en-US" dirty="0" err="1"/>
              <a:t>equipe</a:t>
            </a:r>
            <a:r>
              <a:rPr lang="en-US" dirty="0"/>
              <a:t> se junta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torno</a:t>
            </a:r>
            <a:r>
              <a:rPr lang="en-US" dirty="0"/>
              <a:t> de um </a:t>
            </a:r>
            <a:r>
              <a:rPr lang="en-US" dirty="0" err="1"/>
              <a:t>objetivo</a:t>
            </a:r>
            <a:r>
              <a:rPr lang="en-US" dirty="0"/>
              <a:t> </a:t>
            </a:r>
            <a:r>
              <a:rPr lang="en-US" dirty="0" err="1"/>
              <a:t>comum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b="1" dirty="0" err="1"/>
              <a:t>Defina</a:t>
            </a:r>
            <a:r>
              <a:rPr lang="en-US" b="1" dirty="0"/>
              <a:t> </a:t>
            </a:r>
            <a:r>
              <a:rPr lang="en-US" b="1" dirty="0" err="1"/>
              <a:t>papéis</a:t>
            </a:r>
            <a:r>
              <a:rPr lang="en-US" b="1" dirty="0"/>
              <a:t> e </a:t>
            </a:r>
            <a:r>
              <a:rPr lang="en-US" b="1" dirty="0" err="1"/>
              <a:t>responsabilidades</a:t>
            </a:r>
            <a:r>
              <a:rPr lang="en-US" dirty="0"/>
              <a:t> - Na </a:t>
            </a:r>
            <a:r>
              <a:rPr lang="en-US" dirty="0" err="1"/>
              <a:t>sequência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certifique</a:t>
            </a:r>
            <a:r>
              <a:rPr lang="en-US" dirty="0"/>
              <a:t>-se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papéis</a:t>
            </a:r>
            <a:r>
              <a:rPr lang="en-US" dirty="0"/>
              <a:t> e </a:t>
            </a:r>
            <a:r>
              <a:rPr lang="en-US" dirty="0" err="1"/>
              <a:t>responsabilidades</a:t>
            </a:r>
            <a:r>
              <a:rPr lang="en-US" dirty="0"/>
              <a:t> </a:t>
            </a:r>
            <a:r>
              <a:rPr lang="en-US" dirty="0" err="1"/>
              <a:t>claramente</a:t>
            </a:r>
            <a:r>
              <a:rPr lang="en-US" dirty="0"/>
              <a:t> </a:t>
            </a:r>
            <a:r>
              <a:rPr lang="en-US" dirty="0" err="1"/>
              <a:t>definidos</a:t>
            </a:r>
            <a:r>
              <a:rPr lang="en-US" dirty="0"/>
              <a:t>.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impedir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pisem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calos</a:t>
            </a:r>
            <a:r>
              <a:rPr lang="en-US" dirty="0"/>
              <a:t> </a:t>
            </a:r>
            <a:r>
              <a:rPr lang="en-US" dirty="0" err="1"/>
              <a:t>uns</a:t>
            </a:r>
            <a:r>
              <a:rPr lang="en-US" dirty="0"/>
              <a:t> dos outros </a:t>
            </a:r>
            <a:r>
              <a:rPr lang="en-US" dirty="0" err="1"/>
              <a:t>tentando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o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descubra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concluído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tarefa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achavam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era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 fazê-la. </a:t>
            </a:r>
            <a:endParaRPr lang="en-US" dirty="0"/>
          </a:p>
          <a:p>
            <a:pPr algn="just"/>
            <a:r>
              <a:rPr lang="en-US" b="1" dirty="0" err="1"/>
              <a:t>Seja</a:t>
            </a:r>
            <a:r>
              <a:rPr lang="en-US" b="1" dirty="0"/>
              <a:t> </a:t>
            </a:r>
            <a:r>
              <a:rPr lang="en-US" b="1" dirty="0" err="1"/>
              <a:t>claro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limites</a:t>
            </a:r>
            <a:r>
              <a:rPr lang="en-US" b="1" dirty="0"/>
              <a:t> de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níveis</a:t>
            </a:r>
            <a:r>
              <a:rPr lang="en-US" dirty="0"/>
              <a:t> de </a:t>
            </a:r>
            <a:r>
              <a:rPr lang="en-US" dirty="0" err="1"/>
              <a:t>autoridade</a:t>
            </a:r>
            <a:r>
              <a:rPr lang="en-US" dirty="0"/>
              <a:t>, </a:t>
            </a:r>
            <a:r>
              <a:rPr lang="en-US" dirty="0" err="1"/>
              <a:t>então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claro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também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29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439"/>
            <a:ext cx="8913813" cy="1286939"/>
          </a:xfrm>
        </p:spPr>
        <p:txBody>
          <a:bodyPr>
            <a:normAutofit fontScale="90000"/>
          </a:bodyPr>
          <a:lstStyle/>
          <a:p>
            <a:r>
              <a:rPr lang="bg-BG" dirty="0"/>
              <a:t>A</a:t>
            </a:r>
            <a:r>
              <a:rPr lang="en-US" dirty="0" smtClean="0"/>
              <a:t> </a:t>
            </a:r>
            <a:r>
              <a:rPr lang="en-US" dirty="0" err="1"/>
              <a:t>eficácia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equipe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, </a:t>
            </a:r>
            <a:r>
              <a:rPr lang="en-US" dirty="0" err="1"/>
              <a:t>quase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, das </a:t>
            </a:r>
            <a:r>
              <a:rPr lang="en-US" dirty="0" err="1"/>
              <a:t>seguintes</a:t>
            </a:r>
            <a:r>
              <a:rPr lang="en-US" dirty="0"/>
              <a:t> </a:t>
            </a:r>
            <a:r>
              <a:rPr lang="en-US" dirty="0" err="1"/>
              <a:t>condições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63630"/>
            <a:ext cx="8717072" cy="49014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1. </a:t>
            </a:r>
            <a:r>
              <a:rPr lang="en-US" dirty="0" err="1"/>
              <a:t>Grau</a:t>
            </a:r>
            <a:r>
              <a:rPr lang="en-US" dirty="0"/>
              <a:t> de </a:t>
            </a:r>
            <a:r>
              <a:rPr lang="en-US" dirty="0" err="1"/>
              <a:t>lealdade</a:t>
            </a:r>
            <a:r>
              <a:rPr lang="en-US" dirty="0"/>
              <a:t> dos </a:t>
            </a:r>
            <a:r>
              <a:rPr lang="en-US" dirty="0" err="1"/>
              <a:t>membros</a:t>
            </a:r>
            <a:r>
              <a:rPr lang="en-US" dirty="0"/>
              <a:t> entre </a:t>
            </a:r>
            <a:r>
              <a:rPr lang="en-US" dirty="0" err="1"/>
              <a:t>si</a:t>
            </a:r>
            <a:r>
              <a:rPr lang="en-US" dirty="0"/>
              <a:t> e com o </a:t>
            </a:r>
            <a:r>
              <a:rPr lang="en-US" dirty="0" err="1"/>
              <a:t>líder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2.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e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confiança</a:t>
            </a:r>
            <a:r>
              <a:rPr lang="en-US" dirty="0"/>
              <a:t> </a:t>
            </a:r>
            <a:r>
              <a:rPr lang="en-US" dirty="0" err="1"/>
              <a:t>mútua</a:t>
            </a:r>
            <a:r>
              <a:rPr lang="en-US" dirty="0"/>
              <a:t> e </a:t>
            </a:r>
            <a:r>
              <a:rPr lang="en-US" dirty="0" err="1"/>
              <a:t>acreditam</a:t>
            </a:r>
            <a:r>
              <a:rPr lang="en-US" dirty="0"/>
              <a:t> </a:t>
            </a:r>
            <a:r>
              <a:rPr lang="en-US" dirty="0" err="1"/>
              <a:t>uns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outros. </a:t>
            </a:r>
            <a:endParaRPr lang="en-US" dirty="0"/>
          </a:p>
          <a:p>
            <a:pPr algn="just"/>
            <a:r>
              <a:rPr lang="en-US" dirty="0"/>
              <a:t>3.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habilidade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a </a:t>
            </a:r>
            <a:r>
              <a:rPr lang="en-US" dirty="0" err="1"/>
              <a:t>desenvolver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pleno</a:t>
            </a:r>
            <a:r>
              <a:rPr lang="en-US" dirty="0"/>
              <a:t> </a:t>
            </a:r>
            <a:r>
              <a:rPr lang="en-US" dirty="0" err="1"/>
              <a:t>potencial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4.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se </a:t>
            </a:r>
            <a:r>
              <a:rPr lang="en-US" dirty="0" err="1"/>
              <a:t>comunicam</a:t>
            </a:r>
            <a:r>
              <a:rPr lang="en-US" dirty="0"/>
              <a:t> plena e </a:t>
            </a:r>
            <a:r>
              <a:rPr lang="en-US" dirty="0" err="1"/>
              <a:t>francamente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assuntos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5.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</a:t>
            </a:r>
            <a:r>
              <a:rPr lang="en-US" dirty="0" err="1"/>
              <a:t>estão</a:t>
            </a:r>
            <a:r>
              <a:rPr lang="en-US" dirty="0"/>
              <a:t> </a:t>
            </a:r>
            <a:r>
              <a:rPr lang="en-US" dirty="0" err="1"/>
              <a:t>seguros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</a:t>
            </a:r>
            <a:r>
              <a:rPr lang="en-US" dirty="0" err="1"/>
              <a:t>decisões</a:t>
            </a:r>
            <a:r>
              <a:rPr lang="en-US" dirty="0"/>
              <a:t> </a:t>
            </a:r>
            <a:r>
              <a:rPr lang="en-US" dirty="0" err="1"/>
              <a:t>apropriadas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6.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e </a:t>
            </a:r>
            <a:r>
              <a:rPr lang="en-US" dirty="0" err="1"/>
              <a:t>necessidades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membro</a:t>
            </a:r>
            <a:r>
              <a:rPr lang="en-US" dirty="0"/>
              <a:t> se </a:t>
            </a:r>
            <a:r>
              <a:rPr lang="en-US" dirty="0" err="1"/>
              <a:t>coadunam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e </a:t>
            </a:r>
            <a:r>
              <a:rPr lang="en-US" dirty="0" err="1"/>
              <a:t>objetivos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7. O </a:t>
            </a:r>
            <a:r>
              <a:rPr lang="en-US" dirty="0" err="1"/>
              <a:t>grau</a:t>
            </a:r>
            <a:r>
              <a:rPr lang="en-US" dirty="0"/>
              <a:t> de </a:t>
            </a:r>
            <a:r>
              <a:rPr lang="en-US" dirty="0" err="1"/>
              <a:t>espírito</a:t>
            </a:r>
            <a:r>
              <a:rPr lang="en-US" dirty="0"/>
              <a:t> </a:t>
            </a:r>
            <a:r>
              <a:rPr lang="en-US" dirty="0" err="1"/>
              <a:t>empreendedor</a:t>
            </a:r>
            <a:r>
              <a:rPr lang="en-US" dirty="0"/>
              <a:t> e de </a:t>
            </a:r>
            <a:r>
              <a:rPr lang="en-US" dirty="0" err="1"/>
              <a:t>responsabilidade</a:t>
            </a:r>
            <a:r>
              <a:rPr lang="en-US" dirty="0"/>
              <a:t> individual e </a:t>
            </a:r>
            <a:r>
              <a:rPr lang="en-US" dirty="0" err="1"/>
              <a:t>coletiva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e </a:t>
            </a:r>
            <a:r>
              <a:rPr lang="en-US" dirty="0" err="1"/>
              <a:t>consequências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8. A </a:t>
            </a:r>
            <a:r>
              <a:rPr lang="en-US" dirty="0" err="1"/>
              <a:t>ação</a:t>
            </a:r>
            <a:r>
              <a:rPr lang="en-US" dirty="0"/>
              <a:t> </a:t>
            </a:r>
            <a:r>
              <a:rPr lang="en-US" dirty="0" err="1"/>
              <a:t>inovadora</a:t>
            </a:r>
            <a:r>
              <a:rPr lang="en-US" dirty="0"/>
              <a:t> e o </a:t>
            </a:r>
            <a:r>
              <a:rPr lang="en-US" dirty="0" err="1"/>
              <a:t>senso</a:t>
            </a:r>
            <a:r>
              <a:rPr lang="en-US" dirty="0"/>
              <a:t> de </a:t>
            </a:r>
            <a:r>
              <a:rPr lang="en-US" dirty="0" err="1"/>
              <a:t>inconformismo</a:t>
            </a:r>
            <a:r>
              <a:rPr lang="en-US" dirty="0"/>
              <a:t> com o </a:t>
            </a:r>
            <a:r>
              <a:rPr lang="en-US" dirty="0" err="1"/>
              <a:t>presente</a:t>
            </a:r>
            <a:r>
              <a:rPr lang="en-US" dirty="0"/>
              <a:t>. </a:t>
            </a:r>
            <a:r>
              <a:rPr lang="en-US" dirty="0" err="1"/>
              <a:t>Em</a:t>
            </a:r>
            <a:r>
              <a:rPr lang="en-US" dirty="0"/>
              <a:t> outros </a:t>
            </a:r>
            <a:r>
              <a:rPr lang="en-US" dirty="0" err="1"/>
              <a:t>termos</a:t>
            </a:r>
            <a:r>
              <a:rPr lang="en-US" dirty="0"/>
              <a:t>, a </a:t>
            </a:r>
            <a:r>
              <a:rPr lang="en-US" dirty="0" err="1"/>
              <a:t>vontade</a:t>
            </a:r>
            <a:r>
              <a:rPr lang="en-US" dirty="0"/>
              <a:t> dos </a:t>
            </a:r>
            <a:r>
              <a:rPr lang="en-US" dirty="0" err="1"/>
              <a:t>membros</a:t>
            </a:r>
            <a:r>
              <a:rPr lang="en-US" dirty="0"/>
              <a:t> de </a:t>
            </a:r>
            <a:r>
              <a:rPr lang="en-US" dirty="0" err="1"/>
              <a:t>aprender</a:t>
            </a:r>
            <a:r>
              <a:rPr lang="en-US" dirty="0"/>
              <a:t>, de </a:t>
            </a:r>
            <a:r>
              <a:rPr lang="en-US" dirty="0" err="1"/>
              <a:t>melhorar</a:t>
            </a:r>
            <a:r>
              <a:rPr lang="en-US" dirty="0"/>
              <a:t>, de </a:t>
            </a:r>
            <a:r>
              <a:rPr lang="en-US" dirty="0" err="1"/>
              <a:t>ultrapassar</a:t>
            </a:r>
            <a:r>
              <a:rPr lang="en-US" dirty="0"/>
              <a:t> e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excelente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9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500878"/>
            <a:ext cx="8746046" cy="6010532"/>
          </a:xfrm>
        </p:spPr>
        <p:txBody>
          <a:bodyPr>
            <a:normAutofit fontScale="92500" lnSpcReduction="20000"/>
          </a:bodyPr>
          <a:lstStyle/>
          <a:p>
            <a:r>
              <a:rPr lang="bg-BG" dirty="0" err="1"/>
              <a:t>R</a:t>
            </a:r>
            <a:r>
              <a:rPr lang="en-US" dirty="0" err="1" smtClean="0"/>
              <a:t>aramente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/>
              <a:t>comunicações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tão</a:t>
            </a:r>
            <a:r>
              <a:rPr lang="en-US" dirty="0"/>
              <a:t> simples </a:t>
            </a:r>
          </a:p>
          <a:p>
            <a:r>
              <a:rPr lang="bg-BG" dirty="0" smtClean="0"/>
              <a:t>São muito mais palavras que ocorrem entre pessoas;</a:t>
            </a:r>
          </a:p>
          <a:p>
            <a:r>
              <a:rPr lang="bg-BG" dirty="0" smtClean="0"/>
              <a:t>Todo comportamento transmite uma mensagem;</a:t>
            </a:r>
          </a:p>
          <a:p>
            <a:r>
              <a:rPr lang="bg-BG" dirty="0" smtClean="0"/>
              <a:t>Trata-se de uma relação interpessoal de um modo geral;</a:t>
            </a:r>
          </a:p>
          <a:p>
            <a:r>
              <a:rPr lang="bg-BG" dirty="0" smtClean="0"/>
              <a:t>A própria presenção da pessoa é uma forma de comunicação;</a:t>
            </a:r>
          </a:p>
          <a:p>
            <a:r>
              <a:rPr lang="bg-BG" dirty="0" smtClean="0"/>
              <a:t>Há sempre uma reação;</a:t>
            </a:r>
          </a:p>
          <a:p>
            <a:r>
              <a:rPr lang="bg-BG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essencial</a:t>
            </a:r>
            <a:r>
              <a:rPr lang="en-US" dirty="0"/>
              <a:t> </a:t>
            </a:r>
            <a:r>
              <a:rPr lang="en-US" dirty="0" err="1" smtClean="0"/>
              <a:t>compreender</a:t>
            </a:r>
            <a:r>
              <a:rPr lang="en-US" dirty="0" smtClean="0"/>
              <a:t> </a:t>
            </a:r>
            <a:r>
              <a:rPr lang="en-US" dirty="0"/>
              <a:t>as lacunas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comunicação</a:t>
            </a:r>
            <a:r>
              <a:rPr lang="en-US" dirty="0"/>
              <a:t> com </a:t>
            </a:r>
            <a:r>
              <a:rPr lang="en-US" dirty="0" smtClean="0"/>
              <a:t>o outro. </a:t>
            </a:r>
            <a:endParaRPr lang="bg-BG" dirty="0" smtClean="0"/>
          </a:p>
          <a:p>
            <a:r>
              <a:rPr lang="en-US" dirty="0" smtClean="0"/>
              <a:t>O</a:t>
            </a:r>
            <a:r>
              <a:rPr lang="bg-BG" dirty="0" smtClean="0"/>
              <a:t>bs: </a:t>
            </a:r>
          </a:p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problema</a:t>
            </a:r>
            <a:r>
              <a:rPr lang="en-US" dirty="0"/>
              <a:t> crucial </a:t>
            </a:r>
            <a:r>
              <a:rPr lang="en-US" dirty="0" err="1"/>
              <a:t>não</a:t>
            </a:r>
            <a:r>
              <a:rPr lang="en-US" dirty="0"/>
              <a:t> é o de um </a:t>
            </a:r>
            <a:r>
              <a:rPr lang="en-US" dirty="0" err="1"/>
              <a:t>estilo</a:t>
            </a:r>
            <a:r>
              <a:rPr lang="en-US" dirty="0"/>
              <a:t> </a:t>
            </a:r>
            <a:r>
              <a:rPr lang="en-US" dirty="0" err="1"/>
              <a:t>correto</a:t>
            </a:r>
            <a:r>
              <a:rPr lang="en-US" dirty="0"/>
              <a:t> de </a:t>
            </a:r>
            <a:r>
              <a:rPr lang="en-US" dirty="0" err="1"/>
              <a:t>comunicar</a:t>
            </a:r>
            <a:r>
              <a:rPr lang="en-US" dirty="0"/>
              <a:t>, mas </a:t>
            </a:r>
            <a:r>
              <a:rPr lang="en-US" dirty="0" err="1"/>
              <a:t>sim</a:t>
            </a:r>
            <a:r>
              <a:rPr lang="en-US" dirty="0"/>
              <a:t> o da </a:t>
            </a:r>
            <a:r>
              <a:rPr lang="en-US" dirty="0" err="1"/>
              <a:t>congruência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Será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estou</a:t>
            </a:r>
            <a:r>
              <a:rPr lang="en-US" dirty="0"/>
              <a:t> a </a:t>
            </a:r>
            <a:r>
              <a:rPr lang="en-US" dirty="0" err="1"/>
              <a:t>transmitir</a:t>
            </a:r>
            <a:r>
              <a:rPr lang="en-US" dirty="0"/>
              <a:t> </a:t>
            </a:r>
            <a:r>
              <a:rPr lang="en-US" dirty="0" err="1"/>
              <a:t>aquilo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queria</a:t>
            </a:r>
            <a:r>
              <a:rPr lang="en-US" dirty="0"/>
              <a:t> </a:t>
            </a:r>
            <a:r>
              <a:rPr lang="en-US" dirty="0" err="1" smtClean="0"/>
              <a:t>transmitir</a:t>
            </a:r>
            <a:r>
              <a:rPr lang="en-US" dirty="0" smtClean="0"/>
              <a:t>?</a:t>
            </a:r>
            <a:endParaRPr lang="bg-BG" dirty="0" smtClean="0"/>
          </a:p>
          <a:p>
            <a:pPr lvl="1"/>
            <a:r>
              <a:rPr lang="en-US" dirty="0" smtClean="0"/>
              <a:t>Será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minhas</a:t>
            </a:r>
            <a:r>
              <a:rPr lang="en-US" dirty="0"/>
              <a:t> </a:t>
            </a:r>
            <a:r>
              <a:rPr lang="en-US" dirty="0" err="1"/>
              <a:t>palavras</a:t>
            </a:r>
            <a:r>
              <a:rPr lang="en-US" dirty="0"/>
              <a:t> e </a:t>
            </a:r>
            <a:r>
              <a:rPr lang="en-US" dirty="0" err="1"/>
              <a:t>ações</a:t>
            </a:r>
            <a:r>
              <a:rPr lang="en-US" dirty="0"/>
              <a:t> </a:t>
            </a:r>
            <a:r>
              <a:rPr lang="en-US" dirty="0" err="1"/>
              <a:t>estão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/>
              <a:t>meus</a:t>
            </a:r>
            <a:r>
              <a:rPr lang="en-US" dirty="0"/>
              <a:t> </a:t>
            </a:r>
            <a:r>
              <a:rPr lang="en-US" dirty="0" err="1"/>
              <a:t>sentimentos</a:t>
            </a:r>
            <a:r>
              <a:rPr lang="en-US" dirty="0" smtClean="0"/>
              <a:t>?</a:t>
            </a:r>
            <a:endParaRPr lang="bg-BG" dirty="0" smtClean="0"/>
          </a:p>
          <a:p>
            <a:pPr lvl="1"/>
            <a:r>
              <a:rPr lang="en-US" dirty="0" smtClean="0"/>
              <a:t>Será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estou</a:t>
            </a:r>
            <a:r>
              <a:rPr lang="en-US" dirty="0"/>
              <a:t> 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inconscientemente</a:t>
            </a:r>
            <a:r>
              <a:rPr lang="en-US" dirty="0"/>
              <a:t> a </a:t>
            </a:r>
            <a:r>
              <a:rPr lang="en-US" dirty="0" err="1"/>
              <a:t>minha</a:t>
            </a:r>
            <a:r>
              <a:rPr lang="en-US" dirty="0"/>
              <a:t> </a:t>
            </a:r>
            <a:r>
              <a:rPr lang="en-US" dirty="0" err="1" smtClean="0"/>
              <a:t>transmissão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8284" y="643986"/>
            <a:ext cx="8456616" cy="50320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dirty="0"/>
              <a:t>O feedback </a:t>
            </a:r>
            <a:r>
              <a:rPr lang="en-US" sz="3800" b="1" dirty="0" err="1"/>
              <a:t>ajuda</a:t>
            </a:r>
            <a:r>
              <a:rPr lang="en-US" sz="3800" b="1" dirty="0"/>
              <a:t> a </a:t>
            </a:r>
            <a:r>
              <a:rPr lang="en-US" sz="3800" b="1" dirty="0" err="1"/>
              <a:t>comunicação</a:t>
            </a:r>
            <a:r>
              <a:rPr lang="en-US" sz="3800" b="1" dirty="0"/>
              <a:t>, </a:t>
            </a:r>
            <a:r>
              <a:rPr lang="en-US" sz="3800" b="1" dirty="0" err="1"/>
              <a:t>pois</a:t>
            </a:r>
            <a:r>
              <a:rPr lang="en-US" sz="3800" b="1" dirty="0"/>
              <a:t> </a:t>
            </a:r>
            <a:r>
              <a:rPr lang="en-US" sz="3800" b="1" dirty="0" err="1"/>
              <a:t>funciona</a:t>
            </a:r>
            <a:r>
              <a:rPr lang="en-US" sz="3800" b="1" dirty="0"/>
              <a:t> </a:t>
            </a:r>
            <a:r>
              <a:rPr lang="en-US" sz="3800" b="1" dirty="0" err="1"/>
              <a:t>como</a:t>
            </a:r>
            <a:r>
              <a:rPr lang="en-US" sz="3800" b="1" dirty="0"/>
              <a:t> um </a:t>
            </a:r>
            <a:r>
              <a:rPr lang="en-US" sz="3800" b="1" dirty="0" err="1"/>
              <a:t>mecanismo</a:t>
            </a:r>
            <a:r>
              <a:rPr lang="en-US" sz="3800" b="1" dirty="0"/>
              <a:t> </a:t>
            </a:r>
            <a:r>
              <a:rPr lang="en-US" sz="3800" b="1" dirty="0" err="1"/>
              <a:t>corretivo</a:t>
            </a:r>
            <a:r>
              <a:rPr lang="en-US" sz="3800" b="1" dirty="0"/>
              <a:t> </a:t>
            </a:r>
            <a:r>
              <a:rPr lang="en-US" sz="3800" b="1" dirty="0" err="1"/>
              <a:t>para</a:t>
            </a:r>
            <a:r>
              <a:rPr lang="en-US" sz="3800" b="1" dirty="0"/>
              <a:t> o </a:t>
            </a:r>
            <a:r>
              <a:rPr lang="en-US" sz="3800" b="1" dirty="0" err="1"/>
              <a:t>indivíduo</a:t>
            </a:r>
            <a:r>
              <a:rPr lang="en-US" sz="3800" b="1" dirty="0"/>
              <a:t> </a:t>
            </a:r>
            <a:r>
              <a:rPr lang="en-US" sz="3800" b="1" dirty="0" err="1"/>
              <a:t>que</a:t>
            </a:r>
            <a:r>
              <a:rPr lang="en-US" sz="3800" b="1" dirty="0"/>
              <a:t> </a:t>
            </a:r>
            <a:r>
              <a:rPr lang="en-US" sz="3800" b="1" dirty="0" err="1"/>
              <a:t>quer</a:t>
            </a:r>
            <a:r>
              <a:rPr lang="en-US" sz="3800" b="1" dirty="0"/>
              <a:t> </a:t>
            </a:r>
            <a:r>
              <a:rPr lang="en-US" sz="3800" b="1" dirty="0" err="1"/>
              <a:t>aprender</a:t>
            </a:r>
            <a:r>
              <a:rPr lang="en-US" sz="3800" b="1" dirty="0"/>
              <a:t> a </a:t>
            </a:r>
            <a:r>
              <a:rPr lang="en-US" sz="3800" b="1" dirty="0" err="1"/>
              <a:t>ver</a:t>
            </a:r>
            <a:r>
              <a:rPr lang="en-US" sz="3800" b="1" dirty="0"/>
              <a:t> se o </a:t>
            </a:r>
            <a:r>
              <a:rPr lang="en-US" sz="3800" b="1" dirty="0" err="1"/>
              <a:t>seu</a:t>
            </a:r>
            <a:r>
              <a:rPr lang="en-US" sz="3800" b="1" dirty="0"/>
              <a:t> </a:t>
            </a:r>
            <a:r>
              <a:rPr lang="en-US" sz="3800" b="1" dirty="0" err="1"/>
              <a:t>comportamento</a:t>
            </a:r>
            <a:r>
              <a:rPr lang="en-US" sz="3800" b="1" dirty="0"/>
              <a:t> </a:t>
            </a:r>
            <a:r>
              <a:rPr lang="en-US" sz="3800" b="1" dirty="0" err="1"/>
              <a:t>condiz</a:t>
            </a:r>
            <a:r>
              <a:rPr lang="en-US" sz="3800" b="1" dirty="0"/>
              <a:t> com as </a:t>
            </a:r>
            <a:r>
              <a:rPr lang="en-US" sz="3800" b="1" dirty="0" err="1"/>
              <a:t>suas</a:t>
            </a:r>
            <a:r>
              <a:rPr lang="en-US" sz="3800" b="1" dirty="0"/>
              <a:t> </a:t>
            </a:r>
            <a:r>
              <a:rPr lang="en-US" sz="3800" b="1" dirty="0" err="1"/>
              <a:t>intenções</a:t>
            </a:r>
            <a:r>
              <a:rPr lang="en-US" sz="3800" b="1" dirty="0"/>
              <a:t>, </a:t>
            </a:r>
            <a:r>
              <a:rPr lang="en-US" sz="3800" b="1" dirty="0" err="1"/>
              <a:t>ou</a:t>
            </a:r>
            <a:r>
              <a:rPr lang="en-US" sz="3800" b="1" dirty="0"/>
              <a:t> </a:t>
            </a:r>
            <a:r>
              <a:rPr lang="en-US" sz="3800" b="1" dirty="0" err="1"/>
              <a:t>seja</a:t>
            </a:r>
            <a:r>
              <a:rPr lang="en-US" sz="3800" b="1" dirty="0"/>
              <a:t>, </a:t>
            </a:r>
            <a:r>
              <a:rPr lang="en-US" sz="3800" b="1" dirty="0" err="1"/>
              <a:t>compreender</a:t>
            </a:r>
            <a:r>
              <a:rPr lang="en-US" sz="3800" b="1" dirty="0"/>
              <a:t> </a:t>
            </a:r>
            <a:r>
              <a:rPr lang="en-US" sz="3800" b="1" dirty="0" err="1"/>
              <a:t>melhor</a:t>
            </a:r>
            <a:r>
              <a:rPr lang="en-US" sz="3800" b="1" dirty="0"/>
              <a:t> as lacunas </a:t>
            </a:r>
            <a:r>
              <a:rPr lang="en-US" sz="3800" b="1" dirty="0" err="1"/>
              <a:t>na</a:t>
            </a:r>
            <a:r>
              <a:rPr lang="en-US" sz="3800" b="1" dirty="0"/>
              <a:t> </a:t>
            </a:r>
            <a:r>
              <a:rPr lang="en-US" sz="3800" b="1" dirty="0" err="1"/>
              <a:t>sua</a:t>
            </a:r>
            <a:r>
              <a:rPr lang="en-US" sz="3800" b="1" dirty="0"/>
              <a:t> </a:t>
            </a:r>
            <a:r>
              <a:rPr lang="en-US" sz="3800" b="1" dirty="0" err="1"/>
              <a:t>comunicação</a:t>
            </a:r>
            <a:r>
              <a:rPr lang="en-US" sz="3800" b="1" dirty="0"/>
              <a:t> com </a:t>
            </a:r>
            <a:r>
              <a:rPr lang="en-US" sz="3800" b="1" dirty="0" err="1"/>
              <a:t>os</a:t>
            </a:r>
            <a:r>
              <a:rPr lang="en-US" sz="3800" b="1" dirty="0"/>
              <a:t> outros. </a:t>
            </a:r>
          </a:p>
          <a:p>
            <a:pPr algn="ctr"/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85499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651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Premissas básicas de uma boa comunicação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448968"/>
            <a:ext cx="8752843" cy="506244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Dá</a:t>
            </a:r>
            <a:r>
              <a:rPr lang="en-US" dirty="0"/>
              <a:t>-se </a:t>
            </a:r>
            <a:r>
              <a:rPr lang="en-US" dirty="0" err="1"/>
              <a:t>única</a:t>
            </a:r>
            <a:r>
              <a:rPr lang="en-US" dirty="0"/>
              <a:t> e </a:t>
            </a:r>
            <a:r>
              <a:rPr lang="en-US" dirty="0" err="1"/>
              <a:t>exclusivamente</a:t>
            </a:r>
            <a:r>
              <a:rPr lang="en-US" dirty="0"/>
              <a:t> entre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 smtClean="0"/>
              <a:t>;</a:t>
            </a:r>
            <a:endParaRPr lang="bg-BG" dirty="0"/>
          </a:p>
          <a:p>
            <a:pPr algn="just"/>
            <a:r>
              <a:rPr lang="en-US" dirty="0" err="1" smtClean="0"/>
              <a:t>Independe</a:t>
            </a:r>
            <a:r>
              <a:rPr lang="en-US" dirty="0" smtClean="0"/>
              <a:t> </a:t>
            </a:r>
            <a:r>
              <a:rPr lang="en-US" dirty="0"/>
              <a:t>da forma </a:t>
            </a:r>
            <a:r>
              <a:rPr lang="en-US" dirty="0" err="1"/>
              <a:t>ou</a:t>
            </a:r>
            <a:r>
              <a:rPr lang="en-US" dirty="0"/>
              <a:t> canal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utilizado</a:t>
            </a:r>
            <a:r>
              <a:rPr lang="en-US" dirty="0" smtClean="0"/>
              <a:t>;</a:t>
            </a:r>
            <a:endParaRPr lang="bg-BG" dirty="0"/>
          </a:p>
          <a:p>
            <a:pPr algn="just"/>
            <a:r>
              <a:rPr lang="en-US" dirty="0" err="1" smtClean="0"/>
              <a:t>Independe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grau</a:t>
            </a:r>
            <a:r>
              <a:rPr lang="en-US" dirty="0"/>
              <a:t> de </a:t>
            </a:r>
            <a:r>
              <a:rPr lang="en-US" dirty="0" err="1"/>
              <a:t>profundidade</a:t>
            </a:r>
            <a:r>
              <a:rPr lang="en-US" dirty="0"/>
              <a:t>, </a:t>
            </a:r>
            <a:r>
              <a:rPr lang="en-US" dirty="0" err="1"/>
              <a:t>intensidade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do </a:t>
            </a:r>
            <a:r>
              <a:rPr lang="en-US" dirty="0" smtClean="0"/>
              <a:t>tempo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ocorre</a:t>
            </a:r>
            <a:r>
              <a:rPr lang="en-US" dirty="0" smtClean="0"/>
              <a:t>;</a:t>
            </a:r>
            <a:endParaRPr lang="bg-BG" dirty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Independe</a:t>
            </a:r>
            <a:r>
              <a:rPr lang="en-US" dirty="0"/>
              <a:t> da </a:t>
            </a:r>
            <a:r>
              <a:rPr lang="en-US" dirty="0" err="1"/>
              <a:t>motivação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lhe</a:t>
            </a:r>
            <a:r>
              <a:rPr lang="en-US" dirty="0"/>
              <a:t> dá </a:t>
            </a:r>
            <a:r>
              <a:rPr lang="en-US" dirty="0" err="1"/>
              <a:t>origem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</a:t>
            </a:r>
            <a:r>
              <a:rPr lang="en-US" dirty="0" err="1" smtClean="0"/>
              <a:t>funcional</a:t>
            </a:r>
            <a:r>
              <a:rPr lang="en-US" dirty="0"/>
              <a:t>, (</a:t>
            </a:r>
            <a:r>
              <a:rPr lang="en-US" dirty="0" err="1"/>
              <a:t>administrativa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institucional</a:t>
            </a:r>
            <a:r>
              <a:rPr lang="en-US" dirty="0"/>
              <a:t>), </a:t>
            </a:r>
            <a:r>
              <a:rPr lang="en-US" dirty="0" err="1"/>
              <a:t>pessoal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mercadológica</a:t>
            </a:r>
            <a:r>
              <a:rPr lang="en-US" dirty="0"/>
              <a:t>; </a:t>
            </a:r>
            <a:endParaRPr lang="bg-BG" dirty="0" smtClean="0"/>
          </a:p>
          <a:p>
            <a:pPr algn="just"/>
            <a:r>
              <a:rPr lang="en-US" dirty="0" err="1" smtClean="0"/>
              <a:t>Independe</a:t>
            </a:r>
            <a:r>
              <a:rPr lang="en-US" dirty="0" smtClean="0"/>
              <a:t> </a:t>
            </a:r>
            <a:r>
              <a:rPr lang="en-US" dirty="0"/>
              <a:t>do local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ocorre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horário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no </a:t>
            </a:r>
            <a:r>
              <a:rPr lang="en-US" dirty="0" err="1"/>
              <a:t>exercício</a:t>
            </a:r>
            <a:r>
              <a:rPr lang="en-US" dirty="0"/>
              <a:t> da </a:t>
            </a:r>
            <a:r>
              <a:rPr lang="en-US" dirty="0" err="1"/>
              <a:t>função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Toda </a:t>
            </a:r>
            <a:r>
              <a:rPr lang="en-US" dirty="0"/>
              <a:t>a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interpessoal</a:t>
            </a:r>
            <a:r>
              <a:rPr lang="en-US" dirty="0"/>
              <a:t> é </a:t>
            </a:r>
            <a:r>
              <a:rPr lang="en-US" dirty="0" err="1"/>
              <a:t>interativa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</a:t>
            </a:r>
            <a:r>
              <a:rPr lang="en-US" dirty="0" err="1"/>
              <a:t>sempre</a:t>
            </a:r>
            <a:r>
              <a:rPr lang="en-US" dirty="0"/>
              <a:t> há o </a:t>
            </a:r>
            <a:r>
              <a:rPr lang="en-US" dirty="0" err="1"/>
              <a:t>retorno</a:t>
            </a:r>
            <a:r>
              <a:rPr lang="en-US" dirty="0"/>
              <a:t>,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mensagem</a:t>
            </a:r>
            <a:r>
              <a:rPr lang="en-US" dirty="0"/>
              <a:t> </a:t>
            </a:r>
            <a:r>
              <a:rPr lang="en-US" dirty="0" err="1"/>
              <a:t>emitida</a:t>
            </a:r>
            <a:r>
              <a:rPr lang="en-US" dirty="0"/>
              <a:t>,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ela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mesma</a:t>
            </a:r>
            <a:r>
              <a:rPr lang="en-US" dirty="0"/>
              <a:t> forma e canal,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através</a:t>
            </a:r>
            <a:r>
              <a:rPr lang="en-US" dirty="0"/>
              <a:t> de </a:t>
            </a:r>
            <a:r>
              <a:rPr lang="en-US" dirty="0" err="1"/>
              <a:t>gestos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expressões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o </a:t>
            </a:r>
            <a:r>
              <a:rPr lang="en-US" dirty="0" err="1"/>
              <a:t>próprio</a:t>
            </a:r>
            <a:r>
              <a:rPr lang="en-US" dirty="0"/>
              <a:t> </a:t>
            </a:r>
            <a:r>
              <a:rPr lang="en-US" dirty="0" err="1"/>
              <a:t>silêncio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resposta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6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Percepção</a:t>
            </a:r>
            <a:r>
              <a:rPr lang="en-US" dirty="0"/>
              <a:t> </a:t>
            </a:r>
            <a:r>
              <a:rPr lang="en-US" dirty="0" err="1"/>
              <a:t>Interpessoal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5" y="1377414"/>
            <a:ext cx="8734957" cy="508033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máquinas</a:t>
            </a:r>
            <a:r>
              <a:rPr lang="en-US" dirty="0"/>
              <a:t> </a:t>
            </a:r>
            <a:r>
              <a:rPr lang="en-US" dirty="0" err="1"/>
              <a:t>fotográficas</a:t>
            </a:r>
            <a:r>
              <a:rPr lang="en-US" dirty="0"/>
              <a:t>,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gravadores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en-US" dirty="0" err="1" smtClean="0"/>
              <a:t>Não</a:t>
            </a:r>
            <a:r>
              <a:rPr lang="en-US" dirty="0" smtClean="0"/>
              <a:t> </a:t>
            </a:r>
            <a:r>
              <a:rPr lang="en-US" dirty="0" err="1"/>
              <a:t>absorvemos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nossos</a:t>
            </a:r>
            <a:r>
              <a:rPr lang="en-US" dirty="0"/>
              <a:t> </a:t>
            </a:r>
            <a:r>
              <a:rPr lang="en-US" dirty="0" err="1"/>
              <a:t>olhos</a:t>
            </a:r>
            <a:r>
              <a:rPr lang="en-US" dirty="0"/>
              <a:t> </a:t>
            </a:r>
            <a:r>
              <a:rPr lang="en-US" dirty="0" err="1"/>
              <a:t>exatamente</a:t>
            </a:r>
            <a:r>
              <a:rPr lang="en-US" dirty="0"/>
              <a:t> </a:t>
            </a:r>
            <a:r>
              <a:rPr lang="en-US" dirty="0" err="1"/>
              <a:t>aquilo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bg-BG" dirty="0" smtClean="0"/>
              <a:t>á “ali”;</a:t>
            </a:r>
          </a:p>
          <a:p>
            <a:pPr algn="just"/>
            <a:r>
              <a:rPr lang="en-US" dirty="0" err="1"/>
              <a:t>Respondemos</a:t>
            </a:r>
            <a:r>
              <a:rPr lang="en-US" dirty="0"/>
              <a:t> </a:t>
            </a:r>
            <a:r>
              <a:rPr lang="en-US" dirty="0" err="1"/>
              <a:t>constantemente</a:t>
            </a:r>
            <a:r>
              <a:rPr lang="en-US" dirty="0"/>
              <a:t> a </a:t>
            </a:r>
            <a:r>
              <a:rPr lang="en-US" dirty="0" err="1"/>
              <a:t>pistas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significado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nós</a:t>
            </a:r>
            <a:r>
              <a:rPr lang="en-US" dirty="0"/>
              <a:t>; </a:t>
            </a:r>
            <a:endParaRPr lang="bg-BG" dirty="0" smtClean="0"/>
          </a:p>
          <a:p>
            <a:pPr algn="just"/>
            <a:r>
              <a:rPr lang="bg-BG" dirty="0"/>
              <a:t>V</a:t>
            </a:r>
            <a:r>
              <a:rPr lang="en-US" dirty="0" err="1" smtClean="0"/>
              <a:t>emos</a:t>
            </a:r>
            <a:r>
              <a:rPr lang="en-US" dirty="0" smtClean="0"/>
              <a:t> </a:t>
            </a:r>
            <a:r>
              <a:rPr lang="en-US" dirty="0" err="1"/>
              <a:t>aquilo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queremos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necessitamos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defendermos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prosseguirmos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nossos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bg-BG" dirty="0" err="1"/>
              <a:t>N</a:t>
            </a:r>
            <a:r>
              <a:rPr lang="en-US" dirty="0" err="1" smtClean="0"/>
              <a:t>ão</a:t>
            </a:r>
            <a:r>
              <a:rPr lang="en-US" dirty="0" smtClean="0"/>
              <a:t> </a:t>
            </a:r>
            <a:r>
              <a:rPr lang="en-US" dirty="0" err="1"/>
              <a:t>vemos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, </a:t>
            </a:r>
            <a:r>
              <a:rPr lang="en-US" dirty="0" err="1"/>
              <a:t>vemo-las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significam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nós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Organizamos</a:t>
            </a:r>
            <a:r>
              <a:rPr lang="en-US" dirty="0"/>
              <a:t> o </a:t>
            </a:r>
            <a:r>
              <a:rPr lang="en-US" dirty="0" err="1"/>
              <a:t>mundo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/>
              <a:t>conceitos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categorias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Cada</a:t>
            </a:r>
            <a:r>
              <a:rPr lang="en-US" dirty="0"/>
              <a:t> um de </a:t>
            </a:r>
            <a:r>
              <a:rPr lang="en-US" dirty="0" err="1"/>
              <a:t>nós</a:t>
            </a:r>
            <a:r>
              <a:rPr lang="en-US" dirty="0"/>
              <a:t> </a:t>
            </a:r>
            <a:r>
              <a:rPr lang="en-US" dirty="0" err="1"/>
              <a:t>desenvolveu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próprio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err="1"/>
              <a:t>conceitos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8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114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Fatores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Jogo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Percepção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1" y="1156514"/>
            <a:ext cx="8681302" cy="54980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Fatores</a:t>
            </a:r>
            <a:r>
              <a:rPr lang="en-US" b="1" dirty="0"/>
              <a:t> </a:t>
            </a:r>
            <a:r>
              <a:rPr lang="en-US" b="1" dirty="0" err="1"/>
              <a:t>estruturais</a:t>
            </a:r>
            <a:r>
              <a:rPr lang="en-US" dirty="0"/>
              <a:t>: </a:t>
            </a:r>
            <a:r>
              <a:rPr lang="en-US" dirty="0" err="1"/>
              <a:t>São</a:t>
            </a:r>
            <a:r>
              <a:rPr lang="en-US" dirty="0"/>
              <a:t> as </a:t>
            </a:r>
            <a:r>
              <a:rPr lang="en-US" dirty="0" err="1"/>
              <a:t>primeiras</a:t>
            </a:r>
            <a:r>
              <a:rPr lang="en-US" dirty="0"/>
              <a:t> </a:t>
            </a:r>
            <a:r>
              <a:rPr lang="en-US" dirty="0" err="1"/>
              <a:t>condições</a:t>
            </a:r>
            <a:r>
              <a:rPr lang="en-US" dirty="0"/>
              <a:t> da </a:t>
            </a:r>
            <a:r>
              <a:rPr lang="en-US" dirty="0" err="1"/>
              <a:t>percepção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há </a:t>
            </a:r>
            <a:r>
              <a:rPr lang="en-US" dirty="0" err="1"/>
              <a:t>ação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mudar</a:t>
            </a:r>
            <a:r>
              <a:rPr lang="en-US" dirty="0"/>
              <a:t>; </a:t>
            </a:r>
            <a:endParaRPr lang="bg-BG" dirty="0" smtClean="0"/>
          </a:p>
          <a:p>
            <a:pPr algn="just"/>
            <a:r>
              <a:rPr lang="en-US" b="1" dirty="0" err="1"/>
              <a:t>Fatores</a:t>
            </a:r>
            <a:r>
              <a:rPr lang="en-US" b="1" dirty="0"/>
              <a:t> </a:t>
            </a:r>
            <a:r>
              <a:rPr lang="en-US" b="1" dirty="0" err="1"/>
              <a:t>funcionais</a:t>
            </a:r>
            <a:r>
              <a:rPr lang="en-US" dirty="0"/>
              <a:t>: O </a:t>
            </a:r>
            <a:r>
              <a:rPr lang="en-US" dirty="0" err="1"/>
              <a:t>percebido</a:t>
            </a:r>
            <a:r>
              <a:rPr lang="en-US" dirty="0"/>
              <a:t> é o </a:t>
            </a:r>
            <a:r>
              <a:rPr lang="en-US" dirty="0" err="1"/>
              <a:t>conjunto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, </a:t>
            </a:r>
            <a:r>
              <a:rPr lang="en-US" dirty="0" err="1"/>
              <a:t>vindo</a:t>
            </a:r>
            <a:r>
              <a:rPr lang="en-US" dirty="0"/>
              <a:t> do </a:t>
            </a:r>
            <a:r>
              <a:rPr lang="en-US" dirty="0" err="1"/>
              <a:t>mundo</a:t>
            </a:r>
            <a:r>
              <a:rPr lang="en-US" dirty="0"/>
              <a:t> exterior, tem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nós</a:t>
            </a:r>
            <a:r>
              <a:rPr lang="en-US" dirty="0"/>
              <a:t> um </a:t>
            </a:r>
            <a:r>
              <a:rPr lang="en-US" dirty="0" err="1"/>
              <a:t>significado</a:t>
            </a:r>
            <a:r>
              <a:rPr lang="en-US" dirty="0"/>
              <a:t>. </a:t>
            </a:r>
            <a:r>
              <a:rPr lang="en-US" dirty="0" err="1"/>
              <a:t>Operamos</a:t>
            </a:r>
            <a:r>
              <a:rPr lang="en-US" dirty="0"/>
              <a:t>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estão</a:t>
            </a:r>
            <a:r>
              <a:rPr lang="en-US" dirty="0"/>
              <a:t> à </a:t>
            </a:r>
            <a:r>
              <a:rPr lang="en-US" dirty="0" err="1"/>
              <a:t>nossa</a:t>
            </a:r>
            <a:r>
              <a:rPr lang="en-US" dirty="0"/>
              <a:t> </a:t>
            </a:r>
            <a:r>
              <a:rPr lang="en-US" dirty="0" err="1"/>
              <a:t>disposição</a:t>
            </a:r>
            <a:r>
              <a:rPr lang="en-US" dirty="0"/>
              <a:t> e </a:t>
            </a:r>
            <a:r>
              <a:rPr lang="en-US" dirty="0" err="1"/>
              <a:t>cuja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integração</a:t>
            </a:r>
            <a:r>
              <a:rPr lang="en-US" dirty="0"/>
              <a:t> de forma </a:t>
            </a:r>
            <a:r>
              <a:rPr lang="en-US" dirty="0" err="1"/>
              <a:t>compreensível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Fatores</a:t>
            </a:r>
            <a:r>
              <a:rPr lang="en-US" b="1" dirty="0"/>
              <a:t> </a:t>
            </a:r>
            <a:r>
              <a:rPr lang="en-US" b="1" dirty="0" err="1"/>
              <a:t>institucionais</a:t>
            </a:r>
            <a:r>
              <a:rPr lang="en-US" dirty="0"/>
              <a:t>: O </a:t>
            </a:r>
            <a:r>
              <a:rPr lang="en-US" dirty="0" err="1"/>
              <a:t>sujeito</a:t>
            </a:r>
            <a:r>
              <a:rPr lang="en-US" dirty="0"/>
              <a:t> da </a:t>
            </a:r>
            <a:r>
              <a:rPr lang="en-US" dirty="0" err="1"/>
              <a:t>percepção</a:t>
            </a:r>
            <a:r>
              <a:rPr lang="en-US" dirty="0"/>
              <a:t>,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, </a:t>
            </a:r>
            <a:r>
              <a:rPr lang="en-US" dirty="0" err="1" smtClean="0"/>
              <a:t>est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inserido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sociedade</a:t>
            </a:r>
            <a:r>
              <a:rPr lang="en-US" dirty="0"/>
              <a:t> da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veicula</a:t>
            </a:r>
            <a:r>
              <a:rPr lang="en-US" dirty="0"/>
              <a:t>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 smtClean="0"/>
              <a:t>representações</a:t>
            </a:r>
            <a:r>
              <a:rPr lang="en-US" dirty="0"/>
              <a:t>.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representações</a:t>
            </a:r>
            <a:r>
              <a:rPr lang="en-US" dirty="0"/>
              <a:t> </a:t>
            </a:r>
            <a:r>
              <a:rPr lang="en-US" dirty="0" err="1"/>
              <a:t>estão</a:t>
            </a:r>
            <a:r>
              <a:rPr lang="en-US" dirty="0"/>
              <a:t> </a:t>
            </a:r>
            <a:r>
              <a:rPr lang="en-US" dirty="0" err="1"/>
              <a:t>institucionalizadas</a:t>
            </a:r>
            <a:r>
              <a:rPr lang="en-US" dirty="0"/>
              <a:t>. É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tribo</a:t>
            </a:r>
            <a:r>
              <a:rPr lang="en-US" dirty="0"/>
              <a:t> </a:t>
            </a:r>
            <a:r>
              <a:rPr lang="en-US" b="1" dirty="0" err="1" smtClean="0"/>
              <a:t>melanésia</a:t>
            </a:r>
            <a:r>
              <a:rPr lang="en-US" dirty="0" smtClean="0"/>
              <a:t>,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/>
              <a:t>procura</a:t>
            </a:r>
            <a:r>
              <a:rPr lang="en-US" dirty="0"/>
              <a:t> a </a:t>
            </a:r>
            <a:r>
              <a:rPr lang="en-US" dirty="0" err="1"/>
              <a:t>semelhança</a:t>
            </a:r>
            <a:r>
              <a:rPr lang="en-US" dirty="0"/>
              <a:t> entre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irmãos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, </a:t>
            </a:r>
            <a:r>
              <a:rPr lang="en-US" dirty="0" err="1"/>
              <a:t>segundo</a:t>
            </a:r>
            <a:r>
              <a:rPr lang="en-US" dirty="0"/>
              <a:t> o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as </a:t>
            </a:r>
            <a:r>
              <a:rPr lang="en-US" dirty="0" err="1"/>
              <a:t>populações</a:t>
            </a:r>
            <a:r>
              <a:rPr lang="en-US" dirty="0"/>
              <a:t> </a:t>
            </a:r>
            <a:r>
              <a:rPr lang="en-US" dirty="0" err="1"/>
              <a:t>concebem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laços</a:t>
            </a:r>
            <a:r>
              <a:rPr lang="en-US" dirty="0"/>
              <a:t> de </a:t>
            </a:r>
            <a:r>
              <a:rPr lang="en-US" dirty="0" err="1"/>
              <a:t>parentesco</a:t>
            </a:r>
            <a:r>
              <a:rPr lang="en-US" dirty="0"/>
              <a:t>, </a:t>
            </a:r>
            <a:r>
              <a:rPr lang="en-US" dirty="0" err="1"/>
              <a:t>não</a:t>
            </a:r>
            <a:r>
              <a:rPr lang="en-US" dirty="0"/>
              <a:t> se parte do </a:t>
            </a:r>
            <a:r>
              <a:rPr lang="en-US" dirty="0" err="1"/>
              <a:t>princípio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irmãos</a:t>
            </a:r>
            <a:r>
              <a:rPr lang="en-US" dirty="0"/>
              <a:t>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parecer</a:t>
            </a:r>
            <a:r>
              <a:rPr lang="en-US" dirty="0"/>
              <a:t> um com o outro. </a:t>
            </a:r>
          </a:p>
          <a:p>
            <a:pPr algn="just"/>
            <a:r>
              <a:rPr lang="en-US" b="1" dirty="0" err="1"/>
              <a:t>Fatores</a:t>
            </a:r>
            <a:r>
              <a:rPr lang="en-US" b="1" dirty="0"/>
              <a:t> </a:t>
            </a:r>
            <a:r>
              <a:rPr lang="en-US" b="1" dirty="0" err="1"/>
              <a:t>pessoais</a:t>
            </a:r>
            <a:r>
              <a:rPr lang="en-US" dirty="0"/>
              <a:t>: Um </a:t>
            </a:r>
            <a:r>
              <a:rPr lang="en-US" dirty="0" err="1"/>
              <a:t>grupo</a:t>
            </a:r>
            <a:r>
              <a:rPr lang="en-US" dirty="0"/>
              <a:t> de </a:t>
            </a:r>
            <a:r>
              <a:rPr lang="en-US" dirty="0" err="1"/>
              <a:t>experimentadores</a:t>
            </a:r>
            <a:r>
              <a:rPr lang="en-US" dirty="0"/>
              <a:t> </a:t>
            </a:r>
            <a:r>
              <a:rPr lang="en-US" dirty="0" err="1"/>
              <a:t>mostrou</a:t>
            </a:r>
            <a:r>
              <a:rPr lang="en-US" dirty="0"/>
              <a:t> a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sujeitos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tinham</a:t>
            </a:r>
            <a:r>
              <a:rPr lang="en-US" dirty="0"/>
              <a:t> </a:t>
            </a:r>
            <a:r>
              <a:rPr lang="en-US" dirty="0" err="1"/>
              <a:t>previamente</a:t>
            </a:r>
            <a:r>
              <a:rPr lang="en-US" dirty="0"/>
              <a:t> </a:t>
            </a:r>
            <a:r>
              <a:rPr lang="en-US" dirty="0" err="1"/>
              <a:t>jejuado</a:t>
            </a:r>
            <a:r>
              <a:rPr lang="en-US" dirty="0"/>
              <a:t>, </a:t>
            </a:r>
            <a:r>
              <a:rPr lang="en-US" dirty="0" err="1"/>
              <a:t>figuras</a:t>
            </a:r>
            <a:r>
              <a:rPr lang="en-US" dirty="0"/>
              <a:t> </a:t>
            </a:r>
            <a:r>
              <a:rPr lang="en-US" dirty="0" err="1"/>
              <a:t>bastante</a:t>
            </a:r>
            <a:r>
              <a:rPr lang="en-US" dirty="0"/>
              <a:t> </a:t>
            </a:r>
            <a:r>
              <a:rPr lang="en-US" dirty="0" err="1"/>
              <a:t>ambíguas</a:t>
            </a:r>
            <a:r>
              <a:rPr lang="en-US" dirty="0"/>
              <a:t>. </a:t>
            </a:r>
            <a:r>
              <a:rPr lang="en-US" dirty="0" err="1"/>
              <a:t>Constataram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sujeitos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estavam</a:t>
            </a:r>
            <a:r>
              <a:rPr lang="en-US" dirty="0"/>
              <a:t> </a:t>
            </a:r>
            <a:r>
              <a:rPr lang="en-US" dirty="0" err="1"/>
              <a:t>cheios</a:t>
            </a:r>
            <a:r>
              <a:rPr lang="en-US" dirty="0"/>
              <a:t> de </a:t>
            </a:r>
            <a:r>
              <a:rPr lang="en-US" dirty="0" err="1"/>
              <a:t>fome</a:t>
            </a:r>
            <a:r>
              <a:rPr lang="en-US" dirty="0"/>
              <a:t> </a:t>
            </a:r>
            <a:r>
              <a:rPr lang="en-US" dirty="0" err="1"/>
              <a:t>viam</a:t>
            </a:r>
            <a:r>
              <a:rPr lang="en-US" dirty="0"/>
              <a:t> </a:t>
            </a:r>
            <a:r>
              <a:rPr lang="en-US" dirty="0" err="1"/>
              <a:t>alimentos</a:t>
            </a:r>
            <a:r>
              <a:rPr lang="en-US" dirty="0"/>
              <a:t> e </a:t>
            </a:r>
            <a:r>
              <a:rPr lang="en-US" dirty="0" err="1"/>
              <a:t>utensílios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proporção</a:t>
            </a:r>
            <a:r>
              <a:rPr lang="en-US" dirty="0"/>
              <a:t> </a:t>
            </a:r>
            <a:r>
              <a:rPr lang="en-US" dirty="0" err="1"/>
              <a:t>nitidamente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sujeitos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normal, </a:t>
            </a:r>
            <a:r>
              <a:rPr lang="en-US" dirty="0" err="1"/>
              <a:t>verificando</a:t>
            </a:r>
            <a:r>
              <a:rPr lang="en-US" dirty="0" smtClean="0"/>
              <a:t>-se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percepções</a:t>
            </a:r>
            <a:r>
              <a:rPr lang="en-US" dirty="0"/>
              <a:t> se </a:t>
            </a:r>
            <a:r>
              <a:rPr lang="en-US" dirty="0" err="1"/>
              <a:t>tornavam</a:t>
            </a:r>
            <a:r>
              <a:rPr lang="en-US" dirty="0"/>
              <a:t> </a:t>
            </a:r>
            <a:r>
              <a:rPr lang="en-US" dirty="0" err="1"/>
              <a:t>exclusivamente</a:t>
            </a:r>
            <a:r>
              <a:rPr lang="en-US" dirty="0"/>
              <a:t> </a:t>
            </a:r>
            <a:r>
              <a:rPr lang="en-US" dirty="0" err="1"/>
              <a:t>alimentares</a:t>
            </a:r>
            <a:r>
              <a:rPr lang="en-US" dirty="0"/>
              <a:t> à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tempo de </a:t>
            </a:r>
            <a:r>
              <a:rPr lang="en-US" dirty="0" err="1"/>
              <a:t>jejum</a:t>
            </a:r>
            <a:r>
              <a:rPr lang="en-US" dirty="0"/>
              <a:t> </a:t>
            </a:r>
            <a:r>
              <a:rPr lang="en-US" dirty="0" err="1"/>
              <a:t>aumentava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8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78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Barreiras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Comunicação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431080"/>
            <a:ext cx="8770728" cy="508033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Segundo Lopes (2004), as </a:t>
            </a:r>
            <a:r>
              <a:rPr lang="en-US" dirty="0" err="1"/>
              <a:t>barreiras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comunicação</a:t>
            </a:r>
            <a:r>
              <a:rPr lang="en-US" dirty="0"/>
              <a:t>. </a:t>
            </a:r>
            <a:r>
              <a:rPr lang="en-US" dirty="0" err="1"/>
              <a:t>Pode</a:t>
            </a:r>
            <a:r>
              <a:rPr lang="en-US" dirty="0"/>
              <a:t>-se </a:t>
            </a:r>
            <a:r>
              <a:rPr lang="en-US" dirty="0" err="1"/>
              <a:t>dizer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é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provável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ocorra</a:t>
            </a:r>
            <a:r>
              <a:rPr lang="en-US" dirty="0"/>
              <a:t> </a:t>
            </a:r>
            <a:r>
              <a:rPr lang="en-US" dirty="0" err="1"/>
              <a:t>interferência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a </a:t>
            </a:r>
            <a:r>
              <a:rPr lang="en-US" dirty="0" err="1"/>
              <a:t>mensagem</a:t>
            </a:r>
            <a:r>
              <a:rPr lang="en-US" dirty="0"/>
              <a:t> é </a:t>
            </a:r>
            <a:r>
              <a:rPr lang="en-US" dirty="0" err="1"/>
              <a:t>complexa</a:t>
            </a:r>
            <a:r>
              <a:rPr lang="en-US" dirty="0"/>
              <a:t>, </a:t>
            </a:r>
            <a:r>
              <a:rPr lang="en-US" dirty="0" err="1"/>
              <a:t>provoca</a:t>
            </a:r>
            <a:r>
              <a:rPr lang="en-US" dirty="0"/>
              <a:t> </a:t>
            </a:r>
            <a:r>
              <a:rPr lang="en-US" dirty="0" err="1"/>
              <a:t>emoções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se </a:t>
            </a:r>
            <a:r>
              <a:rPr lang="en-US" dirty="0" err="1"/>
              <a:t>choca</a:t>
            </a:r>
            <a:r>
              <a:rPr lang="en-US" dirty="0"/>
              <a:t> com o </a:t>
            </a:r>
            <a:r>
              <a:rPr lang="en-US" dirty="0" err="1"/>
              <a:t>estado</a:t>
            </a:r>
            <a:r>
              <a:rPr lang="en-US" dirty="0"/>
              <a:t> mental do receptor. </a:t>
            </a:r>
            <a:r>
              <a:rPr lang="en-US" dirty="0" err="1"/>
              <a:t>Dessa</a:t>
            </a:r>
            <a:r>
              <a:rPr lang="en-US" dirty="0"/>
              <a:t> forma, </a:t>
            </a:r>
            <a:r>
              <a:rPr lang="en-US" dirty="0" err="1"/>
              <a:t>faz</a:t>
            </a:r>
            <a:r>
              <a:rPr lang="en-US" dirty="0"/>
              <a:t>-se </a:t>
            </a:r>
            <a:r>
              <a:rPr lang="en-US" dirty="0" err="1"/>
              <a:t>necessário</a:t>
            </a:r>
            <a:r>
              <a:rPr lang="en-US" dirty="0"/>
              <a:t> </a:t>
            </a:r>
            <a:r>
              <a:rPr lang="en-US" dirty="0" err="1"/>
              <a:t>descrever</a:t>
            </a:r>
            <a:r>
              <a:rPr lang="en-US" dirty="0"/>
              <a:t>, de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sucinto</a:t>
            </a:r>
            <a:r>
              <a:rPr lang="en-US" dirty="0"/>
              <a:t>,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interferem</a:t>
            </a:r>
            <a:r>
              <a:rPr lang="en-US" dirty="0"/>
              <a:t>: </a:t>
            </a:r>
          </a:p>
          <a:p>
            <a:pPr lvl="1" algn="just"/>
            <a:r>
              <a:rPr lang="en-US" b="1" dirty="0" err="1"/>
              <a:t>Semântica</a:t>
            </a:r>
            <a:r>
              <a:rPr lang="en-US" dirty="0"/>
              <a:t>: </a:t>
            </a:r>
            <a:r>
              <a:rPr lang="en-US" dirty="0" err="1" smtClean="0"/>
              <a:t>est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relacionado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significado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vinculam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palavras</a:t>
            </a:r>
            <a:r>
              <a:rPr lang="en-US" dirty="0"/>
              <a:t>, </a:t>
            </a:r>
            <a:r>
              <a:rPr lang="en-US" dirty="0" err="1"/>
              <a:t>nesta</a:t>
            </a:r>
            <a:r>
              <a:rPr lang="en-US" dirty="0"/>
              <a:t> </a:t>
            </a:r>
            <a:r>
              <a:rPr lang="en-US" dirty="0" err="1"/>
              <a:t>situação</a:t>
            </a:r>
            <a:r>
              <a:rPr lang="en-US" dirty="0"/>
              <a:t>, é </a:t>
            </a:r>
            <a:r>
              <a:rPr lang="en-US" dirty="0" err="1"/>
              <a:t>provável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um </a:t>
            </a:r>
            <a:r>
              <a:rPr lang="en-US" dirty="0" err="1"/>
              <a:t>sujeito</a:t>
            </a:r>
            <a:r>
              <a:rPr lang="en-US" dirty="0"/>
              <a:t> </a:t>
            </a:r>
            <a:r>
              <a:rPr lang="en-US" dirty="0" err="1"/>
              <a:t>atribua</a:t>
            </a:r>
            <a:r>
              <a:rPr lang="en-US" dirty="0"/>
              <a:t> um </a:t>
            </a:r>
            <a:r>
              <a:rPr lang="en-US" dirty="0" err="1"/>
              <a:t>significado</a:t>
            </a:r>
            <a:r>
              <a:rPr lang="en-US" dirty="0"/>
              <a:t> </a:t>
            </a:r>
            <a:r>
              <a:rPr lang="en-US" dirty="0" err="1"/>
              <a:t>errado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palavra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não-verbal</a:t>
            </a:r>
            <a:r>
              <a:rPr lang="en-US" dirty="0"/>
              <a:t>. </a:t>
            </a:r>
          </a:p>
          <a:p>
            <a:pPr lvl="1" algn="just"/>
            <a:r>
              <a:rPr lang="en-US" b="1" dirty="0" err="1"/>
              <a:t>Filtragem</a:t>
            </a:r>
            <a:r>
              <a:rPr lang="en-US" b="1" dirty="0"/>
              <a:t> da </a:t>
            </a:r>
            <a:r>
              <a:rPr lang="en-US" b="1" dirty="0" err="1"/>
              <a:t>informação</a:t>
            </a:r>
            <a:r>
              <a:rPr lang="en-US" b="1" dirty="0"/>
              <a:t> </a:t>
            </a:r>
            <a:r>
              <a:rPr lang="en-US" b="1" dirty="0" err="1"/>
              <a:t>negativa</a:t>
            </a:r>
            <a:r>
              <a:rPr lang="en-US" b="1" dirty="0"/>
              <a:t>: </a:t>
            </a:r>
            <a:r>
              <a:rPr lang="en-US" dirty="0" err="1"/>
              <a:t>ocorre</a:t>
            </a:r>
            <a:r>
              <a:rPr lang="en-US" dirty="0"/>
              <a:t> </a:t>
            </a:r>
            <a:r>
              <a:rPr lang="en-US" dirty="0" err="1"/>
              <a:t>principalmente</a:t>
            </a:r>
            <a:r>
              <a:rPr lang="en-US" dirty="0"/>
              <a:t> de </a:t>
            </a:r>
            <a:r>
              <a:rPr lang="en-US" dirty="0" err="1"/>
              <a:t>baixo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cima</a:t>
            </a:r>
            <a:r>
              <a:rPr lang="en-US" dirty="0"/>
              <a:t> e </a:t>
            </a:r>
            <a:r>
              <a:rPr lang="en-US" dirty="0" err="1"/>
              <a:t>tende</a:t>
            </a:r>
            <a:r>
              <a:rPr lang="en-US" dirty="0"/>
              <a:t> a </a:t>
            </a:r>
            <a:r>
              <a:rPr lang="en-US" dirty="0" err="1"/>
              <a:t>filtrar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efeitos</a:t>
            </a:r>
            <a:r>
              <a:rPr lang="en-US" dirty="0"/>
              <a:t> </a:t>
            </a:r>
            <a:r>
              <a:rPr lang="en-US" dirty="0" err="1" smtClean="0"/>
              <a:t>negativos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desagradar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superiores</a:t>
            </a:r>
            <a:r>
              <a:rPr lang="en-US" dirty="0"/>
              <a:t>. </a:t>
            </a:r>
            <a:r>
              <a:rPr lang="en-US" dirty="0" err="1"/>
              <a:t>Além</a:t>
            </a:r>
            <a:r>
              <a:rPr lang="en-US" dirty="0"/>
              <a:t> disso, a </a:t>
            </a:r>
            <a:r>
              <a:rPr lang="en-US" dirty="0" err="1"/>
              <a:t>filtragem</a:t>
            </a:r>
            <a:r>
              <a:rPr lang="en-US" dirty="0"/>
              <a:t> </a:t>
            </a:r>
            <a:r>
              <a:rPr lang="en-US" dirty="0" err="1"/>
              <a:t>ocorre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há um </a:t>
            </a:r>
            <a:r>
              <a:rPr lang="en-US" dirty="0" err="1"/>
              <a:t>histórico</a:t>
            </a:r>
            <a:r>
              <a:rPr lang="en-US" dirty="0"/>
              <a:t> de </a:t>
            </a:r>
            <a:r>
              <a:rPr lang="en-US" dirty="0" err="1"/>
              <a:t>punições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parte da </a:t>
            </a:r>
            <a:r>
              <a:rPr lang="en-US" dirty="0" err="1"/>
              <a:t>gerência</a:t>
            </a:r>
            <a:r>
              <a:rPr lang="en-US" dirty="0"/>
              <a:t> </a:t>
            </a:r>
            <a:r>
              <a:rPr lang="en-US" dirty="0" err="1"/>
              <a:t>executiva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portadores</a:t>
            </a:r>
            <a:r>
              <a:rPr lang="en-US" dirty="0"/>
              <a:t> de </a:t>
            </a:r>
            <a:r>
              <a:rPr lang="en-US" dirty="0" err="1"/>
              <a:t>más</a:t>
            </a:r>
            <a:r>
              <a:rPr lang="en-US" dirty="0"/>
              <a:t> </a:t>
            </a:r>
            <a:r>
              <a:rPr lang="en-US" dirty="0" err="1"/>
              <a:t>notícias</a:t>
            </a:r>
            <a:r>
              <a:rPr lang="en-US" dirty="0"/>
              <a:t> e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mensagem</a:t>
            </a:r>
            <a:r>
              <a:rPr lang="en-US" dirty="0"/>
              <a:t> é </a:t>
            </a:r>
            <a:r>
              <a:rPr lang="en-US" dirty="0" err="1"/>
              <a:t>passada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várias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, </a:t>
            </a:r>
            <a:r>
              <a:rPr lang="en-US" dirty="0" err="1"/>
              <a:t>causando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de </a:t>
            </a:r>
            <a:r>
              <a:rPr lang="en-US" dirty="0" err="1"/>
              <a:t>informações</a:t>
            </a:r>
            <a:r>
              <a:rPr lang="en-US" dirty="0"/>
              <a:t> e </a:t>
            </a:r>
            <a:r>
              <a:rPr lang="en-US" dirty="0" err="1"/>
              <a:t>distorções</a:t>
            </a:r>
            <a:r>
              <a:rPr lang="en-US" dirty="0"/>
              <a:t> da </a:t>
            </a:r>
            <a:r>
              <a:rPr lang="en-US" dirty="0" err="1"/>
              <a:t>mensagem</a:t>
            </a:r>
            <a:r>
              <a:rPr lang="en-US" dirty="0"/>
              <a:t> original. </a:t>
            </a:r>
          </a:p>
        </p:txBody>
      </p:sp>
    </p:spTree>
    <p:extLst>
      <p:ext uri="{BB962C8B-B14F-4D97-AF65-F5344CB8AC3E}">
        <p14:creationId xmlns:p14="http://schemas.microsoft.com/office/powerpoint/2010/main" val="366937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232549"/>
            <a:ext cx="8983030" cy="643985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Credibilidade</a:t>
            </a:r>
            <a:r>
              <a:rPr lang="en-US" b="1" dirty="0" smtClean="0"/>
              <a:t> </a:t>
            </a:r>
            <a:r>
              <a:rPr lang="en-US" b="1" dirty="0"/>
              <a:t>do </a:t>
            </a:r>
            <a:r>
              <a:rPr lang="en-US" b="1" dirty="0" err="1"/>
              <a:t>transmissor</a:t>
            </a:r>
            <a:r>
              <a:rPr lang="en-US" dirty="0"/>
              <a:t>: é um dos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fundamentais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liderança</a:t>
            </a:r>
            <a:r>
              <a:rPr lang="en-US" dirty="0"/>
              <a:t> </a:t>
            </a:r>
            <a:r>
              <a:rPr lang="en-US" dirty="0" err="1"/>
              <a:t>eficaz</a:t>
            </a:r>
            <a:r>
              <a:rPr lang="en-US" dirty="0"/>
              <a:t>.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confiável</a:t>
            </a:r>
            <a:r>
              <a:rPr lang="en-US" dirty="0"/>
              <a:t> for 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transmissor</a:t>
            </a:r>
            <a:r>
              <a:rPr lang="en-US" dirty="0"/>
              <a:t>, </a:t>
            </a:r>
            <a:r>
              <a:rPr lang="en-US" dirty="0" err="1"/>
              <a:t>maior</a:t>
            </a:r>
            <a:r>
              <a:rPr lang="en-US" dirty="0"/>
              <a:t> será </a:t>
            </a:r>
            <a:r>
              <a:rPr lang="en-US" dirty="0" err="1"/>
              <a:t>aceitação</a:t>
            </a:r>
            <a:r>
              <a:rPr lang="en-US" dirty="0"/>
              <a:t> da </a:t>
            </a:r>
            <a:r>
              <a:rPr lang="en-US" dirty="0" err="1"/>
              <a:t>mensagem</a:t>
            </a:r>
            <a:r>
              <a:rPr lang="en-US" dirty="0"/>
              <a:t>. </a:t>
            </a:r>
          </a:p>
          <a:p>
            <a:pPr algn="just"/>
            <a:r>
              <a:rPr lang="en-US" b="1" dirty="0" err="1" smtClean="0"/>
              <a:t>Sinais</a:t>
            </a:r>
            <a:r>
              <a:rPr lang="en-US" b="1" dirty="0" smtClean="0"/>
              <a:t> </a:t>
            </a:r>
            <a:r>
              <a:rPr lang="en-US" b="1" dirty="0" err="1"/>
              <a:t>misturados</a:t>
            </a:r>
            <a:r>
              <a:rPr lang="en-US" dirty="0"/>
              <a:t>: </a:t>
            </a:r>
            <a:r>
              <a:rPr lang="en-US" dirty="0" err="1"/>
              <a:t>estão</a:t>
            </a:r>
            <a:r>
              <a:rPr lang="en-US" dirty="0"/>
              <a:t> </a:t>
            </a:r>
            <a:r>
              <a:rPr lang="en-US" dirty="0" err="1"/>
              <a:t>intimamente</a:t>
            </a:r>
            <a:r>
              <a:rPr lang="en-US" dirty="0"/>
              <a:t> </a:t>
            </a:r>
            <a:r>
              <a:rPr lang="en-US" dirty="0" err="1"/>
              <a:t>associados</a:t>
            </a:r>
            <a:r>
              <a:rPr lang="en-US" dirty="0"/>
              <a:t> à </a:t>
            </a:r>
            <a:r>
              <a:rPr lang="en-US" dirty="0" err="1"/>
              <a:t>postura</a:t>
            </a:r>
            <a:r>
              <a:rPr lang="en-US" dirty="0"/>
              <a:t> do </a:t>
            </a:r>
            <a:r>
              <a:rPr lang="en-US" dirty="0" err="1"/>
              <a:t>gestor</a:t>
            </a:r>
            <a:r>
              <a:rPr lang="en-US" dirty="0"/>
              <a:t> e </a:t>
            </a:r>
            <a:r>
              <a:rPr lang="en-US" dirty="0" err="1"/>
              <a:t>àquilo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enuncia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é </a:t>
            </a:r>
            <a:r>
              <a:rPr lang="en-US" dirty="0" err="1"/>
              <a:t>necessário</a:t>
            </a:r>
            <a:r>
              <a:rPr lang="en-US" dirty="0"/>
              <a:t> </a:t>
            </a:r>
            <a:r>
              <a:rPr lang="en-US" dirty="0" err="1"/>
              <a:t>apresentar</a:t>
            </a:r>
            <a:r>
              <a:rPr lang="en-US" dirty="0"/>
              <a:t> </a:t>
            </a:r>
            <a:r>
              <a:rPr lang="en-US" dirty="0" err="1"/>
              <a:t>coerência</a:t>
            </a:r>
            <a:r>
              <a:rPr lang="en-US" dirty="0"/>
              <a:t> entre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fala</a:t>
            </a:r>
            <a:r>
              <a:rPr lang="en-US" dirty="0"/>
              <a:t> e </a:t>
            </a:r>
            <a:r>
              <a:rPr lang="en-US" dirty="0" err="1"/>
              <a:t>como</a:t>
            </a:r>
            <a:r>
              <a:rPr lang="en-US" dirty="0"/>
              <a:t> se </a:t>
            </a:r>
            <a:r>
              <a:rPr lang="en-US" dirty="0" err="1"/>
              <a:t>comporta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Diferentes</a:t>
            </a:r>
            <a:r>
              <a:rPr lang="en-US" b="1" dirty="0"/>
              <a:t> </a:t>
            </a:r>
            <a:r>
              <a:rPr lang="en-US" b="1" dirty="0" err="1"/>
              <a:t>estruturas</a:t>
            </a:r>
            <a:r>
              <a:rPr lang="en-US" b="1" dirty="0"/>
              <a:t> de </a:t>
            </a:r>
            <a:r>
              <a:rPr lang="en-US" b="1" dirty="0" err="1"/>
              <a:t>referência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envolve</a:t>
            </a:r>
            <a:r>
              <a:rPr lang="en-US" dirty="0"/>
              <a:t> </a:t>
            </a:r>
            <a:r>
              <a:rPr lang="en-US" dirty="0" err="1"/>
              <a:t>pontos</a:t>
            </a:r>
            <a:r>
              <a:rPr lang="en-US" dirty="0"/>
              <a:t> de vista e </a:t>
            </a:r>
            <a:r>
              <a:rPr lang="en-US" dirty="0" err="1"/>
              <a:t>perspectivas</a:t>
            </a:r>
            <a:r>
              <a:rPr lang="en-US" dirty="0"/>
              <a:t> </a:t>
            </a:r>
            <a:r>
              <a:rPr lang="en-US" dirty="0" err="1"/>
              <a:t>baseadas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experiências</a:t>
            </a:r>
            <a:r>
              <a:rPr lang="en-US" dirty="0"/>
              <a:t> </a:t>
            </a:r>
            <a:r>
              <a:rPr lang="en-US" dirty="0" err="1"/>
              <a:t>passadas</a:t>
            </a:r>
            <a:r>
              <a:rPr lang="en-US" dirty="0"/>
              <a:t>. </a:t>
            </a:r>
          </a:p>
          <a:p>
            <a:pPr algn="just"/>
            <a:r>
              <a:rPr lang="bg-BG" b="1" dirty="0"/>
              <a:t>J</a:t>
            </a:r>
            <a:r>
              <a:rPr lang="en-US" b="1" dirty="0" err="1" smtClean="0"/>
              <a:t>ulgamento</a:t>
            </a:r>
            <a:r>
              <a:rPr lang="en-US" b="1" dirty="0" smtClean="0"/>
              <a:t> </a:t>
            </a:r>
            <a:r>
              <a:rPr lang="en-US" b="1" dirty="0"/>
              <a:t>de valor:</a:t>
            </a:r>
            <a:r>
              <a:rPr lang="en-US" dirty="0"/>
              <a:t> é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julgamentos</a:t>
            </a:r>
            <a:r>
              <a:rPr lang="en-US" dirty="0"/>
              <a:t> antes de </a:t>
            </a:r>
            <a:r>
              <a:rPr lang="en-US" dirty="0" err="1"/>
              <a:t>receber</a:t>
            </a:r>
            <a:r>
              <a:rPr lang="en-US" dirty="0"/>
              <a:t> a </a:t>
            </a:r>
            <a:r>
              <a:rPr lang="en-US" dirty="0" err="1"/>
              <a:t>mensagem</a:t>
            </a:r>
            <a:r>
              <a:rPr lang="en-US" dirty="0"/>
              <a:t> </a:t>
            </a:r>
            <a:r>
              <a:rPr lang="en-US" dirty="0" err="1"/>
              <a:t>completamente</a:t>
            </a:r>
            <a:r>
              <a:rPr lang="en-US" dirty="0"/>
              <a:t>. Um </a:t>
            </a:r>
            <a:r>
              <a:rPr lang="en-US" dirty="0" err="1"/>
              <a:t>julgamento</a:t>
            </a:r>
            <a:r>
              <a:rPr lang="en-US" dirty="0"/>
              <a:t> </a:t>
            </a:r>
            <a:r>
              <a:rPr lang="en-US" dirty="0" err="1"/>
              <a:t>apressado</a:t>
            </a:r>
            <a:r>
              <a:rPr lang="en-US" dirty="0"/>
              <a:t> </a:t>
            </a:r>
            <a:r>
              <a:rPr lang="en-US" dirty="0" err="1"/>
              <a:t>induz</a:t>
            </a:r>
            <a:r>
              <a:rPr lang="en-US" dirty="0"/>
              <a:t> a </a:t>
            </a:r>
            <a:r>
              <a:rPr lang="en-US" dirty="0" err="1"/>
              <a:t>pessoa</a:t>
            </a:r>
            <a:r>
              <a:rPr lang="en-US" dirty="0"/>
              <a:t> a </a:t>
            </a:r>
            <a:r>
              <a:rPr lang="en-US" dirty="0" err="1"/>
              <a:t>ouvir</a:t>
            </a:r>
            <a:r>
              <a:rPr lang="en-US" dirty="0"/>
              <a:t> </a:t>
            </a:r>
            <a:r>
              <a:rPr lang="en-US" dirty="0" err="1"/>
              <a:t>apenas</a:t>
            </a:r>
            <a:r>
              <a:rPr lang="en-US" dirty="0"/>
              <a:t> a parte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interessa</a:t>
            </a:r>
            <a:r>
              <a:rPr lang="en-US" dirty="0"/>
              <a:t>. É </a:t>
            </a:r>
            <a:r>
              <a:rPr lang="en-US" dirty="0" err="1"/>
              <a:t>possível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um </a:t>
            </a:r>
            <a:r>
              <a:rPr lang="en-US" dirty="0" err="1"/>
              <a:t>precipitado</a:t>
            </a:r>
            <a:r>
              <a:rPr lang="en-US" dirty="0"/>
              <a:t> </a:t>
            </a:r>
            <a:r>
              <a:rPr lang="en-US" dirty="0" err="1"/>
              <a:t>julgamento</a:t>
            </a:r>
            <a:r>
              <a:rPr lang="en-US" dirty="0"/>
              <a:t> de valor </a:t>
            </a:r>
            <a:r>
              <a:rPr lang="en-US" dirty="0" err="1"/>
              <a:t>leve</a:t>
            </a:r>
            <a:r>
              <a:rPr lang="en-US" dirty="0"/>
              <a:t> o </a:t>
            </a:r>
            <a:r>
              <a:rPr lang="en-US" dirty="0" err="1"/>
              <a:t>indivíduo</a:t>
            </a:r>
            <a:r>
              <a:rPr lang="en-US" dirty="0"/>
              <a:t> a </a:t>
            </a:r>
            <a:r>
              <a:rPr lang="en-US" dirty="0" err="1"/>
              <a:t>imediatamente</a:t>
            </a:r>
            <a:r>
              <a:rPr lang="en-US" dirty="0"/>
              <a:t> </a:t>
            </a:r>
            <a:r>
              <a:rPr lang="en-US" dirty="0" err="1"/>
              <a:t>desconsiderar</a:t>
            </a:r>
            <a:r>
              <a:rPr lang="en-US" dirty="0"/>
              <a:t> a </a:t>
            </a:r>
            <a:r>
              <a:rPr lang="en-US" dirty="0" err="1"/>
              <a:t>mensagem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após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bg-BG" dirty="0" smtClean="0"/>
              <a:t>ê</a:t>
            </a:r>
            <a:r>
              <a:rPr lang="en-US" dirty="0" smtClean="0"/>
              <a:t>-</a:t>
            </a:r>
            <a:r>
              <a:rPr lang="en-US" dirty="0"/>
              <a:t>la </a:t>
            </a:r>
            <a:r>
              <a:rPr lang="en-US" dirty="0" err="1"/>
              <a:t>ouvido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totalidade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Sobrecarga</a:t>
            </a:r>
            <a:r>
              <a:rPr lang="en-US" b="1" dirty="0"/>
              <a:t> de </a:t>
            </a:r>
            <a:r>
              <a:rPr lang="en-US" b="1" dirty="0" err="1"/>
              <a:t>comunicação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refere</a:t>
            </a:r>
            <a:r>
              <a:rPr lang="en-US" dirty="0"/>
              <a:t>-se à </a:t>
            </a:r>
            <a:r>
              <a:rPr lang="en-US" dirty="0" err="1"/>
              <a:t>questão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precisam</a:t>
            </a:r>
            <a:r>
              <a:rPr lang="en-US" dirty="0"/>
              <a:t> </a:t>
            </a:r>
            <a:r>
              <a:rPr lang="en-US" dirty="0" err="1"/>
              <a:t>receber</a:t>
            </a:r>
            <a:r>
              <a:rPr lang="en-US" dirty="0"/>
              <a:t> </a:t>
            </a:r>
            <a:r>
              <a:rPr lang="en-US" dirty="0" err="1"/>
              <a:t>informações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desempenhar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trabalhos</a:t>
            </a:r>
            <a:r>
              <a:rPr lang="en-US" dirty="0"/>
              <a:t> e a </a:t>
            </a:r>
            <a:r>
              <a:rPr lang="en-US" dirty="0" err="1"/>
              <a:t>barreira</a:t>
            </a:r>
            <a:r>
              <a:rPr lang="en-US" dirty="0"/>
              <a:t> é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 smtClean="0"/>
              <a:t>passa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informação</a:t>
            </a:r>
            <a:r>
              <a:rPr lang="en-US" dirty="0"/>
              <a:t> </a:t>
            </a:r>
            <a:r>
              <a:rPr lang="en-US" dirty="0" err="1"/>
              <a:t>necessária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execução</a:t>
            </a:r>
            <a:r>
              <a:rPr lang="en-US" dirty="0"/>
              <a:t> da </a:t>
            </a:r>
            <a:r>
              <a:rPr lang="en-US" dirty="0" err="1"/>
              <a:t>tarefa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se </a:t>
            </a:r>
            <a:r>
              <a:rPr lang="en-US" dirty="0" err="1"/>
              <a:t>passa</a:t>
            </a:r>
            <a:r>
              <a:rPr lang="en-US" dirty="0"/>
              <a:t> </a:t>
            </a:r>
            <a:r>
              <a:rPr lang="en-US" dirty="0" err="1"/>
              <a:t>informação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, </a:t>
            </a:r>
            <a:r>
              <a:rPr lang="en-US" dirty="0" err="1"/>
              <a:t>ocasionando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sobrecarga</a:t>
            </a:r>
            <a:r>
              <a:rPr lang="en-US" dirty="0"/>
              <a:t> de </a:t>
            </a:r>
            <a:r>
              <a:rPr lang="en-US" dirty="0" err="1"/>
              <a:t>informação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absorver</a:t>
            </a:r>
            <a:r>
              <a:rPr lang="en-US" dirty="0"/>
              <a:t> </a:t>
            </a:r>
            <a:r>
              <a:rPr lang="en-US" dirty="0" err="1"/>
              <a:t>tudo</a:t>
            </a:r>
            <a:r>
              <a:rPr lang="en-US" dirty="0"/>
              <a:t>. </a:t>
            </a:r>
            <a:r>
              <a:rPr lang="en-US" dirty="0" err="1"/>
              <a:t>Aqui</a:t>
            </a:r>
            <a:r>
              <a:rPr lang="en-US" dirty="0"/>
              <a:t>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ressaltar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eletrônica</a:t>
            </a:r>
            <a:r>
              <a:rPr lang="en-US" dirty="0"/>
              <a:t> </a:t>
            </a:r>
            <a:r>
              <a:rPr lang="en-US" dirty="0" err="1"/>
              <a:t>contribui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problema</a:t>
            </a:r>
            <a:r>
              <a:rPr lang="en-US" dirty="0"/>
              <a:t> do </a:t>
            </a:r>
            <a:r>
              <a:rPr lang="en-US" dirty="0" err="1"/>
              <a:t>excesso</a:t>
            </a:r>
            <a:r>
              <a:rPr lang="en-US" dirty="0"/>
              <a:t> de </a:t>
            </a:r>
            <a:r>
              <a:rPr lang="en-US" dirty="0" err="1"/>
              <a:t>informação</a:t>
            </a:r>
            <a:r>
              <a:rPr lang="en-US" dirty="0"/>
              <a:t>, à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facilita</a:t>
            </a:r>
            <a:r>
              <a:rPr lang="en-US" dirty="0"/>
              <a:t> as </a:t>
            </a:r>
            <a:r>
              <a:rPr lang="en-US" dirty="0" err="1"/>
              <a:t>transmissões</a:t>
            </a:r>
            <a:r>
              <a:rPr lang="en-US" dirty="0"/>
              <a:t> de </a:t>
            </a:r>
            <a:r>
              <a:rPr lang="en-US" dirty="0" err="1"/>
              <a:t>informações</a:t>
            </a:r>
            <a:r>
              <a:rPr lang="en-US" dirty="0"/>
              <a:t> e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devido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velocidade</a:t>
            </a:r>
            <a:r>
              <a:rPr lang="en-US" dirty="0"/>
              <a:t> e </a:t>
            </a:r>
            <a:r>
              <a:rPr lang="en-US" dirty="0" err="1"/>
              <a:t>alcance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997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2961</TotalTime>
  <Words>3084</Words>
  <Application>Microsoft Macintosh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Perception</vt:lpstr>
      <vt:lpstr>Comunicação Interpessoal: barreiras, uso construtivo, comunicação formal e informal, trabalho em equipe. </vt:lpstr>
      <vt:lpstr>Comunicação Interpessoal</vt:lpstr>
      <vt:lpstr>PowerPoint Presentation</vt:lpstr>
      <vt:lpstr>PowerPoint Presentation</vt:lpstr>
      <vt:lpstr>Premissas básicas de uma boa comunicação</vt:lpstr>
      <vt:lpstr>A Percepção Interpessoal </vt:lpstr>
      <vt:lpstr>Fatores em Jogo na Percepção </vt:lpstr>
      <vt:lpstr>Barreiras na Comunicação </vt:lpstr>
      <vt:lpstr>PowerPoint Presentation</vt:lpstr>
      <vt:lpstr>Para superar todas estas barreiras faz-se imprescindível: </vt:lpstr>
      <vt:lpstr>Características de uma boa comunicação</vt:lpstr>
      <vt:lpstr>Uso Construtivo </vt:lpstr>
      <vt:lpstr>Comunicação Formal </vt:lpstr>
      <vt:lpstr>Comunicação Informal </vt:lpstr>
      <vt:lpstr>Trabalho em Equipe</vt:lpstr>
      <vt:lpstr>GRUPO X EQUIPE X TIME</vt:lpstr>
      <vt:lpstr>PowerPoint Presentation</vt:lpstr>
      <vt:lpstr>PAPEL DO LIDER</vt:lpstr>
      <vt:lpstr>PowerPoint Presentation</vt:lpstr>
      <vt:lpstr>Para que o grupo realmente funcione satisfatoriamente, é preciso que seus integrantes tenham: </vt:lpstr>
      <vt:lpstr>Trabalho em Equipe – Personalidade e Relacionamento </vt:lpstr>
      <vt:lpstr>Conheça a si próprio- Autoconhecimento </vt:lpstr>
      <vt:lpstr>Atitudes, Habilidades da Liderança na Equipe </vt:lpstr>
      <vt:lpstr>PowerPoint Presentation</vt:lpstr>
      <vt:lpstr>PowerPoint Presentation</vt:lpstr>
      <vt:lpstr>PowerPoint Presentation</vt:lpstr>
      <vt:lpstr>A eficácia de uma equipe de trabalho depende, quase sempre, das seguintes condições: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Comunicação Interpessoal: barreiras, uso construtivo, comunicação formal e informal, trabalho em equipe. </dc:title>
  <dc:creator>Alexandre Praciano</dc:creator>
  <cp:lastModifiedBy>Alexandre Praciano</cp:lastModifiedBy>
  <cp:revision>37</cp:revision>
  <dcterms:created xsi:type="dcterms:W3CDTF">2017-02-28T21:18:18Z</dcterms:created>
  <dcterms:modified xsi:type="dcterms:W3CDTF">2017-03-02T22:46:05Z</dcterms:modified>
</cp:coreProperties>
</file>