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84DB-794B-284C-A5F5-92753C59E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84DB-794B-284C-A5F5-92753C59E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84DB-794B-284C-A5F5-92753C59E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84DB-794B-284C-A5F5-92753C59E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84DB-794B-284C-A5F5-92753C59E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84DB-794B-284C-A5F5-92753C59E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84DB-794B-284C-A5F5-92753C59EE5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84DB-794B-284C-A5F5-92753C59E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84DB-794B-284C-A5F5-92753C59E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6ED1049-DC1F-074C-AB29-FF736E09EC8C}" type="datetimeFigureOut">
              <a:rPr lang="en-US" smtClean="0"/>
              <a:t>27/02/17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A984DB-794B-284C-A5F5-92753C59EE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GEST</a:t>
            </a:r>
            <a:r>
              <a:rPr lang="bg-BG" dirty="0" smtClean="0"/>
              <a:t>ÃO DE PESSOAS NO SERVIÇO PÚBLICO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0003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Gest</a:t>
            </a:r>
            <a:r>
              <a:rPr lang="bg-BG" dirty="0" smtClean="0"/>
              <a:t>ão de Pessoas no Serviço Público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0969" y="1377414"/>
            <a:ext cx="8752843" cy="5169773"/>
          </a:xfrm>
        </p:spPr>
        <p:txBody>
          <a:bodyPr/>
          <a:lstStyle/>
          <a:p>
            <a:r>
              <a:rPr lang="en-US" sz="2400" dirty="0" err="1" smtClean="0"/>
              <a:t>Evolução</a:t>
            </a:r>
            <a:r>
              <a:rPr lang="en-US" sz="2400" dirty="0" smtClean="0"/>
              <a:t>:</a:t>
            </a:r>
            <a:endParaRPr lang="bg-BG" sz="2400" dirty="0"/>
          </a:p>
          <a:p>
            <a:pPr lvl="1"/>
            <a:r>
              <a:rPr lang="en-US" sz="2400" dirty="0" err="1" smtClean="0"/>
              <a:t>Patrimonialismo</a:t>
            </a:r>
            <a:r>
              <a:rPr lang="en-US" sz="2400" dirty="0" smtClean="0"/>
              <a:t>;</a:t>
            </a:r>
            <a:endParaRPr lang="bg-BG" sz="2400" dirty="0"/>
          </a:p>
          <a:p>
            <a:pPr lvl="1"/>
            <a:r>
              <a:rPr lang="en-US" sz="2400" dirty="0" err="1" smtClean="0"/>
              <a:t>Meritocracia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reforma</a:t>
            </a:r>
            <a:r>
              <a:rPr lang="en-US" sz="2400" dirty="0"/>
              <a:t> </a:t>
            </a:r>
            <a:r>
              <a:rPr lang="en-US" sz="2400" dirty="0" err="1"/>
              <a:t>Burocrática</a:t>
            </a:r>
            <a:r>
              <a:rPr lang="en-US" sz="2400" dirty="0"/>
              <a:t>); </a:t>
            </a:r>
            <a:endParaRPr lang="bg-BG" sz="2400" dirty="0"/>
          </a:p>
          <a:p>
            <a:pPr lvl="1"/>
            <a:r>
              <a:rPr lang="en-US" sz="2400" dirty="0" err="1" smtClean="0"/>
              <a:t>Reforma</a:t>
            </a:r>
            <a:r>
              <a:rPr lang="en-US" sz="2400" dirty="0" smtClean="0"/>
              <a:t> </a:t>
            </a:r>
            <a:r>
              <a:rPr lang="en-US" sz="2400" dirty="0" err="1"/>
              <a:t>Gerencial</a:t>
            </a:r>
            <a:r>
              <a:rPr lang="en-US" sz="2400" dirty="0"/>
              <a:t>. </a:t>
            </a:r>
          </a:p>
          <a:p>
            <a:r>
              <a:rPr lang="en-US" sz="2400" dirty="0" err="1" smtClean="0"/>
              <a:t>Necessidades</a:t>
            </a:r>
            <a:r>
              <a:rPr lang="en-US" sz="2400" dirty="0" smtClean="0"/>
              <a:t> </a:t>
            </a:r>
            <a:r>
              <a:rPr lang="en-US" sz="2400" dirty="0"/>
              <a:t>do </a:t>
            </a:r>
            <a:r>
              <a:rPr lang="en-US" sz="2400" dirty="0" err="1"/>
              <a:t>contexto</a:t>
            </a:r>
            <a:r>
              <a:rPr lang="en-US" sz="2400" dirty="0"/>
              <a:t> </a:t>
            </a:r>
            <a:r>
              <a:rPr lang="en-US" sz="2400" dirty="0" err="1"/>
              <a:t>atual</a:t>
            </a:r>
            <a:r>
              <a:rPr lang="en-US" sz="2400" dirty="0" smtClean="0"/>
              <a:t>:</a:t>
            </a:r>
            <a:endParaRPr lang="bg-BG" sz="2400" dirty="0" smtClean="0"/>
          </a:p>
          <a:p>
            <a:pPr lvl="1"/>
            <a:r>
              <a:rPr lang="en-US" sz="2400" dirty="0" err="1" smtClean="0"/>
              <a:t>Aumento</a:t>
            </a:r>
            <a:r>
              <a:rPr lang="en-US" sz="2400" dirty="0" smtClean="0"/>
              <a:t> </a:t>
            </a:r>
            <a:r>
              <a:rPr lang="en-US" sz="2400" dirty="0"/>
              <a:t>do </a:t>
            </a:r>
            <a:r>
              <a:rPr lang="en-US" sz="2400" dirty="0" err="1"/>
              <a:t>nível</a:t>
            </a:r>
            <a:r>
              <a:rPr lang="en-US" sz="2400" dirty="0"/>
              <a:t> de </a:t>
            </a:r>
            <a:r>
              <a:rPr lang="en-US" sz="2400" dirty="0" err="1"/>
              <a:t>exigência</a:t>
            </a:r>
            <a:r>
              <a:rPr lang="en-US" sz="2400" dirty="0"/>
              <a:t> dos </a:t>
            </a:r>
            <a:r>
              <a:rPr lang="en-US" sz="2400" dirty="0" err="1"/>
              <a:t>cidadãos</a:t>
            </a:r>
            <a:r>
              <a:rPr lang="en-US" sz="2400" dirty="0"/>
              <a:t>; </a:t>
            </a:r>
            <a:endParaRPr lang="bg-BG" sz="2400" dirty="0" smtClean="0"/>
          </a:p>
          <a:p>
            <a:pPr lvl="1"/>
            <a:r>
              <a:rPr lang="en-US" sz="2400" dirty="0" err="1" smtClean="0"/>
              <a:t>Transparência</a:t>
            </a:r>
            <a:r>
              <a:rPr lang="en-US" sz="2400" dirty="0"/>
              <a:t>, </a:t>
            </a:r>
            <a:r>
              <a:rPr lang="en-US" sz="2400" dirty="0" err="1"/>
              <a:t>prestação</a:t>
            </a:r>
            <a:r>
              <a:rPr lang="en-US" sz="2400" dirty="0"/>
              <a:t> de </a:t>
            </a:r>
            <a:r>
              <a:rPr lang="en-US" sz="2400" dirty="0" err="1"/>
              <a:t>contas</a:t>
            </a:r>
            <a:r>
              <a:rPr lang="en-US" sz="2400" dirty="0" smtClean="0"/>
              <a:t>;</a:t>
            </a:r>
            <a:endParaRPr lang="bg-BG" sz="2400" dirty="0"/>
          </a:p>
          <a:p>
            <a:pPr lvl="1"/>
            <a:r>
              <a:rPr lang="en-US" sz="2400" dirty="0" err="1" smtClean="0"/>
              <a:t>Flexibilidade</a:t>
            </a:r>
            <a:r>
              <a:rPr lang="en-US" sz="2400" dirty="0"/>
              <a:t>, </a:t>
            </a:r>
            <a:r>
              <a:rPr lang="en-US" sz="2400" dirty="0" err="1"/>
              <a:t>agilidade</a:t>
            </a:r>
            <a:r>
              <a:rPr lang="en-US" sz="2400" dirty="0" smtClean="0"/>
              <a:t>;</a:t>
            </a:r>
            <a:endParaRPr lang="bg-BG" sz="2400" dirty="0"/>
          </a:p>
          <a:p>
            <a:pPr lvl="1"/>
            <a:r>
              <a:rPr lang="en-US" sz="2400" dirty="0" err="1" smtClean="0"/>
              <a:t>Qualidade</a:t>
            </a:r>
            <a:r>
              <a:rPr lang="en-US" sz="2400" dirty="0" smtClean="0"/>
              <a:t>;</a:t>
            </a:r>
            <a:endParaRPr lang="bg-BG" sz="2400" dirty="0"/>
          </a:p>
          <a:p>
            <a:pPr lvl="1"/>
            <a:r>
              <a:rPr lang="en-US" sz="2400" dirty="0" smtClean="0"/>
              <a:t>Etc</a:t>
            </a:r>
            <a:r>
              <a:rPr lang="en-US" sz="2400" dirty="0"/>
              <a:t>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8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003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Contexto</a:t>
            </a:r>
            <a:r>
              <a:rPr lang="en-US" dirty="0"/>
              <a:t> </a:t>
            </a:r>
            <a:r>
              <a:rPr lang="en-US" dirty="0" err="1"/>
              <a:t>atual</a:t>
            </a:r>
            <a:r>
              <a:rPr lang="en-US" dirty="0"/>
              <a:t> de </a:t>
            </a:r>
            <a:r>
              <a:rPr lang="en-US" dirty="0" err="1"/>
              <a:t>Gestão</a:t>
            </a:r>
            <a:r>
              <a:rPr lang="en-US" dirty="0"/>
              <a:t> de </a:t>
            </a:r>
            <a:r>
              <a:rPr lang="en-US" dirty="0" err="1"/>
              <a:t>Pessoas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69" y="1413190"/>
            <a:ext cx="8752843" cy="515188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Livro</a:t>
            </a:r>
            <a:r>
              <a:rPr lang="en-US" dirty="0"/>
              <a:t> ENAP - “</a:t>
            </a:r>
            <a:r>
              <a:rPr lang="en-US" dirty="0" err="1"/>
              <a:t>Gestão</a:t>
            </a:r>
            <a:r>
              <a:rPr lang="en-US" dirty="0"/>
              <a:t> de </a:t>
            </a:r>
            <a:r>
              <a:rPr lang="en-US" dirty="0" err="1"/>
              <a:t>Pessoas</a:t>
            </a:r>
            <a:r>
              <a:rPr lang="en-US" dirty="0"/>
              <a:t>: bases </a:t>
            </a:r>
            <a:r>
              <a:rPr lang="en-US" dirty="0" err="1"/>
              <a:t>teóricas</a:t>
            </a:r>
            <a:r>
              <a:rPr lang="en-US" dirty="0"/>
              <a:t> e </a:t>
            </a:r>
            <a:r>
              <a:rPr lang="en-US" dirty="0" err="1"/>
              <a:t>experiências</a:t>
            </a:r>
            <a:r>
              <a:rPr lang="en-US" dirty="0"/>
              <a:t> no </a:t>
            </a:r>
            <a:r>
              <a:rPr lang="en-US" dirty="0" err="1"/>
              <a:t>setor</a:t>
            </a:r>
            <a:r>
              <a:rPr lang="en-US" dirty="0"/>
              <a:t> </a:t>
            </a:r>
            <a:r>
              <a:rPr lang="en-US" dirty="0" err="1"/>
              <a:t>público</a:t>
            </a:r>
            <a:r>
              <a:rPr lang="en-US" dirty="0"/>
              <a:t>” </a:t>
            </a:r>
            <a:endParaRPr lang="bg-BG" dirty="0" smtClean="0"/>
          </a:p>
          <a:p>
            <a:pPr lvl="1" algn="just"/>
            <a:r>
              <a:rPr lang="en-US" dirty="0" smtClean="0"/>
              <a:t>‒ </a:t>
            </a:r>
            <a:r>
              <a:rPr lang="en-US" dirty="0"/>
              <a:t>“[...] a forma </a:t>
            </a:r>
            <a:r>
              <a:rPr lang="en-US" dirty="0" err="1"/>
              <a:t>como</a:t>
            </a:r>
            <a:r>
              <a:rPr lang="en-US" dirty="0"/>
              <a:t> a </a:t>
            </a:r>
            <a:r>
              <a:rPr lang="en-US" dirty="0" err="1"/>
              <a:t>gestão</a:t>
            </a:r>
            <a:r>
              <a:rPr lang="en-US" dirty="0"/>
              <a:t> dos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humanos</a:t>
            </a:r>
            <a:r>
              <a:rPr lang="en-US" dirty="0"/>
              <a:t> é </a:t>
            </a:r>
            <a:r>
              <a:rPr lang="en-US" dirty="0" err="1"/>
              <a:t>realizada</a:t>
            </a:r>
            <a:r>
              <a:rPr lang="en-US" dirty="0"/>
              <a:t> </a:t>
            </a:r>
            <a:r>
              <a:rPr lang="en-US" dirty="0" err="1"/>
              <a:t>hoje</a:t>
            </a:r>
            <a:r>
              <a:rPr lang="en-US" dirty="0"/>
              <a:t> se </a:t>
            </a:r>
            <a:r>
              <a:rPr lang="en-US" dirty="0" err="1"/>
              <a:t>deve</a:t>
            </a:r>
            <a:r>
              <a:rPr lang="en-US" dirty="0"/>
              <a:t> a um </a:t>
            </a:r>
            <a:r>
              <a:rPr lang="en-US" dirty="0" err="1"/>
              <a:t>conjunto</a:t>
            </a:r>
            <a:r>
              <a:rPr lang="en-US" dirty="0"/>
              <a:t> de </a:t>
            </a:r>
            <a:r>
              <a:rPr lang="en-US" dirty="0" err="1"/>
              <a:t>características</a:t>
            </a:r>
            <a:r>
              <a:rPr lang="en-US" dirty="0"/>
              <a:t> </a:t>
            </a:r>
            <a:r>
              <a:rPr lang="en-US" dirty="0" err="1"/>
              <a:t>comuns</a:t>
            </a:r>
            <a:r>
              <a:rPr lang="en-US" dirty="0"/>
              <a:t> à </a:t>
            </a:r>
            <a:r>
              <a:rPr lang="en-US" dirty="0" err="1"/>
              <a:t>maioria</a:t>
            </a:r>
            <a:r>
              <a:rPr lang="en-US" dirty="0"/>
              <a:t> das </a:t>
            </a:r>
            <a:r>
              <a:rPr lang="en-US" dirty="0" err="1"/>
              <a:t>organizações</a:t>
            </a:r>
            <a:r>
              <a:rPr lang="en-US" dirty="0"/>
              <a:t> </a:t>
            </a:r>
            <a:r>
              <a:rPr lang="en-US" dirty="0" err="1"/>
              <a:t>públicas</a:t>
            </a:r>
            <a:r>
              <a:rPr lang="en-US" dirty="0"/>
              <a:t> 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evitadas</a:t>
            </a:r>
            <a:r>
              <a:rPr lang="en-US" dirty="0"/>
              <a:t>.” </a:t>
            </a:r>
            <a:endParaRPr lang="en-US" dirty="0"/>
          </a:p>
          <a:p>
            <a:pPr marL="0" indent="0" algn="just">
              <a:buNone/>
            </a:pPr>
            <a:r>
              <a:rPr lang="bg-BG" dirty="0" smtClean="0"/>
              <a:t>a) </a:t>
            </a:r>
            <a:r>
              <a:rPr lang="en-US" dirty="0" err="1" smtClean="0"/>
              <a:t>Rigidez</a:t>
            </a:r>
            <a:r>
              <a:rPr lang="en-US" dirty="0" smtClean="0"/>
              <a:t> </a:t>
            </a:r>
            <a:r>
              <a:rPr lang="en-US" dirty="0" err="1"/>
              <a:t>imposta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legislação</a:t>
            </a:r>
            <a:r>
              <a:rPr lang="en-US" dirty="0"/>
              <a:t>, </a:t>
            </a:r>
            <a:r>
              <a:rPr lang="en-US" dirty="0" err="1"/>
              <a:t>tornando</a:t>
            </a:r>
            <a:r>
              <a:rPr lang="en-US" dirty="0"/>
              <a:t> </a:t>
            </a:r>
            <a:r>
              <a:rPr lang="en-US" dirty="0" err="1"/>
              <a:t>difíceis</a:t>
            </a:r>
            <a:r>
              <a:rPr lang="en-US" dirty="0"/>
              <a:t> as </a:t>
            </a:r>
            <a:r>
              <a:rPr lang="en-US" dirty="0" err="1"/>
              <a:t>mudanças</a:t>
            </a:r>
            <a:r>
              <a:rPr lang="en-US" dirty="0"/>
              <a:t>; </a:t>
            </a:r>
            <a:endParaRPr lang="en-US" dirty="0"/>
          </a:p>
          <a:p>
            <a:pPr marL="0" indent="0" algn="just">
              <a:buNone/>
            </a:pPr>
            <a:r>
              <a:rPr lang="bg-BG" dirty="0" smtClean="0"/>
              <a:t>b) </a:t>
            </a:r>
            <a:r>
              <a:rPr lang="en-US" dirty="0" err="1" smtClean="0"/>
              <a:t>Desvinculação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visão</a:t>
            </a:r>
            <a:r>
              <a:rPr lang="en-US" dirty="0"/>
              <a:t> do </a:t>
            </a:r>
            <a:r>
              <a:rPr lang="en-US" dirty="0" err="1"/>
              <a:t>cidadão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destinatário</a:t>
            </a:r>
            <a:r>
              <a:rPr lang="en-US" dirty="0"/>
              <a:t> do </a:t>
            </a:r>
            <a:r>
              <a:rPr lang="en-US" dirty="0" err="1"/>
              <a:t>serviço</a:t>
            </a:r>
            <a:r>
              <a:rPr lang="en-US" dirty="0"/>
              <a:t> </a:t>
            </a:r>
            <a:r>
              <a:rPr lang="en-US" dirty="0" err="1"/>
              <a:t>público</a:t>
            </a:r>
            <a:r>
              <a:rPr lang="en-US" dirty="0"/>
              <a:t>; </a:t>
            </a:r>
            <a:endParaRPr lang="en-US" dirty="0"/>
          </a:p>
          <a:p>
            <a:pPr marL="0" indent="0" algn="just">
              <a:buNone/>
            </a:pPr>
            <a:r>
              <a:rPr lang="bg-BG" dirty="0" smtClean="0"/>
              <a:t>c) </a:t>
            </a:r>
            <a:r>
              <a:rPr lang="en-US" dirty="0" err="1" smtClean="0"/>
              <a:t>Pouca</a:t>
            </a:r>
            <a:r>
              <a:rPr lang="en-US" dirty="0" smtClean="0"/>
              <a:t> </a:t>
            </a:r>
            <a:r>
              <a:rPr lang="en-US" dirty="0" err="1"/>
              <a:t>ênfase</a:t>
            </a:r>
            <a:r>
              <a:rPr lang="en-US" dirty="0"/>
              <a:t> no </a:t>
            </a:r>
            <a:r>
              <a:rPr lang="en-US" dirty="0" err="1"/>
              <a:t>desempenho</a:t>
            </a:r>
            <a:r>
              <a:rPr lang="en-US" dirty="0"/>
              <a:t>; </a:t>
            </a:r>
            <a:endParaRPr lang="en-US" dirty="0"/>
          </a:p>
          <a:p>
            <a:pPr marL="0" indent="0" algn="just">
              <a:buNone/>
            </a:pPr>
            <a:r>
              <a:rPr lang="bg-BG" dirty="0" smtClean="0"/>
              <a:t>d) </a:t>
            </a:r>
            <a:r>
              <a:rPr lang="en-US" dirty="0" err="1" smtClean="0"/>
              <a:t>Mecanismos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remuneração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desvinculam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vencimentos</a:t>
            </a:r>
            <a:r>
              <a:rPr lang="en-US" dirty="0"/>
              <a:t> do </a:t>
            </a:r>
            <a:r>
              <a:rPr lang="en-US" dirty="0" err="1"/>
              <a:t>desempenho</a:t>
            </a:r>
            <a:r>
              <a:rPr lang="en-US" dirty="0"/>
              <a:t>; </a:t>
            </a:r>
            <a:endParaRPr lang="bg-BG" dirty="0" smtClean="0"/>
          </a:p>
          <a:p>
            <a:pPr marL="0" indent="0" algn="just">
              <a:buNone/>
            </a:pPr>
            <a:r>
              <a:rPr lang="bg-BG" dirty="0" smtClean="0"/>
              <a:t>e) </a:t>
            </a:r>
            <a:r>
              <a:rPr lang="en-US" dirty="0" err="1" smtClean="0"/>
              <a:t>Limites</a:t>
            </a:r>
            <a:r>
              <a:rPr lang="en-US" dirty="0" smtClean="0"/>
              <a:t> </a:t>
            </a:r>
            <a:r>
              <a:rPr lang="en-US" dirty="0"/>
              <a:t>à </a:t>
            </a:r>
            <a:r>
              <a:rPr lang="en-US" dirty="0" err="1"/>
              <a:t>postura</a:t>
            </a:r>
            <a:r>
              <a:rPr lang="en-US" dirty="0"/>
              <a:t> </a:t>
            </a:r>
            <a:r>
              <a:rPr lang="en-US" dirty="0" err="1"/>
              <a:t>inovativa</a:t>
            </a:r>
            <a:r>
              <a:rPr lang="en-US" dirty="0"/>
              <a:t>; </a:t>
            </a:r>
            <a:endParaRPr lang="en-US" dirty="0"/>
          </a:p>
          <a:p>
            <a:pPr marL="0" indent="0" algn="just">
              <a:buNone/>
            </a:pPr>
            <a:r>
              <a:rPr lang="bg-BG" dirty="0" smtClean="0"/>
              <a:t>f) </a:t>
            </a:r>
            <a:r>
              <a:rPr lang="en-US" dirty="0" err="1" smtClean="0"/>
              <a:t>Poucos</a:t>
            </a:r>
            <a:r>
              <a:rPr lang="en-US" dirty="0" smtClean="0"/>
              <a:t> </a:t>
            </a:r>
            <a:r>
              <a:rPr lang="en-US" dirty="0" err="1"/>
              <a:t>mecanismos</a:t>
            </a:r>
            <a:r>
              <a:rPr lang="en-US" dirty="0"/>
              <a:t> de </a:t>
            </a:r>
            <a:r>
              <a:rPr lang="en-US" dirty="0" err="1"/>
              <a:t>planejamento</a:t>
            </a:r>
            <a:r>
              <a:rPr lang="en-US" dirty="0"/>
              <a:t> e </a:t>
            </a:r>
            <a:r>
              <a:rPr lang="en-US" dirty="0" err="1"/>
              <a:t>pouca</a:t>
            </a:r>
            <a:r>
              <a:rPr lang="en-US" dirty="0"/>
              <a:t> </a:t>
            </a:r>
            <a:r>
              <a:rPr lang="en-US" dirty="0" err="1"/>
              <a:t>preocupação</a:t>
            </a:r>
            <a:r>
              <a:rPr lang="en-US" dirty="0"/>
              <a:t> com a </a:t>
            </a:r>
            <a:r>
              <a:rPr lang="en-US" dirty="0" err="1"/>
              <a:t>gestão</a:t>
            </a:r>
            <a:r>
              <a:rPr lang="en-US" dirty="0"/>
              <a:t>; </a:t>
            </a:r>
            <a:endParaRPr lang="en-US" dirty="0"/>
          </a:p>
          <a:p>
            <a:pPr marL="0" indent="0" algn="just">
              <a:buNone/>
            </a:pPr>
            <a:r>
              <a:rPr lang="bg-BG" dirty="0" smtClean="0"/>
              <a:t>g) </a:t>
            </a:r>
            <a:r>
              <a:rPr lang="en-US" dirty="0" err="1" smtClean="0"/>
              <a:t>Rotatividade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ocupação</a:t>
            </a:r>
            <a:r>
              <a:rPr lang="en-US" dirty="0"/>
              <a:t> de </a:t>
            </a:r>
            <a:r>
              <a:rPr lang="en-US" dirty="0" err="1"/>
              <a:t>posições</a:t>
            </a:r>
            <a:r>
              <a:rPr lang="en-US" dirty="0"/>
              <a:t> de </a:t>
            </a:r>
            <a:r>
              <a:rPr lang="en-US" dirty="0" err="1"/>
              <a:t>chefia</a:t>
            </a:r>
            <a:r>
              <a:rPr lang="en-US" dirty="0"/>
              <a:t>; </a:t>
            </a:r>
            <a:endParaRPr lang="bg-BG" dirty="0" smtClean="0"/>
          </a:p>
          <a:p>
            <a:pPr marL="0" indent="0" algn="just">
              <a:buNone/>
            </a:pPr>
            <a:r>
              <a:rPr lang="bg-BG" dirty="0" smtClean="0"/>
              <a:t>h) </a:t>
            </a:r>
            <a:r>
              <a:rPr lang="en-US" dirty="0" smtClean="0"/>
              <a:t>O </a:t>
            </a:r>
            <a:r>
              <a:rPr lang="en-US" dirty="0" err="1"/>
              <a:t>papel</a:t>
            </a:r>
            <a:r>
              <a:rPr lang="en-US" dirty="0"/>
              <a:t> da </a:t>
            </a:r>
            <a:r>
              <a:rPr lang="en-US" dirty="0" err="1"/>
              <a:t>gratificação</a:t>
            </a:r>
            <a:r>
              <a:rPr lang="en-US" dirty="0"/>
              <a:t>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1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Contexto</a:t>
            </a:r>
            <a:r>
              <a:rPr lang="en-US" dirty="0"/>
              <a:t> </a:t>
            </a:r>
            <a:r>
              <a:rPr lang="en-US" dirty="0" err="1"/>
              <a:t>atual</a:t>
            </a:r>
            <a:r>
              <a:rPr lang="en-US" dirty="0"/>
              <a:t> de </a:t>
            </a:r>
            <a:r>
              <a:rPr lang="en-US" dirty="0" err="1"/>
              <a:t>Gestão</a:t>
            </a:r>
            <a:r>
              <a:rPr lang="en-US" dirty="0"/>
              <a:t> de </a:t>
            </a:r>
            <a:r>
              <a:rPr lang="en-US" dirty="0" err="1" smtClean="0"/>
              <a:t>Pessoas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270083"/>
            <a:ext cx="8770728" cy="525921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Departamento</a:t>
            </a:r>
            <a:r>
              <a:rPr lang="en-US" dirty="0"/>
              <a:t> </a:t>
            </a:r>
            <a:r>
              <a:rPr lang="en-US" dirty="0" err="1"/>
              <a:t>Pessoal</a:t>
            </a:r>
            <a:r>
              <a:rPr lang="en-US" dirty="0"/>
              <a:t>: </a:t>
            </a:r>
            <a:r>
              <a:rPr lang="en-US" dirty="0" err="1"/>
              <a:t>visão</a:t>
            </a:r>
            <a:r>
              <a:rPr lang="en-US" dirty="0"/>
              <a:t> </a:t>
            </a:r>
            <a:r>
              <a:rPr lang="en-US" dirty="0" err="1"/>
              <a:t>mecanicista</a:t>
            </a:r>
            <a:r>
              <a:rPr lang="en-US" dirty="0"/>
              <a:t>, </a:t>
            </a:r>
            <a:r>
              <a:rPr lang="en-US" dirty="0" err="1"/>
              <a:t>burocrática</a:t>
            </a:r>
            <a:r>
              <a:rPr lang="en-US" dirty="0"/>
              <a:t>; </a:t>
            </a:r>
            <a:endParaRPr lang="bg-BG" dirty="0" smtClean="0"/>
          </a:p>
          <a:p>
            <a:pPr lvl="1" algn="just"/>
            <a:r>
              <a:rPr lang="en-US" sz="2000" dirty="0" smtClean="0"/>
              <a:t>Tempo </a:t>
            </a:r>
            <a:r>
              <a:rPr lang="en-US" sz="2000" dirty="0"/>
              <a:t>de </a:t>
            </a:r>
            <a:r>
              <a:rPr lang="en-US" sz="2000" dirty="0" err="1"/>
              <a:t>serviço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critério</a:t>
            </a:r>
            <a:r>
              <a:rPr lang="en-US" sz="2000" dirty="0"/>
              <a:t> </a:t>
            </a:r>
            <a:r>
              <a:rPr lang="en-US" sz="2000" dirty="0" err="1"/>
              <a:t>prioritário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a </a:t>
            </a:r>
            <a:r>
              <a:rPr lang="en-US" sz="2000" dirty="0" err="1"/>
              <a:t>progressão</a:t>
            </a:r>
            <a:r>
              <a:rPr lang="en-US" sz="2000" dirty="0"/>
              <a:t>; </a:t>
            </a:r>
            <a:endParaRPr lang="en-US" sz="2000" dirty="0"/>
          </a:p>
          <a:p>
            <a:pPr lvl="1" algn="just"/>
            <a:r>
              <a:rPr lang="en-US" sz="2000" dirty="0" err="1" smtClean="0"/>
              <a:t>Gratificação</a:t>
            </a:r>
            <a:r>
              <a:rPr lang="en-US" sz="2000" dirty="0" smtClean="0"/>
              <a:t> </a:t>
            </a:r>
            <a:r>
              <a:rPr lang="en-US" sz="2000" dirty="0" err="1"/>
              <a:t>como</a:t>
            </a:r>
            <a:r>
              <a:rPr lang="en-US" sz="2000" dirty="0"/>
              <a:t> forma </a:t>
            </a:r>
            <a:r>
              <a:rPr lang="en-US" sz="2000" dirty="0" err="1"/>
              <a:t>improvisada</a:t>
            </a:r>
            <a:r>
              <a:rPr lang="en-US" sz="2000" dirty="0"/>
              <a:t> de </a:t>
            </a:r>
            <a:r>
              <a:rPr lang="en-US" sz="2000" dirty="0" err="1"/>
              <a:t>compensação</a:t>
            </a:r>
            <a:r>
              <a:rPr lang="en-US" sz="2000" dirty="0"/>
              <a:t> à </a:t>
            </a:r>
            <a:r>
              <a:rPr lang="en-US" sz="2000" dirty="0" err="1"/>
              <a:t>impossibilidade</a:t>
            </a:r>
            <a:r>
              <a:rPr lang="en-US" sz="2000" dirty="0"/>
              <a:t> de </a:t>
            </a:r>
            <a:r>
              <a:rPr lang="en-US" sz="2000" dirty="0" err="1"/>
              <a:t>aumento</a:t>
            </a:r>
            <a:r>
              <a:rPr lang="en-US" sz="2000" dirty="0"/>
              <a:t> </a:t>
            </a:r>
            <a:r>
              <a:rPr lang="en-US" sz="2000" dirty="0" err="1"/>
              <a:t>salarial</a:t>
            </a:r>
            <a:r>
              <a:rPr lang="en-US" sz="2000" dirty="0"/>
              <a:t>; </a:t>
            </a:r>
            <a:endParaRPr lang="en-US" sz="2000" dirty="0"/>
          </a:p>
          <a:p>
            <a:pPr lvl="1" algn="just"/>
            <a:r>
              <a:rPr lang="en-US" sz="2000" dirty="0" err="1" smtClean="0"/>
              <a:t>Descrição</a:t>
            </a:r>
            <a:r>
              <a:rPr lang="en-US" sz="2000" dirty="0" smtClean="0"/>
              <a:t> </a:t>
            </a:r>
            <a:r>
              <a:rPr lang="en-US" sz="2000" dirty="0"/>
              <a:t>de cargos </a:t>
            </a:r>
            <a:r>
              <a:rPr lang="en-US" sz="2000" dirty="0" err="1"/>
              <a:t>limita</a:t>
            </a:r>
            <a:r>
              <a:rPr lang="en-US" sz="2000" dirty="0"/>
              <a:t> o </a:t>
            </a:r>
            <a:r>
              <a:rPr lang="en-US" sz="2000" dirty="0" err="1"/>
              <a:t>escopo</a:t>
            </a:r>
            <a:r>
              <a:rPr lang="en-US" sz="2000" dirty="0"/>
              <a:t> de </a:t>
            </a:r>
            <a:r>
              <a:rPr lang="en-US" sz="2000" dirty="0" err="1"/>
              <a:t>atuação</a:t>
            </a:r>
            <a:r>
              <a:rPr lang="en-US" sz="2000" dirty="0"/>
              <a:t> dos </a:t>
            </a:r>
            <a:r>
              <a:rPr lang="en-US" sz="2000" dirty="0" err="1"/>
              <a:t>funcionários</a:t>
            </a:r>
            <a:r>
              <a:rPr lang="en-US" sz="2000" dirty="0"/>
              <a:t>: </a:t>
            </a:r>
            <a:endParaRPr lang="bg-BG" sz="2000" dirty="0" smtClean="0"/>
          </a:p>
          <a:p>
            <a:pPr lvl="2" algn="just"/>
            <a:r>
              <a:rPr lang="en-US" sz="2000" dirty="0" err="1" smtClean="0"/>
              <a:t>Desestimula</a:t>
            </a:r>
            <a:r>
              <a:rPr lang="en-US" sz="2000" dirty="0" smtClean="0"/>
              <a:t> </a:t>
            </a:r>
            <a:r>
              <a:rPr lang="en-US" sz="2000" dirty="0"/>
              <a:t>a </a:t>
            </a:r>
            <a:r>
              <a:rPr lang="en-US" sz="2000" dirty="0" err="1"/>
              <a:t>multifuncionalidade</a:t>
            </a:r>
            <a:r>
              <a:rPr lang="en-US" sz="2000" dirty="0"/>
              <a:t> e a </a:t>
            </a:r>
            <a:r>
              <a:rPr lang="en-US" sz="2000" dirty="0" err="1"/>
              <a:t>visão</a:t>
            </a:r>
            <a:r>
              <a:rPr lang="en-US" sz="2000" dirty="0"/>
              <a:t> </a:t>
            </a:r>
            <a:r>
              <a:rPr lang="en-US" sz="2000" dirty="0" err="1"/>
              <a:t>sistêmica</a:t>
            </a:r>
            <a:r>
              <a:rPr lang="en-US" sz="2000" dirty="0" smtClean="0"/>
              <a:t>;</a:t>
            </a:r>
            <a:endParaRPr lang="bg-BG" sz="2000" dirty="0"/>
          </a:p>
          <a:p>
            <a:pPr lvl="2" algn="just"/>
            <a:r>
              <a:rPr lang="en-US" sz="2000" dirty="0" smtClean="0"/>
              <a:t>Gera </a:t>
            </a:r>
            <a:r>
              <a:rPr lang="en-US" sz="2000" dirty="0" err="1"/>
              <a:t>desvios</a:t>
            </a:r>
            <a:r>
              <a:rPr lang="en-US" sz="2000" dirty="0"/>
              <a:t> de </a:t>
            </a:r>
            <a:r>
              <a:rPr lang="en-US" sz="2000" dirty="0" err="1"/>
              <a:t>função</a:t>
            </a:r>
            <a:r>
              <a:rPr lang="en-US" sz="2000" dirty="0"/>
              <a:t>; </a:t>
            </a:r>
            <a:endParaRPr lang="bg-BG" sz="2000" dirty="0" smtClean="0"/>
          </a:p>
          <a:p>
            <a:pPr lvl="1" algn="just"/>
            <a:r>
              <a:rPr lang="en-US" sz="2000" dirty="0" err="1" smtClean="0"/>
              <a:t>Descrição</a:t>
            </a:r>
            <a:r>
              <a:rPr lang="en-US" sz="2000" dirty="0" smtClean="0"/>
              <a:t> </a:t>
            </a:r>
            <a:r>
              <a:rPr lang="en-US" sz="2000" dirty="0" err="1"/>
              <a:t>genérica</a:t>
            </a:r>
            <a:r>
              <a:rPr lang="en-US" sz="2000" dirty="0"/>
              <a:t> dos cargos: </a:t>
            </a:r>
            <a:r>
              <a:rPr lang="en-US" sz="2000" dirty="0" err="1"/>
              <a:t>possibilita</a:t>
            </a:r>
            <a:r>
              <a:rPr lang="en-US" sz="2000" dirty="0"/>
              <a:t> a </a:t>
            </a:r>
            <a:r>
              <a:rPr lang="en-US" sz="2000" dirty="0" err="1"/>
              <a:t>alocação</a:t>
            </a:r>
            <a:r>
              <a:rPr lang="en-US" sz="2000" dirty="0"/>
              <a:t> das </a:t>
            </a:r>
            <a:r>
              <a:rPr lang="en-US" sz="2000" dirty="0" err="1"/>
              <a:t>pessoas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áreas</a:t>
            </a:r>
            <a:r>
              <a:rPr lang="en-US" sz="2000" dirty="0"/>
              <a:t> com </a:t>
            </a:r>
            <a:r>
              <a:rPr lang="en-US" sz="2000" dirty="0" err="1"/>
              <a:t>características</a:t>
            </a:r>
            <a:r>
              <a:rPr lang="en-US" sz="2000" dirty="0"/>
              <a:t> </a:t>
            </a:r>
            <a:r>
              <a:rPr lang="en-US" sz="2000" dirty="0" err="1"/>
              <a:t>muito</a:t>
            </a:r>
            <a:r>
              <a:rPr lang="en-US" sz="2000" dirty="0"/>
              <a:t> </a:t>
            </a:r>
            <a:r>
              <a:rPr lang="en-US" sz="2000" dirty="0" err="1"/>
              <a:t>diferentes</a:t>
            </a:r>
            <a:r>
              <a:rPr lang="en-US" sz="2000" dirty="0"/>
              <a:t>, e </a:t>
            </a:r>
            <a:r>
              <a:rPr lang="en-US" sz="2000" dirty="0" err="1"/>
              <a:t>não</a:t>
            </a:r>
            <a:r>
              <a:rPr lang="en-US" sz="2000" dirty="0"/>
              <a:t> </a:t>
            </a:r>
            <a:r>
              <a:rPr lang="en-US" sz="2000" dirty="0" err="1"/>
              <a:t>supre</a:t>
            </a:r>
            <a:r>
              <a:rPr lang="en-US" sz="2000" dirty="0"/>
              <a:t> as </a:t>
            </a:r>
            <a:r>
              <a:rPr lang="en-US" sz="2000" dirty="0" err="1"/>
              <a:t>reais</a:t>
            </a:r>
            <a:r>
              <a:rPr lang="en-US" sz="2000" dirty="0"/>
              <a:t> </a:t>
            </a:r>
            <a:r>
              <a:rPr lang="en-US" sz="2000" dirty="0" err="1"/>
              <a:t>necessidades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relação</a:t>
            </a:r>
            <a:r>
              <a:rPr lang="en-US" sz="2000" dirty="0"/>
              <a:t> </a:t>
            </a:r>
            <a:r>
              <a:rPr lang="en-US" sz="2000" dirty="0" err="1"/>
              <a:t>às</a:t>
            </a:r>
            <a:r>
              <a:rPr lang="en-US" sz="2000" dirty="0"/>
              <a:t> </a:t>
            </a:r>
            <a:r>
              <a:rPr lang="en-US" sz="2000" dirty="0" err="1"/>
              <a:t>competências</a:t>
            </a:r>
            <a:r>
              <a:rPr lang="en-US" sz="2000" dirty="0"/>
              <a:t> </a:t>
            </a:r>
            <a:r>
              <a:rPr lang="en-US" sz="2000" dirty="0" err="1"/>
              <a:t>necessárias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a </a:t>
            </a:r>
            <a:r>
              <a:rPr lang="en-US" sz="2000" dirty="0" err="1"/>
              <a:t>realização</a:t>
            </a:r>
            <a:r>
              <a:rPr lang="en-US" sz="2000" dirty="0"/>
              <a:t> de </a:t>
            </a:r>
            <a:r>
              <a:rPr lang="en-US" sz="2000" dirty="0" err="1"/>
              <a:t>suas</a:t>
            </a:r>
            <a:r>
              <a:rPr lang="en-US" sz="2000" dirty="0"/>
              <a:t> </a:t>
            </a:r>
            <a:r>
              <a:rPr lang="en-US" sz="2000" dirty="0" err="1"/>
              <a:t>atividades</a:t>
            </a:r>
            <a:r>
              <a:rPr lang="en-US" sz="2000" dirty="0"/>
              <a:t> </a:t>
            </a:r>
            <a:r>
              <a:rPr lang="en-US" sz="2000" dirty="0" err="1"/>
              <a:t>típicas</a:t>
            </a:r>
            <a:r>
              <a:rPr lang="en-US" sz="2000" dirty="0"/>
              <a:t>; </a:t>
            </a:r>
            <a:endParaRPr lang="en-US" sz="2000" dirty="0"/>
          </a:p>
          <a:p>
            <a:pPr lvl="1" algn="just"/>
            <a:r>
              <a:rPr lang="en-US" sz="2000" dirty="0" err="1" smtClean="0"/>
              <a:t>Recrutamento</a:t>
            </a:r>
            <a:r>
              <a:rPr lang="en-US" sz="2000" dirty="0" smtClean="0"/>
              <a:t> </a:t>
            </a:r>
            <a:r>
              <a:rPr lang="en-US" sz="2000" dirty="0"/>
              <a:t>e </a:t>
            </a:r>
            <a:r>
              <a:rPr lang="en-US" sz="2000" dirty="0" err="1"/>
              <a:t>seleção</a:t>
            </a:r>
            <a:r>
              <a:rPr lang="en-US" sz="2000" dirty="0"/>
              <a:t> </a:t>
            </a:r>
            <a:r>
              <a:rPr lang="en-US" sz="2000" dirty="0" err="1"/>
              <a:t>realizados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concursos</a:t>
            </a:r>
            <a:r>
              <a:rPr lang="en-US" sz="2000" dirty="0"/>
              <a:t> </a:t>
            </a:r>
            <a:r>
              <a:rPr lang="en-US" sz="2000" dirty="0" err="1"/>
              <a:t>têm</a:t>
            </a:r>
            <a:r>
              <a:rPr lang="en-US" sz="2000" dirty="0"/>
              <a:t> </a:t>
            </a:r>
            <a:r>
              <a:rPr lang="en-US" sz="2000" dirty="0" err="1"/>
              <a:t>foco</a:t>
            </a:r>
            <a:r>
              <a:rPr lang="en-US" sz="2000" dirty="0"/>
              <a:t> </a:t>
            </a:r>
            <a:r>
              <a:rPr lang="en-US" sz="2000" dirty="0" err="1"/>
              <a:t>baseado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cargos, </a:t>
            </a:r>
            <a:r>
              <a:rPr lang="en-US" sz="2000" dirty="0" err="1"/>
              <a:t>não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competências</a:t>
            </a:r>
            <a:r>
              <a:rPr lang="en-US" sz="2000" dirty="0"/>
              <a:t>. </a:t>
            </a:r>
            <a:endParaRPr lang="en-US" sz="20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455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Necessidades</a:t>
            </a:r>
            <a:r>
              <a:rPr lang="en-US" dirty="0"/>
              <a:t> </a:t>
            </a:r>
            <a:r>
              <a:rPr lang="en-US" dirty="0" err="1"/>
              <a:t>modernas</a:t>
            </a:r>
            <a:r>
              <a:rPr lang="en-US" dirty="0"/>
              <a:t> de </a:t>
            </a:r>
            <a:r>
              <a:rPr lang="en-US" dirty="0" err="1"/>
              <a:t>Gestão</a:t>
            </a:r>
            <a:r>
              <a:rPr lang="en-US" dirty="0"/>
              <a:t> de </a:t>
            </a:r>
            <a:r>
              <a:rPr lang="en-US" dirty="0" err="1"/>
              <a:t>Pessoas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69" y="1341637"/>
            <a:ext cx="8752843" cy="5187661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Substituição</a:t>
            </a:r>
            <a:r>
              <a:rPr lang="en-US" sz="2400" dirty="0"/>
              <a:t> da </a:t>
            </a:r>
            <a:r>
              <a:rPr lang="en-US" sz="2400" dirty="0" err="1"/>
              <a:t>Administração</a:t>
            </a:r>
            <a:r>
              <a:rPr lang="en-US" sz="2400" dirty="0"/>
              <a:t> de </a:t>
            </a:r>
            <a:r>
              <a:rPr lang="en-US" sz="2400" dirty="0" err="1"/>
              <a:t>Pessoal</a:t>
            </a:r>
            <a:r>
              <a:rPr lang="en-US" sz="2400" dirty="0"/>
              <a:t> (</a:t>
            </a:r>
            <a:r>
              <a:rPr lang="en-US" sz="2400" dirty="0" err="1"/>
              <a:t>modelo</a:t>
            </a:r>
            <a:r>
              <a:rPr lang="en-US" sz="2400" dirty="0"/>
              <a:t> </a:t>
            </a:r>
            <a:r>
              <a:rPr lang="en-US" sz="2400" dirty="0" err="1"/>
              <a:t>antigo</a:t>
            </a:r>
            <a:r>
              <a:rPr lang="en-US" sz="2400" dirty="0"/>
              <a:t>)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verdadeira</a:t>
            </a:r>
            <a:r>
              <a:rPr lang="en-US" sz="2400" dirty="0"/>
              <a:t> </a:t>
            </a:r>
            <a:r>
              <a:rPr lang="en-US" sz="2400" dirty="0" err="1"/>
              <a:t>Gestão</a:t>
            </a:r>
            <a:r>
              <a:rPr lang="en-US" sz="2400" dirty="0"/>
              <a:t> de </a:t>
            </a:r>
            <a:r>
              <a:rPr lang="en-US" sz="2400" dirty="0" err="1"/>
              <a:t>Pessoas</a:t>
            </a:r>
            <a:r>
              <a:rPr lang="en-US" sz="2400" dirty="0"/>
              <a:t> (</a:t>
            </a:r>
            <a:r>
              <a:rPr lang="en-US" sz="2400" dirty="0" err="1"/>
              <a:t>visão</a:t>
            </a:r>
            <a:r>
              <a:rPr lang="en-US" sz="2400" dirty="0"/>
              <a:t> </a:t>
            </a:r>
            <a:r>
              <a:rPr lang="en-US" sz="2400" dirty="0" err="1"/>
              <a:t>moderna</a:t>
            </a:r>
            <a:r>
              <a:rPr lang="en-US" sz="2400" dirty="0"/>
              <a:t>); </a:t>
            </a:r>
            <a:endParaRPr lang="en-US" sz="2400" dirty="0"/>
          </a:p>
          <a:p>
            <a:pPr lvl="1" algn="just"/>
            <a:r>
              <a:rPr lang="en-US" sz="2400" dirty="0" err="1" smtClean="0"/>
              <a:t>Gestão</a:t>
            </a:r>
            <a:r>
              <a:rPr lang="en-US" sz="2400" dirty="0" smtClean="0"/>
              <a:t> </a:t>
            </a:r>
            <a:r>
              <a:rPr lang="en-US" sz="2400" dirty="0" err="1"/>
              <a:t>Estratégica</a:t>
            </a:r>
            <a:r>
              <a:rPr lang="en-US" sz="2400" dirty="0"/>
              <a:t> de </a:t>
            </a:r>
            <a:r>
              <a:rPr lang="en-US" sz="2400" dirty="0" err="1"/>
              <a:t>Pessoas</a:t>
            </a:r>
            <a:r>
              <a:rPr lang="en-US" sz="2400" dirty="0"/>
              <a:t> </a:t>
            </a:r>
            <a:endParaRPr lang="en-US" sz="2400" dirty="0"/>
          </a:p>
          <a:p>
            <a:pPr lvl="1" algn="just"/>
            <a:r>
              <a:rPr lang="en-US" sz="2400" dirty="0" err="1" smtClean="0"/>
              <a:t>Principais</a:t>
            </a:r>
            <a:r>
              <a:rPr lang="en-US" sz="2400" dirty="0" smtClean="0"/>
              <a:t> </a:t>
            </a:r>
            <a:r>
              <a:rPr lang="en-US" sz="2400" dirty="0" err="1"/>
              <a:t>mecanismos</a:t>
            </a:r>
            <a:r>
              <a:rPr lang="en-US" sz="2400" dirty="0"/>
              <a:t> e </a:t>
            </a:r>
            <a:r>
              <a:rPr lang="en-US" sz="2400" dirty="0" err="1"/>
              <a:t>instrumentos</a:t>
            </a:r>
            <a:r>
              <a:rPr lang="en-US" sz="2400" dirty="0"/>
              <a:t> da </a:t>
            </a:r>
            <a:r>
              <a:rPr lang="en-US" sz="2400" dirty="0" err="1"/>
              <a:t>gestão</a:t>
            </a:r>
            <a:r>
              <a:rPr lang="en-US" sz="2400" dirty="0"/>
              <a:t> </a:t>
            </a:r>
            <a:r>
              <a:rPr lang="en-US" sz="2400" dirty="0" err="1"/>
              <a:t>estratégica</a:t>
            </a:r>
            <a:r>
              <a:rPr lang="en-US" sz="2400" dirty="0"/>
              <a:t> de </a:t>
            </a:r>
            <a:r>
              <a:rPr lang="en-US" sz="2400" dirty="0" err="1"/>
              <a:t>pessoas</a:t>
            </a:r>
            <a:r>
              <a:rPr lang="en-US" sz="2400" dirty="0"/>
              <a:t> </a:t>
            </a:r>
            <a:r>
              <a:rPr lang="en-US" sz="2400" dirty="0" err="1"/>
              <a:t>são</a:t>
            </a:r>
            <a:r>
              <a:rPr lang="en-US" sz="2400" dirty="0"/>
              <a:t>: </a:t>
            </a:r>
            <a:endParaRPr lang="bg-BG" sz="2400" dirty="0" smtClean="0"/>
          </a:p>
          <a:p>
            <a:pPr lvl="2" algn="just"/>
            <a:r>
              <a:rPr lang="en-US" sz="2400" dirty="0" err="1" smtClean="0"/>
              <a:t>Planejamento</a:t>
            </a:r>
            <a:r>
              <a:rPr lang="en-US" sz="2400" dirty="0" smtClean="0"/>
              <a:t> </a:t>
            </a:r>
            <a:r>
              <a:rPr lang="en-US" sz="2400" dirty="0"/>
              <a:t>de </a:t>
            </a:r>
            <a:r>
              <a:rPr lang="en-US" sz="2400" dirty="0" err="1"/>
              <a:t>recursos</a:t>
            </a:r>
            <a:r>
              <a:rPr lang="en-US" sz="2400" dirty="0"/>
              <a:t> </a:t>
            </a:r>
            <a:r>
              <a:rPr lang="en-US" sz="2400" dirty="0" err="1"/>
              <a:t>humanos</a:t>
            </a:r>
            <a:r>
              <a:rPr lang="en-US" sz="2400" dirty="0" smtClean="0"/>
              <a:t>;</a:t>
            </a:r>
            <a:endParaRPr lang="bg-BG" sz="2400" dirty="0"/>
          </a:p>
          <a:p>
            <a:pPr lvl="2" algn="just"/>
            <a:r>
              <a:rPr lang="en-US" sz="2400" dirty="0" err="1" smtClean="0"/>
              <a:t>Gestão</a:t>
            </a:r>
            <a:r>
              <a:rPr lang="en-US" sz="2400" dirty="0" smtClean="0"/>
              <a:t> </a:t>
            </a:r>
            <a:r>
              <a:rPr lang="en-US" sz="2400" dirty="0"/>
              <a:t>de </a:t>
            </a:r>
            <a:r>
              <a:rPr lang="en-US" sz="2400" dirty="0" err="1"/>
              <a:t>competências</a:t>
            </a:r>
            <a:r>
              <a:rPr lang="en-US" sz="2400" dirty="0" smtClean="0"/>
              <a:t>;</a:t>
            </a:r>
            <a:endParaRPr lang="bg-BG" sz="2400" dirty="0"/>
          </a:p>
          <a:p>
            <a:pPr lvl="2" algn="just"/>
            <a:r>
              <a:rPr lang="en-US" sz="2400" dirty="0" err="1" smtClean="0"/>
              <a:t>Capacitação</a:t>
            </a:r>
            <a:r>
              <a:rPr lang="en-US" sz="2400" dirty="0" smtClean="0"/>
              <a:t> </a:t>
            </a:r>
            <a:r>
              <a:rPr lang="en-US" sz="2400" dirty="0" err="1"/>
              <a:t>continuada</a:t>
            </a:r>
            <a:r>
              <a:rPr lang="en-US" sz="2400" dirty="0"/>
              <a:t> com base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competências</a:t>
            </a:r>
            <a:r>
              <a:rPr lang="en-US" sz="2400" dirty="0"/>
              <a:t>; </a:t>
            </a:r>
            <a:endParaRPr lang="bg-BG" sz="2400" dirty="0"/>
          </a:p>
          <a:p>
            <a:pPr lvl="2" algn="just"/>
            <a:r>
              <a:rPr lang="en-US" sz="2400" dirty="0" err="1" smtClean="0"/>
              <a:t>Avaliação</a:t>
            </a:r>
            <a:r>
              <a:rPr lang="en-US" sz="2400" dirty="0" smtClean="0"/>
              <a:t> </a:t>
            </a:r>
            <a:r>
              <a:rPr lang="en-US" sz="2400" dirty="0"/>
              <a:t>de </a:t>
            </a:r>
            <a:r>
              <a:rPr lang="en-US" sz="2400" dirty="0" err="1"/>
              <a:t>desempenho</a:t>
            </a:r>
            <a:r>
              <a:rPr lang="en-US" sz="2400" dirty="0"/>
              <a:t> e de </a:t>
            </a:r>
            <a:r>
              <a:rPr lang="en-US" sz="2400" dirty="0" smtClean="0"/>
              <a:t>comp</a:t>
            </a:r>
            <a:r>
              <a:rPr lang="bg-BG" sz="2400" dirty="0" smtClean="0"/>
              <a:t>et</a:t>
            </a:r>
            <a:r>
              <a:rPr lang="bg-BG" sz="2400" dirty="0" smtClean="0"/>
              <a:t>ências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675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Necessid</a:t>
            </a:r>
            <a:r>
              <a:rPr lang="en-US" dirty="0" err="1" smtClean="0"/>
              <a:t>ades</a:t>
            </a:r>
            <a:r>
              <a:rPr lang="en-US" dirty="0" smtClean="0"/>
              <a:t> </a:t>
            </a:r>
            <a:r>
              <a:rPr lang="en-US" dirty="0" err="1"/>
              <a:t>modernas</a:t>
            </a:r>
            <a:r>
              <a:rPr lang="en-US" dirty="0"/>
              <a:t> de </a:t>
            </a:r>
            <a:r>
              <a:rPr lang="en-US" dirty="0" err="1"/>
              <a:t>Gestão</a:t>
            </a:r>
            <a:r>
              <a:rPr lang="en-US" dirty="0"/>
              <a:t> de </a:t>
            </a:r>
            <a:r>
              <a:rPr lang="en-US" dirty="0" err="1"/>
              <a:t>Pessoas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69" y="1123856"/>
            <a:ext cx="8752843" cy="536966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Definição</a:t>
            </a:r>
            <a:r>
              <a:rPr lang="en-US" dirty="0"/>
              <a:t> de </a:t>
            </a:r>
            <a:r>
              <a:rPr lang="en-US" dirty="0" err="1"/>
              <a:t>critérios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</a:t>
            </a:r>
            <a:r>
              <a:rPr lang="en-US" dirty="0" err="1"/>
              <a:t>recrutamento</a:t>
            </a:r>
            <a:r>
              <a:rPr lang="en-US" dirty="0"/>
              <a:t> de </a:t>
            </a:r>
            <a:r>
              <a:rPr lang="en-US" dirty="0" err="1"/>
              <a:t>pessoal</a:t>
            </a:r>
            <a:r>
              <a:rPr lang="en-US" dirty="0"/>
              <a:t>, </a:t>
            </a:r>
            <a:r>
              <a:rPr lang="en-US" dirty="0" err="1"/>
              <a:t>baseado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competências</a:t>
            </a:r>
            <a:r>
              <a:rPr lang="en-US" dirty="0"/>
              <a:t> </a:t>
            </a:r>
            <a:r>
              <a:rPr lang="en-US" dirty="0" err="1"/>
              <a:t>necessárias</a:t>
            </a:r>
            <a:r>
              <a:rPr lang="en-US" dirty="0"/>
              <a:t> à </a:t>
            </a:r>
            <a:r>
              <a:rPr lang="en-US" dirty="0" err="1"/>
              <a:t>organização</a:t>
            </a:r>
            <a:r>
              <a:rPr lang="en-US" dirty="0"/>
              <a:t>; </a:t>
            </a:r>
          </a:p>
          <a:p>
            <a:pPr algn="just"/>
            <a:r>
              <a:rPr lang="en-US" dirty="0" err="1"/>
              <a:t>Estabelecimento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estratégia</a:t>
            </a:r>
            <a:r>
              <a:rPr lang="en-US" dirty="0"/>
              <a:t> de </a:t>
            </a:r>
            <a:r>
              <a:rPr lang="en-US" dirty="0" err="1"/>
              <a:t>desenvolvimento</a:t>
            </a:r>
            <a:r>
              <a:rPr lang="en-US" dirty="0"/>
              <a:t> </a:t>
            </a:r>
            <a:r>
              <a:rPr lang="en-US" dirty="0" err="1"/>
              <a:t>profissional</a:t>
            </a:r>
            <a:r>
              <a:rPr lang="en-US" dirty="0"/>
              <a:t> e </a:t>
            </a:r>
            <a:r>
              <a:rPr lang="en-US" dirty="0" err="1"/>
              <a:t>pessoal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possibilite</a:t>
            </a:r>
            <a:r>
              <a:rPr lang="en-US" dirty="0"/>
              <a:t> o </a:t>
            </a:r>
            <a:r>
              <a:rPr lang="en-US" dirty="0" err="1"/>
              <a:t>aprimoramento</a:t>
            </a:r>
            <a:r>
              <a:rPr lang="en-US" dirty="0"/>
              <a:t> </a:t>
            </a:r>
            <a:r>
              <a:rPr lang="en-US" dirty="0" err="1"/>
              <a:t>contínuo</a:t>
            </a:r>
            <a:r>
              <a:rPr lang="en-US" dirty="0"/>
              <a:t> do </a:t>
            </a:r>
            <a:r>
              <a:rPr lang="en-US" dirty="0" err="1"/>
              <a:t>quadro</a:t>
            </a:r>
            <a:r>
              <a:rPr lang="en-US" dirty="0"/>
              <a:t> de </a:t>
            </a:r>
            <a:r>
              <a:rPr lang="en-US" dirty="0" err="1"/>
              <a:t>pessoal</a:t>
            </a:r>
            <a:r>
              <a:rPr lang="en-US" dirty="0"/>
              <a:t>; </a:t>
            </a:r>
          </a:p>
          <a:p>
            <a:pPr algn="just"/>
            <a:r>
              <a:rPr lang="en-US" dirty="0" err="1"/>
              <a:t>Estruturação</a:t>
            </a:r>
            <a:r>
              <a:rPr lang="en-US" dirty="0"/>
              <a:t> da </a:t>
            </a:r>
            <a:r>
              <a:rPr lang="en-US" dirty="0" err="1"/>
              <a:t>avaliação</a:t>
            </a:r>
            <a:r>
              <a:rPr lang="en-US" dirty="0"/>
              <a:t> do </a:t>
            </a:r>
            <a:r>
              <a:rPr lang="en-US" dirty="0" err="1"/>
              <a:t>desempenho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permita</a:t>
            </a:r>
            <a:r>
              <a:rPr lang="en-US" dirty="0"/>
              <a:t>, </a:t>
            </a:r>
            <a:r>
              <a:rPr lang="en-US" dirty="0" err="1"/>
              <a:t>além</a:t>
            </a:r>
            <a:r>
              <a:rPr lang="en-US" dirty="0"/>
              <a:t> da </a:t>
            </a:r>
            <a:r>
              <a:rPr lang="en-US" dirty="0" err="1"/>
              <a:t>vinculação</a:t>
            </a:r>
            <a:r>
              <a:rPr lang="en-US" dirty="0"/>
              <a:t> à </a:t>
            </a:r>
            <a:r>
              <a:rPr lang="en-US" dirty="0" err="1"/>
              <a:t>progressão</a:t>
            </a:r>
            <a:r>
              <a:rPr lang="en-US" dirty="0"/>
              <a:t> do </a:t>
            </a:r>
            <a:r>
              <a:rPr lang="en-US" dirty="0" err="1"/>
              <a:t>funcionário</a:t>
            </a:r>
            <a:r>
              <a:rPr lang="en-US" dirty="0"/>
              <a:t>, a </a:t>
            </a:r>
            <a:r>
              <a:rPr lang="en-US" dirty="0" err="1"/>
              <a:t>identificação</a:t>
            </a:r>
            <a:r>
              <a:rPr lang="en-US" dirty="0"/>
              <a:t> das </a:t>
            </a:r>
            <a:r>
              <a:rPr lang="en-US" dirty="0" err="1"/>
              <a:t>necessidades</a:t>
            </a:r>
            <a:r>
              <a:rPr lang="en-US" dirty="0"/>
              <a:t> de </a:t>
            </a:r>
            <a:r>
              <a:rPr lang="en-US" dirty="0" err="1"/>
              <a:t>capacitação</a:t>
            </a:r>
            <a:r>
              <a:rPr lang="en-US" dirty="0"/>
              <a:t>; </a:t>
            </a:r>
          </a:p>
          <a:p>
            <a:pPr algn="just"/>
            <a:r>
              <a:rPr lang="en-US" dirty="0" err="1"/>
              <a:t>Definição</a:t>
            </a:r>
            <a:r>
              <a:rPr lang="en-US" dirty="0"/>
              <a:t> de </a:t>
            </a:r>
            <a:r>
              <a:rPr lang="en-US" dirty="0" err="1"/>
              <a:t>critérios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a </a:t>
            </a:r>
            <a:r>
              <a:rPr lang="en-US" dirty="0" err="1"/>
              <a:t>criação</a:t>
            </a:r>
            <a:r>
              <a:rPr lang="en-US" dirty="0"/>
              <a:t> de </a:t>
            </a:r>
            <a:r>
              <a:rPr lang="en-US" dirty="0" err="1"/>
              <a:t>carreiras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estimulem</a:t>
            </a:r>
            <a:r>
              <a:rPr lang="en-US" dirty="0"/>
              <a:t> o </a:t>
            </a:r>
            <a:r>
              <a:rPr lang="en-US" dirty="0" err="1"/>
              <a:t>desenvolvimento</a:t>
            </a:r>
            <a:r>
              <a:rPr lang="en-US" dirty="0"/>
              <a:t> </a:t>
            </a:r>
            <a:r>
              <a:rPr lang="en-US" dirty="0" err="1"/>
              <a:t>profissional</a:t>
            </a:r>
            <a:r>
              <a:rPr lang="en-US" dirty="0"/>
              <a:t> e o </a:t>
            </a:r>
            <a:r>
              <a:rPr lang="en-US" dirty="0" err="1"/>
              <a:t>desempenho</a:t>
            </a:r>
            <a:r>
              <a:rPr lang="en-US" dirty="0"/>
              <a:t>; </a:t>
            </a:r>
          </a:p>
          <a:p>
            <a:pPr algn="just"/>
            <a:r>
              <a:rPr lang="en-US" dirty="0" err="1"/>
              <a:t>Estabelecimento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estratégia</a:t>
            </a:r>
            <a:r>
              <a:rPr lang="en-US" dirty="0"/>
              <a:t> de </a:t>
            </a:r>
            <a:r>
              <a:rPr lang="en-US" dirty="0" err="1"/>
              <a:t>realocação</a:t>
            </a:r>
            <a:r>
              <a:rPr lang="en-US" dirty="0"/>
              <a:t> e de </a:t>
            </a:r>
            <a:r>
              <a:rPr lang="en-US" dirty="0" err="1"/>
              <a:t>redistribuição</a:t>
            </a:r>
            <a:r>
              <a:rPr lang="en-US" dirty="0"/>
              <a:t> de </a:t>
            </a:r>
            <a:r>
              <a:rPr lang="en-US" dirty="0" err="1"/>
              <a:t>funcionários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 </a:t>
            </a:r>
            <a:r>
              <a:rPr lang="en-US" dirty="0" err="1"/>
              <a:t>compatível</a:t>
            </a:r>
            <a:r>
              <a:rPr lang="en-US" dirty="0"/>
              <a:t> com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perfis</a:t>
            </a:r>
            <a:r>
              <a:rPr lang="en-US" dirty="0"/>
              <a:t> e </a:t>
            </a:r>
            <a:r>
              <a:rPr lang="en-US" dirty="0" err="1"/>
              <a:t>quantitativos</a:t>
            </a:r>
            <a:r>
              <a:rPr lang="en-US" dirty="0"/>
              <a:t> </a:t>
            </a:r>
            <a:r>
              <a:rPr lang="en-US" dirty="0" err="1"/>
              <a:t>necessários</a:t>
            </a:r>
            <a:r>
              <a:rPr lang="en-US" dirty="0"/>
              <a:t> à </a:t>
            </a:r>
            <a:r>
              <a:rPr lang="en-US" dirty="0" err="1"/>
              <a:t>organização</a:t>
            </a:r>
            <a:r>
              <a:rPr lang="en-US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90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003"/>
            <a:ext cx="8913813" cy="914400"/>
          </a:xfrm>
        </p:spPr>
        <p:txBody>
          <a:bodyPr>
            <a:normAutofit/>
          </a:bodyPr>
          <a:lstStyle/>
          <a:p>
            <a:r>
              <a:rPr lang="pt-BR" dirty="0"/>
              <a:t>Decreto no 5.707, de 23/2/2006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174404"/>
            <a:ext cx="8770728" cy="5319118"/>
          </a:xfrm>
        </p:spPr>
        <p:txBody>
          <a:bodyPr>
            <a:noAutofit/>
          </a:bodyPr>
          <a:lstStyle/>
          <a:p>
            <a:pPr algn="just"/>
            <a:r>
              <a:rPr lang="en-US" sz="2200" dirty="0" err="1"/>
              <a:t>Política</a:t>
            </a:r>
            <a:r>
              <a:rPr lang="en-US" sz="2200" dirty="0"/>
              <a:t> e as </a:t>
            </a:r>
            <a:r>
              <a:rPr lang="en-US" sz="2200" dirty="0" err="1"/>
              <a:t>Diretrizes</a:t>
            </a:r>
            <a:r>
              <a:rPr lang="en-US" sz="2200" dirty="0"/>
              <a:t> </a:t>
            </a:r>
            <a:r>
              <a:rPr lang="en-US" sz="2200" dirty="0" err="1"/>
              <a:t>para</a:t>
            </a:r>
            <a:r>
              <a:rPr lang="en-US" sz="2200" dirty="0"/>
              <a:t> o </a:t>
            </a:r>
            <a:r>
              <a:rPr lang="en-US" sz="2200" dirty="0" err="1"/>
              <a:t>Desenvolvimento</a:t>
            </a:r>
            <a:r>
              <a:rPr lang="en-US" sz="2200" dirty="0"/>
              <a:t> de </a:t>
            </a:r>
            <a:r>
              <a:rPr lang="en-US" sz="2200" dirty="0" err="1"/>
              <a:t>Pessoal</a:t>
            </a:r>
            <a:r>
              <a:rPr lang="en-US" sz="2200" dirty="0"/>
              <a:t> da </a:t>
            </a:r>
            <a:r>
              <a:rPr lang="en-US" sz="2200" dirty="0" err="1"/>
              <a:t>Administração</a:t>
            </a:r>
            <a:r>
              <a:rPr lang="en-US" sz="2200" dirty="0"/>
              <a:t> </a:t>
            </a:r>
            <a:r>
              <a:rPr lang="en-US" sz="2200" dirty="0" err="1"/>
              <a:t>Pública</a:t>
            </a:r>
            <a:r>
              <a:rPr lang="en-US" sz="2200" dirty="0"/>
              <a:t> Federal </a:t>
            </a:r>
            <a:r>
              <a:rPr lang="en-US" sz="2200" dirty="0" err="1"/>
              <a:t>direta</a:t>
            </a:r>
            <a:r>
              <a:rPr lang="en-US" sz="2200" dirty="0"/>
              <a:t>, </a:t>
            </a:r>
            <a:r>
              <a:rPr lang="en-US" sz="2200" dirty="0" err="1"/>
              <a:t>autárquica</a:t>
            </a:r>
            <a:r>
              <a:rPr lang="en-US" sz="2200" dirty="0"/>
              <a:t> e </a:t>
            </a:r>
            <a:r>
              <a:rPr lang="en-US" sz="2200" dirty="0" err="1"/>
              <a:t>fundacional</a:t>
            </a:r>
            <a:r>
              <a:rPr lang="en-US" sz="2200" dirty="0"/>
              <a:t>. </a:t>
            </a:r>
            <a:r>
              <a:rPr lang="en-US" sz="2200" dirty="0" err="1"/>
              <a:t>Objetivos</a:t>
            </a:r>
            <a:r>
              <a:rPr lang="en-US" sz="2200" dirty="0"/>
              <a:t>: </a:t>
            </a:r>
            <a:endParaRPr lang="en-US" sz="2200" dirty="0"/>
          </a:p>
          <a:p>
            <a:pPr marL="349250" lvl="1" indent="0">
              <a:buNone/>
            </a:pPr>
            <a:r>
              <a:rPr lang="en-US" sz="2200" dirty="0"/>
              <a:t>I - </a:t>
            </a:r>
            <a:r>
              <a:rPr lang="en-US" sz="2200" dirty="0" err="1"/>
              <a:t>melhoria</a:t>
            </a:r>
            <a:r>
              <a:rPr lang="en-US" sz="2200" dirty="0"/>
              <a:t> da </a:t>
            </a:r>
            <a:r>
              <a:rPr lang="en-US" sz="2200" dirty="0" err="1"/>
              <a:t>eficiência</a:t>
            </a:r>
            <a:r>
              <a:rPr lang="en-US" sz="2200" dirty="0"/>
              <a:t>, </a:t>
            </a:r>
            <a:r>
              <a:rPr lang="en-US" sz="2200" dirty="0" err="1"/>
              <a:t>eficácia</a:t>
            </a:r>
            <a:r>
              <a:rPr lang="en-US" sz="2200" dirty="0"/>
              <a:t> e </a:t>
            </a:r>
            <a:r>
              <a:rPr lang="en-US" sz="2200" dirty="0" err="1"/>
              <a:t>qualidade</a:t>
            </a:r>
            <a:r>
              <a:rPr lang="en-US" sz="2200" dirty="0"/>
              <a:t> dos </a:t>
            </a:r>
            <a:r>
              <a:rPr lang="en-US" sz="2200" dirty="0" err="1"/>
              <a:t>serviços</a:t>
            </a:r>
            <a:r>
              <a:rPr lang="en-US" sz="2200" dirty="0"/>
              <a:t> </a:t>
            </a:r>
            <a:r>
              <a:rPr lang="en-US" sz="2200" dirty="0" err="1"/>
              <a:t>públicos</a:t>
            </a:r>
            <a:r>
              <a:rPr lang="en-US" sz="2200" dirty="0"/>
              <a:t> </a:t>
            </a:r>
            <a:r>
              <a:rPr lang="en-US" sz="2200" dirty="0" err="1"/>
              <a:t>prestados</a:t>
            </a:r>
            <a:r>
              <a:rPr lang="en-US" sz="2200" dirty="0"/>
              <a:t> </a:t>
            </a:r>
            <a:r>
              <a:rPr lang="en-US" sz="2200" dirty="0" err="1"/>
              <a:t>ao</a:t>
            </a:r>
            <a:r>
              <a:rPr lang="en-US" sz="2200" dirty="0"/>
              <a:t> </a:t>
            </a:r>
            <a:r>
              <a:rPr lang="en-US" sz="2200" dirty="0" err="1"/>
              <a:t>cidadão</a:t>
            </a:r>
            <a:r>
              <a:rPr lang="en-US" sz="2200" dirty="0" smtClean="0"/>
              <a:t>;</a:t>
            </a:r>
            <a:endParaRPr lang="bg-BG" sz="2200" dirty="0" smtClean="0"/>
          </a:p>
          <a:p>
            <a:pPr marL="349250" lvl="1" indent="0">
              <a:buNone/>
            </a:pPr>
            <a:r>
              <a:rPr lang="en-US" sz="2200" dirty="0" smtClean="0"/>
              <a:t>II </a:t>
            </a:r>
            <a:r>
              <a:rPr lang="en-US" sz="2200" dirty="0"/>
              <a:t>- </a:t>
            </a:r>
            <a:r>
              <a:rPr lang="en-US" sz="2200" dirty="0" err="1"/>
              <a:t>desenvolvimento</a:t>
            </a:r>
            <a:r>
              <a:rPr lang="en-US" sz="2200" dirty="0"/>
              <a:t> </a:t>
            </a:r>
            <a:r>
              <a:rPr lang="en-US" sz="2200" dirty="0" err="1"/>
              <a:t>permanente</a:t>
            </a:r>
            <a:r>
              <a:rPr lang="en-US" sz="2200" dirty="0"/>
              <a:t> do </a:t>
            </a:r>
            <a:r>
              <a:rPr lang="en-US" sz="2200" dirty="0" err="1"/>
              <a:t>servidor</a:t>
            </a:r>
            <a:r>
              <a:rPr lang="en-US" sz="2200" dirty="0"/>
              <a:t> </a:t>
            </a:r>
            <a:r>
              <a:rPr lang="en-US" sz="2200" dirty="0" err="1"/>
              <a:t>público</a:t>
            </a:r>
            <a:r>
              <a:rPr lang="en-US" sz="2200" dirty="0" smtClean="0"/>
              <a:t>;</a:t>
            </a:r>
            <a:endParaRPr lang="bg-BG" sz="2200" dirty="0" smtClean="0"/>
          </a:p>
          <a:p>
            <a:pPr marL="349250" lvl="1" indent="0">
              <a:buNone/>
            </a:pPr>
            <a:r>
              <a:rPr lang="en-US" sz="2200" dirty="0" smtClean="0"/>
              <a:t>III </a:t>
            </a:r>
            <a:r>
              <a:rPr lang="en-US" sz="2200" dirty="0"/>
              <a:t>- </a:t>
            </a:r>
            <a:r>
              <a:rPr lang="en-US" sz="2200" dirty="0" err="1"/>
              <a:t>adequação</a:t>
            </a:r>
            <a:r>
              <a:rPr lang="en-US" sz="2200" dirty="0"/>
              <a:t> das </a:t>
            </a:r>
            <a:r>
              <a:rPr lang="en-US" sz="2200" dirty="0" err="1"/>
              <a:t>competências</a:t>
            </a:r>
            <a:r>
              <a:rPr lang="en-US" sz="2200" dirty="0"/>
              <a:t> </a:t>
            </a:r>
            <a:r>
              <a:rPr lang="en-US" sz="2200" dirty="0" err="1"/>
              <a:t>requeridas</a:t>
            </a:r>
            <a:r>
              <a:rPr lang="en-US" sz="2200" dirty="0"/>
              <a:t> dos </a:t>
            </a:r>
            <a:r>
              <a:rPr lang="en-US" sz="2200" dirty="0" err="1"/>
              <a:t>servidores</a:t>
            </a:r>
            <a:r>
              <a:rPr lang="en-US" sz="2200" dirty="0"/>
              <a:t> </a:t>
            </a:r>
            <a:r>
              <a:rPr lang="en-US" sz="2200" dirty="0" err="1"/>
              <a:t>aos</a:t>
            </a:r>
            <a:r>
              <a:rPr lang="en-US" sz="2200" dirty="0"/>
              <a:t> </a:t>
            </a:r>
            <a:r>
              <a:rPr lang="en-US" sz="2200" dirty="0" err="1"/>
              <a:t>objetivos</a:t>
            </a:r>
            <a:r>
              <a:rPr lang="en-US" sz="2200" dirty="0"/>
              <a:t> das </a:t>
            </a:r>
            <a:r>
              <a:rPr lang="en-US" sz="2200" dirty="0" err="1"/>
              <a:t>instituições</a:t>
            </a:r>
            <a:r>
              <a:rPr lang="en-US" sz="2200" dirty="0"/>
              <a:t>, </a:t>
            </a:r>
            <a:r>
              <a:rPr lang="en-US" sz="2200" dirty="0" err="1"/>
              <a:t>tendo</a:t>
            </a:r>
            <a:r>
              <a:rPr lang="en-US" sz="2200" dirty="0"/>
              <a:t> </a:t>
            </a:r>
            <a:r>
              <a:rPr lang="en-US" sz="2200" dirty="0" err="1"/>
              <a:t>como</a:t>
            </a:r>
            <a:r>
              <a:rPr lang="en-US" sz="2200" dirty="0"/>
              <a:t> </a:t>
            </a:r>
            <a:r>
              <a:rPr lang="en-US" sz="2200" dirty="0" err="1"/>
              <a:t>referência</a:t>
            </a:r>
            <a:r>
              <a:rPr lang="en-US" sz="2200" dirty="0"/>
              <a:t> o </a:t>
            </a:r>
            <a:r>
              <a:rPr lang="en-US" sz="2200" dirty="0" err="1"/>
              <a:t>plano</a:t>
            </a:r>
            <a:r>
              <a:rPr lang="en-US" sz="2200" dirty="0"/>
              <a:t> </a:t>
            </a:r>
            <a:r>
              <a:rPr lang="en-US" sz="2200" dirty="0" err="1"/>
              <a:t>plurianual</a:t>
            </a:r>
            <a:r>
              <a:rPr lang="en-US" sz="2200" dirty="0"/>
              <a:t>; </a:t>
            </a:r>
            <a:endParaRPr lang="bg-BG" sz="2200" dirty="0" smtClean="0"/>
          </a:p>
          <a:p>
            <a:pPr marL="349250" lvl="1" indent="0">
              <a:buNone/>
            </a:pPr>
            <a:r>
              <a:rPr lang="en-US" sz="2200" dirty="0" smtClean="0"/>
              <a:t>IV </a:t>
            </a:r>
            <a:r>
              <a:rPr lang="en-US" sz="2200" dirty="0"/>
              <a:t>- </a:t>
            </a:r>
            <a:r>
              <a:rPr lang="en-US" sz="2200" dirty="0" err="1"/>
              <a:t>divulgação</a:t>
            </a:r>
            <a:r>
              <a:rPr lang="en-US" sz="2200" dirty="0"/>
              <a:t> e </a:t>
            </a:r>
            <a:r>
              <a:rPr lang="en-US" sz="2200" dirty="0" err="1"/>
              <a:t>gerenciamento</a:t>
            </a:r>
            <a:r>
              <a:rPr lang="en-US" sz="2200" dirty="0"/>
              <a:t> das </a:t>
            </a:r>
            <a:r>
              <a:rPr lang="en-US" sz="2200" dirty="0" err="1"/>
              <a:t>ações</a:t>
            </a:r>
            <a:r>
              <a:rPr lang="en-US" sz="2200" dirty="0"/>
              <a:t> de </a:t>
            </a:r>
            <a:r>
              <a:rPr lang="en-US" sz="2200" dirty="0" err="1"/>
              <a:t>capacitação</a:t>
            </a:r>
            <a:r>
              <a:rPr lang="en-US" sz="2200" dirty="0"/>
              <a:t>; e </a:t>
            </a:r>
            <a:endParaRPr lang="bg-BG" sz="2200" dirty="0" smtClean="0"/>
          </a:p>
          <a:p>
            <a:pPr marL="349250" lvl="1" indent="0">
              <a:buNone/>
            </a:pPr>
            <a:r>
              <a:rPr lang="en-US" sz="2200" dirty="0" smtClean="0"/>
              <a:t>V </a:t>
            </a:r>
            <a:r>
              <a:rPr lang="en-US" sz="2200" dirty="0"/>
              <a:t>- </a:t>
            </a:r>
            <a:r>
              <a:rPr lang="en-US" sz="2200" dirty="0" err="1"/>
              <a:t>racionalização</a:t>
            </a:r>
            <a:r>
              <a:rPr lang="en-US" sz="2200" dirty="0"/>
              <a:t> e </a:t>
            </a:r>
            <a:r>
              <a:rPr lang="en-US" sz="2200" dirty="0" err="1"/>
              <a:t>efetividade</a:t>
            </a:r>
            <a:r>
              <a:rPr lang="en-US" sz="2200" dirty="0"/>
              <a:t> dos </a:t>
            </a:r>
            <a:r>
              <a:rPr lang="en-US" sz="2200" dirty="0" err="1"/>
              <a:t>gastos</a:t>
            </a:r>
            <a:r>
              <a:rPr lang="en-US" sz="2200" dirty="0"/>
              <a:t> com </a:t>
            </a:r>
            <a:r>
              <a:rPr lang="en-US" sz="2200" dirty="0" err="1"/>
              <a:t>capacitação</a:t>
            </a:r>
            <a:r>
              <a:rPr lang="en-US" sz="2200" dirty="0"/>
              <a:t>. 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63847940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24</TotalTime>
  <Words>568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Perception</vt:lpstr>
      <vt:lpstr>GESTÃO DE PESSOAS NO SERVIÇO PÚBLICO</vt:lpstr>
      <vt:lpstr>Gestão de Pessoas no Serviço Público</vt:lpstr>
      <vt:lpstr>Contexto atual de Gestão de Pessoas </vt:lpstr>
      <vt:lpstr>Contexto atual de Gestão de Pessoas</vt:lpstr>
      <vt:lpstr>Necessidades modernas de Gestão de Pessoas </vt:lpstr>
      <vt:lpstr>Necessidades modernas de Gestão de Pessoas </vt:lpstr>
      <vt:lpstr>Decreto no 5.707, de 23/2/2006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PESSOAS NO SERVIÇO PÚBLICO</dc:title>
  <dc:creator>Alexandre Praciano</dc:creator>
  <cp:lastModifiedBy>Alexandre Praciano</cp:lastModifiedBy>
  <cp:revision>3</cp:revision>
  <dcterms:created xsi:type="dcterms:W3CDTF">2017-02-27T18:03:27Z</dcterms:created>
  <dcterms:modified xsi:type="dcterms:W3CDTF">2017-02-27T18:28:09Z</dcterms:modified>
</cp:coreProperties>
</file>