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84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5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286" r:id="rId49"/>
    <p:sldId id="287" r:id="rId50"/>
    <p:sldId id="288" r:id="rId51"/>
    <p:sldId id="289" r:id="rId52"/>
    <p:sldId id="290" r:id="rId53"/>
    <p:sldId id="291" r:id="rId54"/>
    <p:sldId id="292" r:id="rId55"/>
    <p:sldId id="310" r:id="rId56"/>
    <p:sldId id="311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1" d="100"/>
          <a:sy n="71" d="100"/>
        </p:scale>
        <p:origin x="-23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bg-BG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B772-F47B-944E-8A4A-3DC1B1D5D51D}" type="datetimeFigureOut">
              <a:rPr lang="en-US" smtClean="0"/>
              <a:t>08/02/17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E4DE-44F4-CD42-8090-E2CDB7CB89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bg-BG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639BB772-F47B-944E-8A4A-3DC1B1D5D51D}" type="datetimeFigureOut">
              <a:rPr lang="en-US" smtClean="0"/>
              <a:t>08/02/17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E4DE-44F4-CD42-8090-E2CDB7CB89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bg-BG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B772-F47B-944E-8A4A-3DC1B1D5D51D}" type="datetimeFigureOut">
              <a:rPr lang="en-US" smtClean="0"/>
              <a:t>08/02/17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bg-BG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bg-BG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639BB772-F47B-944E-8A4A-3DC1B1D5D51D}" type="datetimeFigureOut">
              <a:rPr lang="en-US" smtClean="0"/>
              <a:t>08/02/17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bg-BG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bg-BG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bg-BG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639BB772-F47B-944E-8A4A-3DC1B1D5D51D}" type="datetimeFigureOut">
              <a:rPr lang="en-US" smtClean="0"/>
              <a:t>08/02/17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bg-BG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bg-BG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bg-BG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B772-F47B-944E-8A4A-3DC1B1D5D51D}" type="datetimeFigureOut">
              <a:rPr lang="en-US" smtClean="0"/>
              <a:t>08/02/17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E4DE-44F4-CD42-8090-E2CDB7CB89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bg-BG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B772-F47B-944E-8A4A-3DC1B1D5D51D}" type="datetimeFigureOut">
              <a:rPr lang="en-US" smtClean="0"/>
              <a:t>08/02/17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E4DE-44F4-CD42-8090-E2CDB7CB89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B772-F47B-944E-8A4A-3DC1B1D5D51D}" type="datetimeFigureOut">
              <a:rPr lang="en-US" smtClean="0"/>
              <a:t>08/02/17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E4DE-44F4-CD42-8090-E2CDB7CB89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bg-BG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B772-F47B-944E-8A4A-3DC1B1D5D51D}" type="datetimeFigureOut">
              <a:rPr lang="en-US" smtClean="0"/>
              <a:t>08/02/17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bg-BG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B772-F47B-944E-8A4A-3DC1B1D5D51D}" type="datetimeFigureOut">
              <a:rPr lang="en-US" smtClean="0"/>
              <a:t>08/02/17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E4DE-44F4-CD42-8090-E2CDB7CB89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639BB772-F47B-944E-8A4A-3DC1B1D5D51D}" type="datetimeFigureOut">
              <a:rPr lang="en-US" smtClean="0"/>
              <a:t>08/02/17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E4DE-44F4-CD42-8090-E2CDB7CB89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639BB772-F47B-944E-8A4A-3DC1B1D5D51D}" type="datetimeFigureOut">
              <a:rPr lang="en-US" smtClean="0"/>
              <a:t>08/02/17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E4DE-44F4-CD42-8090-E2CDB7CB892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B772-F47B-944E-8A4A-3DC1B1D5D51D}" type="datetimeFigureOut">
              <a:rPr lang="en-US" smtClean="0"/>
              <a:t>08/02/17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E4DE-44F4-CD42-8090-E2CDB7CB89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BB772-F47B-944E-8A4A-3DC1B1D5D51D}" type="datetimeFigureOut">
              <a:rPr lang="en-US" smtClean="0"/>
              <a:t>08/02/17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E4DE-44F4-CD42-8090-E2CDB7CB89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639BB772-F47B-944E-8A4A-3DC1B1D5D51D}" type="datetimeFigureOut">
              <a:rPr lang="en-US" smtClean="0"/>
              <a:t>08/02/17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8E4DE-44F4-CD42-8090-E2CDB7CB89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bg-BG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Click to edit Master text styles</a:t>
            </a:r>
          </a:p>
          <a:p>
            <a:pPr lvl="1"/>
            <a:r>
              <a:rPr lang="bg-BG" smtClean="0"/>
              <a:t>Second level</a:t>
            </a:r>
          </a:p>
          <a:p>
            <a:pPr lvl="2"/>
            <a:r>
              <a:rPr lang="bg-BG" smtClean="0"/>
              <a:t>Third level</a:t>
            </a:r>
          </a:p>
          <a:p>
            <a:pPr lvl="3"/>
            <a:r>
              <a:rPr lang="bg-BG" smtClean="0"/>
              <a:t>Fourth level</a:t>
            </a:r>
          </a:p>
          <a:p>
            <a:pPr lvl="4"/>
            <a:r>
              <a:rPr lang="bg-BG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39BB772-F47B-944E-8A4A-3DC1B1D5D51D}" type="datetimeFigureOut">
              <a:rPr lang="en-US" smtClean="0"/>
              <a:t>08/02/17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2C8E4DE-44F4-CD42-8090-E2CDB7CB89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/>
              <a:t>ADMINISTRAÇÃO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 smtClean="0"/>
              <a:t>PROF. ALEXANDRE PRACIANO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478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284" y="375658"/>
            <a:ext cx="8746046" cy="6225195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</a:rPr>
              <a:t>Planejamento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T</a:t>
            </a:r>
            <a:r>
              <a:rPr lang="bg-BG" sz="2800" b="1" dirty="0" smtClean="0">
                <a:solidFill>
                  <a:srgbClr val="FF0000"/>
                </a:solidFill>
              </a:rPr>
              <a:t>ático</a:t>
            </a:r>
            <a:endParaRPr lang="en-US" sz="2800" b="1" dirty="0">
              <a:solidFill>
                <a:srgbClr val="FF0000"/>
              </a:solidFill>
            </a:endParaRPr>
          </a:p>
          <a:p>
            <a:pPr lvl="1" algn="just"/>
            <a:r>
              <a:rPr lang="bg-BG" sz="2200" dirty="0" err="1"/>
              <a:t>D</a:t>
            </a:r>
            <a:r>
              <a:rPr lang="en-US" sz="2200" dirty="0" err="1" smtClean="0"/>
              <a:t>esdobramento</a:t>
            </a:r>
            <a:r>
              <a:rPr lang="en-US" sz="2200" dirty="0" smtClean="0"/>
              <a:t> </a:t>
            </a:r>
            <a:r>
              <a:rPr lang="en-US" sz="2200" dirty="0"/>
              <a:t>do </a:t>
            </a:r>
            <a:r>
              <a:rPr lang="en-US" sz="2200" dirty="0" err="1"/>
              <a:t>plano</a:t>
            </a:r>
            <a:r>
              <a:rPr lang="en-US" sz="2200" dirty="0"/>
              <a:t> </a:t>
            </a:r>
            <a:r>
              <a:rPr lang="en-US" sz="2200" dirty="0" err="1"/>
              <a:t>estratégico</a:t>
            </a:r>
            <a:r>
              <a:rPr lang="en-US" sz="2200" dirty="0"/>
              <a:t> </a:t>
            </a:r>
            <a:r>
              <a:rPr lang="en-US" sz="2200" dirty="0" err="1"/>
              <a:t>em</a:t>
            </a:r>
            <a:r>
              <a:rPr lang="en-US" sz="2200" dirty="0"/>
              <a:t> </a:t>
            </a:r>
            <a:r>
              <a:rPr lang="en-US" sz="2200" dirty="0" err="1"/>
              <a:t>cada</a:t>
            </a:r>
            <a:r>
              <a:rPr lang="en-US" sz="2200" dirty="0"/>
              <a:t> </a:t>
            </a:r>
            <a:r>
              <a:rPr lang="en-US" sz="2200" dirty="0" err="1"/>
              <a:t>unidade</a:t>
            </a:r>
            <a:r>
              <a:rPr lang="en-US" sz="2200" dirty="0"/>
              <a:t>/ </a:t>
            </a:r>
            <a:r>
              <a:rPr lang="en-US" sz="2200" dirty="0" err="1"/>
              <a:t>área</a:t>
            </a:r>
            <a:r>
              <a:rPr lang="en-US" sz="2200" dirty="0"/>
              <a:t>/</a:t>
            </a:r>
            <a:r>
              <a:rPr lang="en-US" sz="2200" dirty="0" err="1"/>
              <a:t>departamento</a:t>
            </a:r>
            <a:r>
              <a:rPr lang="en-US" sz="2200" dirty="0"/>
              <a:t>/</a:t>
            </a:r>
            <a:r>
              <a:rPr lang="en-US" sz="2200" dirty="0" err="1"/>
              <a:t>divisão</a:t>
            </a:r>
            <a:r>
              <a:rPr lang="en-US" sz="2200" dirty="0"/>
              <a:t> (</a:t>
            </a:r>
            <a:r>
              <a:rPr lang="en-US" sz="2200" dirty="0" err="1"/>
              <a:t>estratégias</a:t>
            </a:r>
            <a:r>
              <a:rPr lang="en-US" sz="2200" dirty="0"/>
              <a:t> </a:t>
            </a:r>
            <a:r>
              <a:rPr lang="en-US" sz="2200" dirty="0" err="1"/>
              <a:t>funcionais</a:t>
            </a:r>
            <a:r>
              <a:rPr lang="en-US" sz="2200" dirty="0"/>
              <a:t>). </a:t>
            </a:r>
          </a:p>
          <a:p>
            <a:pPr lvl="1" algn="just"/>
            <a:r>
              <a:rPr lang="bg-BG" sz="2200" dirty="0" err="1"/>
              <a:t>R</a:t>
            </a:r>
            <a:r>
              <a:rPr lang="en-US" sz="2200" dirty="0" err="1" smtClean="0"/>
              <a:t>esponsabilidade</a:t>
            </a:r>
            <a:r>
              <a:rPr lang="en-US" sz="2200" dirty="0" smtClean="0"/>
              <a:t> </a:t>
            </a:r>
            <a:r>
              <a:rPr lang="en-US" sz="2200" dirty="0"/>
              <a:t>dos </a:t>
            </a:r>
            <a:r>
              <a:rPr lang="en-US" sz="2200" dirty="0" err="1"/>
              <a:t>gerentes</a:t>
            </a:r>
            <a:r>
              <a:rPr lang="en-US" sz="2200" dirty="0"/>
              <a:t> </a:t>
            </a:r>
            <a:r>
              <a:rPr lang="en-US" sz="2200" dirty="0" err="1"/>
              <a:t>funcionais</a:t>
            </a:r>
            <a:r>
              <a:rPr lang="en-US" sz="2200" dirty="0"/>
              <a:t> </a:t>
            </a:r>
          </a:p>
          <a:p>
            <a:pPr lvl="1" algn="just"/>
            <a:r>
              <a:rPr lang="bg-BG" sz="2200" dirty="0" err="1"/>
              <a:t>T</a:t>
            </a:r>
            <a:r>
              <a:rPr lang="en-US" sz="2200" dirty="0" err="1" smtClean="0"/>
              <a:t>raduzem</a:t>
            </a:r>
            <a:r>
              <a:rPr lang="en-US" sz="2200" dirty="0" smtClean="0"/>
              <a:t> </a:t>
            </a:r>
            <a:r>
              <a:rPr lang="en-US" sz="2200" dirty="0"/>
              <a:t>as </a:t>
            </a:r>
            <a:r>
              <a:rPr lang="en-US" sz="2200" dirty="0" err="1"/>
              <a:t>estratégias</a:t>
            </a:r>
            <a:r>
              <a:rPr lang="en-US" sz="2200" dirty="0"/>
              <a:t> </a:t>
            </a:r>
            <a:r>
              <a:rPr lang="en-US" sz="2200" dirty="0" err="1"/>
              <a:t>globais</a:t>
            </a:r>
            <a:r>
              <a:rPr lang="en-US" sz="2200" dirty="0"/>
              <a:t> </a:t>
            </a:r>
            <a:r>
              <a:rPr lang="en-US" sz="2200" dirty="0" err="1"/>
              <a:t>em</a:t>
            </a:r>
            <a:r>
              <a:rPr lang="en-US" sz="2200" dirty="0"/>
              <a:t> </a:t>
            </a:r>
            <a:r>
              <a:rPr lang="en-US" sz="2200" dirty="0" err="1"/>
              <a:t>ações</a:t>
            </a:r>
            <a:r>
              <a:rPr lang="en-US" sz="2200" dirty="0"/>
              <a:t> </a:t>
            </a:r>
            <a:r>
              <a:rPr lang="en-US" sz="2200" dirty="0" err="1"/>
              <a:t>especializadas</a:t>
            </a:r>
            <a:r>
              <a:rPr lang="en-US" sz="2200" dirty="0"/>
              <a:t>, com o </a:t>
            </a:r>
            <a:r>
              <a:rPr lang="en-US" sz="2200" dirty="0" err="1"/>
              <a:t>objetivo</a:t>
            </a:r>
            <a:r>
              <a:rPr lang="en-US" sz="2200" dirty="0"/>
              <a:t> de </a:t>
            </a:r>
            <a:r>
              <a:rPr lang="en-US" sz="2200" dirty="0" err="1"/>
              <a:t>otimizar</a:t>
            </a:r>
            <a:r>
              <a:rPr lang="en-US" sz="2200" dirty="0"/>
              <a:t> </a:t>
            </a:r>
            <a:r>
              <a:rPr lang="en-US" sz="2200" dirty="0" err="1"/>
              <a:t>determinada</a:t>
            </a:r>
            <a:r>
              <a:rPr lang="en-US" sz="2200" dirty="0"/>
              <a:t> </a:t>
            </a:r>
            <a:r>
              <a:rPr lang="en-US" sz="2200" dirty="0" err="1"/>
              <a:t>área</a:t>
            </a:r>
            <a:r>
              <a:rPr lang="en-US" sz="2200" dirty="0"/>
              <a:t>. </a:t>
            </a:r>
          </a:p>
          <a:p>
            <a:pPr lvl="1" algn="just"/>
            <a:endParaRPr lang="bg-BG" sz="2200" dirty="0" smtClean="0"/>
          </a:p>
          <a:p>
            <a:pPr algn="just"/>
            <a:r>
              <a:rPr lang="en-US" sz="2800" b="1" dirty="0" err="1">
                <a:solidFill>
                  <a:srgbClr val="FF0000"/>
                </a:solidFill>
              </a:rPr>
              <a:t>Planejamento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Operacional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  <a:p>
            <a:pPr lvl="1" algn="just"/>
            <a:r>
              <a:rPr lang="bg-BG" sz="2200" dirty="0" err="1"/>
              <a:t>D</a:t>
            </a:r>
            <a:r>
              <a:rPr lang="en-US" sz="2200" dirty="0" err="1" smtClean="0"/>
              <a:t>irecionada</a:t>
            </a:r>
            <a:r>
              <a:rPr lang="en-US" sz="2200" dirty="0" smtClean="0"/>
              <a:t> </a:t>
            </a:r>
            <a:r>
              <a:rPr lang="en-US" sz="2200" dirty="0" err="1"/>
              <a:t>às</a:t>
            </a:r>
            <a:r>
              <a:rPr lang="en-US" sz="2200" dirty="0"/>
              <a:t> </a:t>
            </a:r>
            <a:r>
              <a:rPr lang="en-US" sz="2200" dirty="0" err="1"/>
              <a:t>unidades</a:t>
            </a:r>
            <a:r>
              <a:rPr lang="en-US" sz="2200" dirty="0"/>
              <a:t> </a:t>
            </a:r>
            <a:r>
              <a:rPr lang="en-US" sz="2200" dirty="0" err="1"/>
              <a:t>operacionais</a:t>
            </a:r>
            <a:r>
              <a:rPr lang="en-US" sz="2200" dirty="0"/>
              <a:t> </a:t>
            </a:r>
            <a:r>
              <a:rPr lang="en-US" sz="2200" dirty="0" err="1"/>
              <a:t>básicas</a:t>
            </a:r>
            <a:r>
              <a:rPr lang="en-US" sz="2200" dirty="0"/>
              <a:t> </a:t>
            </a:r>
          </a:p>
          <a:p>
            <a:pPr lvl="1" algn="just"/>
            <a:r>
              <a:rPr lang="bg-BG" sz="2200" dirty="0" err="1"/>
              <a:t>D</a:t>
            </a:r>
            <a:r>
              <a:rPr lang="en-US" sz="2200" dirty="0" err="1" smtClean="0"/>
              <a:t>esdobramento</a:t>
            </a:r>
            <a:r>
              <a:rPr lang="en-US" sz="2200" dirty="0" smtClean="0"/>
              <a:t> </a:t>
            </a:r>
            <a:r>
              <a:rPr lang="en-US" sz="2200" dirty="0"/>
              <a:t>dos </a:t>
            </a:r>
            <a:r>
              <a:rPr lang="en-US" sz="2200" dirty="0" err="1"/>
              <a:t>planos</a:t>
            </a:r>
            <a:r>
              <a:rPr lang="en-US" sz="2200" dirty="0"/>
              <a:t> </a:t>
            </a:r>
            <a:r>
              <a:rPr lang="en-US" sz="2200" dirty="0" err="1"/>
              <a:t>táticos</a:t>
            </a:r>
            <a:r>
              <a:rPr lang="en-US" sz="2200" dirty="0"/>
              <a:t> </a:t>
            </a:r>
          </a:p>
          <a:p>
            <a:pPr lvl="1" algn="just"/>
            <a:r>
              <a:rPr lang="bg-BG" sz="2200" dirty="0" smtClean="0"/>
              <a:t>Foco no curto prazo</a:t>
            </a:r>
          </a:p>
          <a:p>
            <a:pPr lvl="1" algn="just"/>
            <a:r>
              <a:rPr lang="bg-BG" sz="2200" dirty="0" err="1"/>
              <a:t>V</a:t>
            </a:r>
            <a:r>
              <a:rPr lang="en-US" sz="2200" dirty="0" err="1" smtClean="0"/>
              <a:t>oltada</a:t>
            </a:r>
            <a:r>
              <a:rPr lang="en-US" sz="2200" dirty="0" smtClean="0"/>
              <a:t> </a:t>
            </a:r>
            <a:r>
              <a:rPr lang="en-US" sz="2200" dirty="0" err="1"/>
              <a:t>especificamente</a:t>
            </a:r>
            <a:r>
              <a:rPr lang="en-US" sz="2200" dirty="0"/>
              <a:t> </a:t>
            </a:r>
            <a:r>
              <a:rPr lang="en-US" sz="2200" dirty="0" err="1"/>
              <a:t>às</a:t>
            </a:r>
            <a:r>
              <a:rPr lang="en-US" sz="2200" dirty="0"/>
              <a:t> </a:t>
            </a:r>
            <a:r>
              <a:rPr lang="en-US" sz="2200" dirty="0" err="1"/>
              <a:t>tarefas</a:t>
            </a:r>
            <a:r>
              <a:rPr lang="en-US" sz="2200" dirty="0"/>
              <a:t> e </a:t>
            </a:r>
            <a:r>
              <a:rPr lang="en-US" sz="2200" dirty="0" err="1"/>
              <a:t>operações</a:t>
            </a:r>
            <a:r>
              <a:rPr lang="en-US" sz="2200" dirty="0"/>
              <a:t> </a:t>
            </a:r>
            <a:r>
              <a:rPr lang="en-US" sz="2200" dirty="0" err="1"/>
              <a:t>realizadas</a:t>
            </a:r>
            <a:r>
              <a:rPr lang="en-US" sz="2200" dirty="0"/>
              <a:t> no </a:t>
            </a:r>
            <a:r>
              <a:rPr lang="en-US" sz="2200" dirty="0" err="1"/>
              <a:t>nível</a:t>
            </a:r>
            <a:r>
              <a:rPr lang="en-US" sz="2200" dirty="0"/>
              <a:t> </a:t>
            </a:r>
            <a:r>
              <a:rPr lang="en-US" sz="2200" dirty="0" err="1"/>
              <a:t>operacional</a:t>
            </a:r>
            <a:r>
              <a:rPr lang="en-US" sz="2200" dirty="0"/>
              <a:t>, </a:t>
            </a:r>
            <a:r>
              <a:rPr lang="en-US" sz="2200" dirty="0" err="1"/>
              <a:t>ou</a:t>
            </a:r>
            <a:r>
              <a:rPr lang="en-US" sz="2200" dirty="0"/>
              <a:t> </a:t>
            </a:r>
            <a:r>
              <a:rPr lang="en-US" sz="2200" dirty="0" err="1"/>
              <a:t>seja</a:t>
            </a:r>
            <a:r>
              <a:rPr lang="en-US" sz="2200" dirty="0"/>
              <a:t>, </a:t>
            </a:r>
            <a:r>
              <a:rPr lang="en-US" sz="2200" dirty="0" err="1"/>
              <a:t>para</a:t>
            </a:r>
            <a:r>
              <a:rPr lang="en-US" sz="2200" dirty="0"/>
              <a:t> o </a:t>
            </a:r>
            <a:r>
              <a:rPr lang="en-US" sz="2200" dirty="0" err="1"/>
              <a:t>dia</a:t>
            </a:r>
            <a:r>
              <a:rPr lang="en-US" sz="2200" dirty="0"/>
              <a:t> a </a:t>
            </a:r>
            <a:r>
              <a:rPr lang="en-US" sz="2200" dirty="0" err="1"/>
              <a:t>dia</a:t>
            </a:r>
            <a:r>
              <a:rPr lang="en-US" sz="2200" dirty="0"/>
              <a:t> da </a:t>
            </a:r>
            <a:r>
              <a:rPr lang="en-US" sz="2200" dirty="0" err="1"/>
              <a:t>organização</a:t>
            </a:r>
            <a:r>
              <a:rPr lang="en-US" sz="2200" dirty="0"/>
              <a:t>. </a:t>
            </a:r>
          </a:p>
          <a:p>
            <a:pPr lvl="1" algn="just"/>
            <a:endParaRPr lang="bg-BG" sz="2200" dirty="0" smtClean="0"/>
          </a:p>
          <a:p>
            <a:pPr algn="just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87219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970" y="339882"/>
            <a:ext cx="8853360" cy="5926448"/>
          </a:xfrm>
        </p:spPr>
        <p:txBody>
          <a:bodyPr>
            <a:normAutofit/>
          </a:bodyPr>
          <a:lstStyle/>
          <a:p>
            <a:pPr algn="just"/>
            <a:r>
              <a:rPr lang="bg-BG" dirty="0" smtClean="0"/>
              <a:t>O P</a:t>
            </a:r>
            <a:r>
              <a:rPr lang="en-US" dirty="0" err="1" smtClean="0"/>
              <a:t>lanejamento</a:t>
            </a:r>
            <a:r>
              <a:rPr lang="en-US" dirty="0" smtClean="0"/>
              <a:t> </a:t>
            </a:r>
            <a:r>
              <a:rPr lang="en-US" dirty="0" err="1"/>
              <a:t>operacional</a:t>
            </a:r>
            <a:r>
              <a:rPr lang="en-US" dirty="0"/>
              <a:t> </a:t>
            </a:r>
            <a:r>
              <a:rPr lang="en-US" dirty="0" err="1"/>
              <a:t>compreende</a:t>
            </a:r>
            <a:r>
              <a:rPr lang="en-US" dirty="0"/>
              <a:t>, </a:t>
            </a:r>
            <a:r>
              <a:rPr lang="en-US" dirty="0" err="1"/>
              <a:t>basicamente</a:t>
            </a:r>
            <a:r>
              <a:rPr lang="en-US" dirty="0"/>
              <a:t>, as </a:t>
            </a:r>
            <a:r>
              <a:rPr lang="en-US" dirty="0" err="1"/>
              <a:t>seguintes</a:t>
            </a:r>
            <a:r>
              <a:rPr lang="en-US" dirty="0"/>
              <a:t> </a:t>
            </a:r>
            <a:r>
              <a:rPr lang="en-US" dirty="0" err="1"/>
              <a:t>etapas</a:t>
            </a:r>
            <a:r>
              <a:rPr lang="en-US" dirty="0"/>
              <a:t>: </a:t>
            </a:r>
            <a:endParaRPr lang="bg-BG" dirty="0" smtClean="0"/>
          </a:p>
          <a:p>
            <a:pPr lvl="1" algn="just"/>
            <a:r>
              <a:rPr lang="en-US" b="1" dirty="0" err="1" smtClean="0"/>
              <a:t>Análise</a:t>
            </a:r>
            <a:r>
              <a:rPr lang="en-US" b="1" dirty="0" smtClean="0"/>
              <a:t> </a:t>
            </a:r>
            <a:r>
              <a:rPr lang="en-US" b="1" dirty="0"/>
              <a:t>dos </a:t>
            </a:r>
            <a:r>
              <a:rPr lang="en-US" b="1" dirty="0" err="1"/>
              <a:t>objetivos</a:t>
            </a:r>
            <a:r>
              <a:rPr lang="en-US" b="1" dirty="0"/>
              <a:t> = </a:t>
            </a:r>
            <a:r>
              <a:rPr lang="en-US" b="1" dirty="0" err="1"/>
              <a:t>que</a:t>
            </a:r>
            <a:r>
              <a:rPr lang="en-US" b="1" dirty="0"/>
              <a:t> </a:t>
            </a:r>
            <a:r>
              <a:rPr lang="en-US" b="1" dirty="0" err="1"/>
              <a:t>resultados</a:t>
            </a:r>
            <a:r>
              <a:rPr lang="en-US" b="1" dirty="0"/>
              <a:t> </a:t>
            </a:r>
            <a:r>
              <a:rPr lang="en-US" b="1" dirty="0" err="1"/>
              <a:t>devem</a:t>
            </a:r>
            <a:r>
              <a:rPr lang="en-US" b="1" dirty="0"/>
              <a:t> </a:t>
            </a:r>
            <a:r>
              <a:rPr lang="en-US" b="1" dirty="0" err="1"/>
              <a:t>ser</a:t>
            </a:r>
            <a:r>
              <a:rPr lang="en-US" b="1" dirty="0"/>
              <a:t> </a:t>
            </a:r>
            <a:r>
              <a:rPr lang="en-US" b="1" dirty="0" err="1"/>
              <a:t>alcançados</a:t>
            </a:r>
            <a:r>
              <a:rPr lang="en-US" b="1" dirty="0"/>
              <a:t>? </a:t>
            </a:r>
          </a:p>
          <a:p>
            <a:pPr lvl="1" algn="just"/>
            <a:r>
              <a:rPr lang="en-US" b="1" dirty="0" err="1"/>
              <a:t>Planejamento</a:t>
            </a:r>
            <a:r>
              <a:rPr lang="en-US" b="1" dirty="0"/>
              <a:t> das </a:t>
            </a:r>
            <a:r>
              <a:rPr lang="en-US" b="1" dirty="0" err="1"/>
              <a:t>atividades</a:t>
            </a:r>
            <a:r>
              <a:rPr lang="en-US" b="1" dirty="0"/>
              <a:t> e do tempo = o </a:t>
            </a:r>
            <a:r>
              <a:rPr lang="en-US" b="1" dirty="0" err="1"/>
              <a:t>que</a:t>
            </a:r>
            <a:r>
              <a:rPr lang="en-US" b="1" dirty="0"/>
              <a:t> </a:t>
            </a:r>
            <a:r>
              <a:rPr lang="en-US" b="1" dirty="0" err="1"/>
              <a:t>deve</a:t>
            </a:r>
            <a:r>
              <a:rPr lang="en-US" b="1" dirty="0"/>
              <a:t> </a:t>
            </a:r>
            <a:r>
              <a:rPr lang="en-US" b="1" dirty="0" err="1"/>
              <a:t>ser</a:t>
            </a:r>
            <a:r>
              <a:rPr lang="en-US" b="1" dirty="0"/>
              <a:t> </a:t>
            </a:r>
            <a:r>
              <a:rPr lang="en-US" b="1" dirty="0" err="1"/>
              <a:t>feito</a:t>
            </a:r>
            <a:r>
              <a:rPr lang="en-US" b="1" dirty="0"/>
              <a:t> e </a:t>
            </a:r>
            <a:r>
              <a:rPr lang="en-US" b="1" dirty="0" err="1"/>
              <a:t>quando</a:t>
            </a:r>
            <a:r>
              <a:rPr lang="en-US" b="1" dirty="0"/>
              <a:t>? </a:t>
            </a:r>
          </a:p>
          <a:p>
            <a:pPr lvl="1" algn="just"/>
            <a:r>
              <a:rPr lang="en-US" b="1" dirty="0" err="1"/>
              <a:t>Planejamento</a:t>
            </a:r>
            <a:r>
              <a:rPr lang="en-US" b="1" dirty="0"/>
              <a:t> dos </a:t>
            </a:r>
            <a:r>
              <a:rPr lang="en-US" b="1" dirty="0" err="1"/>
              <a:t>recursos</a:t>
            </a:r>
            <a:r>
              <a:rPr lang="en-US" b="1" dirty="0"/>
              <a:t> = </a:t>
            </a:r>
            <a:r>
              <a:rPr lang="en-US" b="1" dirty="0" err="1"/>
              <a:t>quem</a:t>
            </a:r>
            <a:r>
              <a:rPr lang="en-US" b="1" dirty="0"/>
              <a:t> </a:t>
            </a:r>
            <a:r>
              <a:rPr lang="en-US" b="1" dirty="0" err="1"/>
              <a:t>fara</a:t>
            </a:r>
            <a:r>
              <a:rPr lang="en-US" b="1" dirty="0"/>
              <a:t>́ o </a:t>
            </a:r>
            <a:r>
              <a:rPr lang="en-US" b="1" dirty="0" err="1"/>
              <a:t>que</a:t>
            </a:r>
            <a:r>
              <a:rPr lang="en-US" b="1" dirty="0"/>
              <a:t>, </a:t>
            </a:r>
            <a:r>
              <a:rPr lang="en-US" b="1" dirty="0" err="1"/>
              <a:t>usando</a:t>
            </a:r>
            <a:r>
              <a:rPr lang="en-US" b="1" dirty="0"/>
              <a:t> </a:t>
            </a:r>
            <a:r>
              <a:rPr lang="en-US" b="1" dirty="0" err="1"/>
              <a:t>quais</a:t>
            </a:r>
            <a:r>
              <a:rPr lang="en-US" b="1" dirty="0"/>
              <a:t> </a:t>
            </a:r>
            <a:r>
              <a:rPr lang="en-US" b="1" dirty="0" err="1"/>
              <a:t>recursos</a:t>
            </a:r>
            <a:r>
              <a:rPr lang="en-US" b="1" dirty="0"/>
              <a:t>? </a:t>
            </a:r>
          </a:p>
          <a:p>
            <a:pPr lvl="1" algn="just"/>
            <a:r>
              <a:rPr lang="en-US" b="1" dirty="0" err="1"/>
              <a:t>Avaliação</a:t>
            </a:r>
            <a:r>
              <a:rPr lang="en-US" b="1" dirty="0"/>
              <a:t> dos </a:t>
            </a:r>
            <a:r>
              <a:rPr lang="en-US" b="1" dirty="0" err="1"/>
              <a:t>riscos</a:t>
            </a:r>
            <a:r>
              <a:rPr lang="en-US" b="1" dirty="0"/>
              <a:t> = </a:t>
            </a:r>
            <a:r>
              <a:rPr lang="en-US" b="1" dirty="0" err="1"/>
              <a:t>que</a:t>
            </a:r>
            <a:r>
              <a:rPr lang="en-US" b="1" dirty="0"/>
              <a:t> </a:t>
            </a:r>
            <a:r>
              <a:rPr lang="en-US" b="1" dirty="0" err="1"/>
              <a:t>condições</a:t>
            </a:r>
            <a:r>
              <a:rPr lang="en-US" b="1" dirty="0"/>
              <a:t> </a:t>
            </a:r>
            <a:r>
              <a:rPr lang="en-US" b="1" dirty="0" err="1"/>
              <a:t>podem</a:t>
            </a:r>
            <a:r>
              <a:rPr lang="en-US" b="1" dirty="0"/>
              <a:t> </a:t>
            </a:r>
            <a:r>
              <a:rPr lang="en-US" b="1" dirty="0" err="1"/>
              <a:t>ameaçar</a:t>
            </a:r>
            <a:r>
              <a:rPr lang="en-US" b="1" dirty="0"/>
              <a:t> as </a:t>
            </a:r>
            <a:r>
              <a:rPr lang="en-US" b="1" dirty="0" err="1"/>
              <a:t>atividades</a:t>
            </a:r>
            <a:r>
              <a:rPr lang="en-US" b="1" dirty="0"/>
              <a:t> e a </a:t>
            </a:r>
            <a:r>
              <a:rPr lang="en-US" b="1" dirty="0" err="1"/>
              <a:t>realização</a:t>
            </a:r>
            <a:r>
              <a:rPr lang="en-US" b="1" dirty="0"/>
              <a:t> dos </a:t>
            </a:r>
            <a:r>
              <a:rPr lang="en-US" b="1" dirty="0" err="1"/>
              <a:t>resultados</a:t>
            </a:r>
            <a:r>
              <a:rPr lang="en-US" b="1" dirty="0"/>
              <a:t>? </a:t>
            </a:r>
          </a:p>
          <a:p>
            <a:pPr lvl="1" algn="just"/>
            <a:r>
              <a:rPr lang="en-US" b="1" dirty="0" err="1"/>
              <a:t>Previsão</a:t>
            </a:r>
            <a:r>
              <a:rPr lang="en-US" b="1" dirty="0"/>
              <a:t> dos </a:t>
            </a:r>
            <a:r>
              <a:rPr lang="en-US" b="1" dirty="0" err="1"/>
              <a:t>meios</a:t>
            </a:r>
            <a:r>
              <a:rPr lang="en-US" b="1" dirty="0"/>
              <a:t> de </a:t>
            </a:r>
            <a:r>
              <a:rPr lang="en-US" b="1" dirty="0" err="1"/>
              <a:t>controle</a:t>
            </a:r>
            <a:r>
              <a:rPr lang="en-US" b="1" dirty="0"/>
              <a:t> = </a:t>
            </a:r>
            <a:r>
              <a:rPr lang="en-US" b="1" dirty="0" err="1"/>
              <a:t>como</a:t>
            </a:r>
            <a:r>
              <a:rPr lang="en-US" b="1" dirty="0"/>
              <a:t> saber se </a:t>
            </a:r>
            <a:r>
              <a:rPr lang="en-US" b="1" dirty="0" err="1"/>
              <a:t>estamos</a:t>
            </a:r>
            <a:r>
              <a:rPr lang="en-US" b="1" dirty="0"/>
              <a:t> no </a:t>
            </a:r>
            <a:r>
              <a:rPr lang="en-US" b="1" dirty="0" err="1"/>
              <a:t>caminho</a:t>
            </a:r>
            <a:r>
              <a:rPr lang="en-US" b="1" dirty="0"/>
              <a:t> </a:t>
            </a:r>
            <a:r>
              <a:rPr lang="en-US" b="1" dirty="0" err="1"/>
              <a:t>certo</a:t>
            </a:r>
            <a:r>
              <a:rPr lang="en-US" b="1" dirty="0"/>
              <a:t>?" </a:t>
            </a:r>
          </a:p>
          <a:p>
            <a:pPr algn="just"/>
            <a:endParaRPr lang="bg-BG" dirty="0" smtClean="0"/>
          </a:p>
          <a:p>
            <a:pPr algn="just"/>
            <a:r>
              <a:rPr lang="bg-BG" dirty="0" smtClean="0"/>
              <a:t>Foco otimização dos resultados;</a:t>
            </a:r>
          </a:p>
          <a:p>
            <a:pPr algn="just"/>
            <a:r>
              <a:rPr lang="bg-BG" dirty="0" smtClean="0"/>
              <a:t>Constitui subplanos</a:t>
            </a:r>
          </a:p>
          <a:p>
            <a:pPr algn="just"/>
            <a:r>
              <a:rPr lang="bg-BG" dirty="0" smtClean="0"/>
              <a:t>Constroi tudo para poder atender ao Planejamento Estratégico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194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800" dirty="0" smtClean="0"/>
              <a:t>PLANEJAMENTO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37814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2259" y="395277"/>
            <a:ext cx="8758414" cy="6223464"/>
          </a:xfrm>
        </p:spPr>
        <p:txBody>
          <a:bodyPr>
            <a:normAutofit/>
          </a:bodyPr>
          <a:lstStyle/>
          <a:p>
            <a:pPr algn="just"/>
            <a:r>
              <a:rPr lang="bg-BG" dirty="0" err="1"/>
              <a:t>E</a:t>
            </a:r>
            <a:r>
              <a:rPr lang="en-US" dirty="0" err="1" smtClean="0"/>
              <a:t>stabelece</a:t>
            </a:r>
            <a:r>
              <a:rPr lang="en-US" dirty="0" smtClean="0"/>
              <a:t> </a:t>
            </a:r>
            <a:r>
              <a:rPr lang="en-US" dirty="0"/>
              <a:t>o </a:t>
            </a:r>
            <a:r>
              <a:rPr lang="en-US" dirty="0" err="1"/>
              <a:t>alicerce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as </a:t>
            </a:r>
            <a:r>
              <a:rPr lang="en-US" dirty="0" err="1"/>
              <a:t>subsequentes</a:t>
            </a:r>
            <a:r>
              <a:rPr lang="en-US" dirty="0"/>
              <a:t> </a:t>
            </a:r>
            <a:r>
              <a:rPr lang="en-US" dirty="0" err="1"/>
              <a:t>funções</a:t>
            </a:r>
            <a:r>
              <a:rPr lang="en-US" dirty="0"/>
              <a:t> de </a:t>
            </a:r>
            <a:r>
              <a:rPr lang="en-US" dirty="0" err="1"/>
              <a:t>organizar</a:t>
            </a:r>
            <a:r>
              <a:rPr lang="en-US" dirty="0"/>
              <a:t>, </a:t>
            </a:r>
            <a:r>
              <a:rPr lang="en-US" dirty="0" err="1"/>
              <a:t>liderar</a:t>
            </a:r>
            <a:r>
              <a:rPr lang="en-US" dirty="0"/>
              <a:t> e </a:t>
            </a:r>
            <a:r>
              <a:rPr lang="en-US" dirty="0" err="1"/>
              <a:t>controlar</a:t>
            </a:r>
            <a:r>
              <a:rPr lang="en-US" dirty="0"/>
              <a:t>; é </a:t>
            </a:r>
            <a:r>
              <a:rPr lang="en-US" dirty="0" err="1"/>
              <a:t>considerado</a:t>
            </a:r>
            <a:r>
              <a:rPr lang="en-US" dirty="0"/>
              <a:t> </a:t>
            </a:r>
            <a:r>
              <a:rPr lang="en-US" dirty="0" err="1"/>
              <a:t>função</a:t>
            </a:r>
            <a:r>
              <a:rPr lang="en-US" dirty="0"/>
              <a:t> fundamental do </a:t>
            </a:r>
            <a:r>
              <a:rPr lang="en-US" dirty="0" err="1"/>
              <a:t>administrador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Planejar</a:t>
            </a:r>
            <a:r>
              <a:rPr lang="en-US" dirty="0"/>
              <a:t> é o </a:t>
            </a:r>
            <a:r>
              <a:rPr lang="en-US" dirty="0" err="1"/>
              <a:t>procedimento</a:t>
            </a:r>
            <a:r>
              <a:rPr lang="en-US" dirty="0"/>
              <a:t> de </a:t>
            </a:r>
            <a:r>
              <a:rPr lang="en-US" dirty="0" err="1"/>
              <a:t>analisar</a:t>
            </a:r>
            <a:r>
              <a:rPr lang="en-US" dirty="0"/>
              <a:t> a </a:t>
            </a:r>
            <a:r>
              <a:rPr lang="en-US" dirty="0" err="1"/>
              <a:t>organização</a:t>
            </a:r>
            <a:r>
              <a:rPr lang="en-US" dirty="0"/>
              <a:t> e o </a:t>
            </a:r>
            <a:r>
              <a:rPr lang="en-US" dirty="0" err="1"/>
              <a:t>ambiente</a:t>
            </a:r>
            <a:r>
              <a:rPr lang="en-US" dirty="0"/>
              <a:t>, </a:t>
            </a:r>
            <a:r>
              <a:rPr lang="en-US" dirty="0" err="1"/>
              <a:t>determinar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objetivos</a:t>
            </a:r>
            <a:r>
              <a:rPr lang="en-US" dirty="0"/>
              <a:t> e </a:t>
            </a:r>
            <a:r>
              <a:rPr lang="en-US" dirty="0" err="1"/>
              <a:t>traçar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planos</a:t>
            </a:r>
            <a:r>
              <a:rPr lang="en-US" dirty="0"/>
              <a:t> </a:t>
            </a:r>
            <a:r>
              <a:rPr lang="en-US" dirty="0" err="1"/>
              <a:t>necessários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atingi</a:t>
            </a:r>
            <a:r>
              <a:rPr lang="en-US" dirty="0"/>
              <a:t>-los da </a:t>
            </a:r>
            <a:r>
              <a:rPr lang="en-US" dirty="0" err="1"/>
              <a:t>melhor</a:t>
            </a:r>
            <a:r>
              <a:rPr lang="en-US" dirty="0"/>
              <a:t> </a:t>
            </a:r>
            <a:r>
              <a:rPr lang="en-US" dirty="0" err="1"/>
              <a:t>maneira</a:t>
            </a:r>
            <a:r>
              <a:rPr lang="en-US" dirty="0"/>
              <a:t> </a:t>
            </a:r>
            <a:r>
              <a:rPr lang="en-US" dirty="0" err="1"/>
              <a:t>possível</a:t>
            </a:r>
            <a:r>
              <a:rPr lang="en-US" dirty="0"/>
              <a:t> – o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deve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feito</a:t>
            </a:r>
            <a:r>
              <a:rPr lang="en-US" dirty="0"/>
              <a:t>, </a:t>
            </a:r>
            <a:r>
              <a:rPr lang="en-US" dirty="0" err="1"/>
              <a:t>quem</a:t>
            </a:r>
            <a:r>
              <a:rPr lang="en-US" dirty="0"/>
              <a:t> </a:t>
            </a:r>
            <a:r>
              <a:rPr lang="en-US" dirty="0" smtClean="0"/>
              <a:t>far</a:t>
            </a:r>
            <a:r>
              <a:rPr lang="bg-BG" dirty="0" smtClean="0"/>
              <a:t>á</a:t>
            </a:r>
            <a:r>
              <a:rPr lang="en-US" dirty="0" smtClean="0"/>
              <a:t>, </a:t>
            </a:r>
            <a:r>
              <a:rPr lang="en-US" dirty="0" err="1"/>
              <a:t>quando</a:t>
            </a:r>
            <a:r>
              <a:rPr lang="en-US" dirty="0"/>
              <a:t>, </a:t>
            </a:r>
            <a:r>
              <a:rPr lang="en-US" dirty="0" err="1"/>
              <a:t>onde</a:t>
            </a:r>
            <a:r>
              <a:rPr lang="en-US" dirty="0"/>
              <a:t>,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, </a:t>
            </a:r>
            <a:r>
              <a:rPr lang="en-US" dirty="0" err="1"/>
              <a:t>como</a:t>
            </a:r>
            <a:r>
              <a:rPr lang="en-US" dirty="0"/>
              <a:t> e </a:t>
            </a:r>
            <a:r>
              <a:rPr lang="en-US" dirty="0" err="1"/>
              <a:t>quanto</a:t>
            </a:r>
            <a:r>
              <a:rPr lang="en-US" dirty="0"/>
              <a:t> </a:t>
            </a:r>
            <a:r>
              <a:rPr lang="en-US" dirty="0" err="1" smtClean="0"/>
              <a:t>gastar</a:t>
            </a:r>
            <a:r>
              <a:rPr lang="bg-BG" dirty="0" smtClean="0"/>
              <a:t>á</a:t>
            </a:r>
            <a:r>
              <a:rPr lang="en-US" dirty="0" smtClean="0"/>
              <a:t>.</a:t>
            </a:r>
            <a:endParaRPr lang="bg-BG" dirty="0" smtClean="0"/>
          </a:p>
          <a:p>
            <a:pPr algn="just"/>
            <a:r>
              <a:rPr lang="bg-BG" dirty="0" smtClean="0"/>
              <a:t>BUSCA:</a:t>
            </a:r>
          </a:p>
          <a:p>
            <a:pPr lvl="1"/>
            <a:r>
              <a:rPr lang="en-US" b="1" dirty="0" smtClean="0"/>
              <a:t>Fins</a:t>
            </a:r>
            <a:r>
              <a:rPr lang="en-US" b="1" dirty="0"/>
              <a:t>: </a:t>
            </a:r>
            <a:r>
              <a:rPr lang="en-US" b="1" dirty="0" err="1"/>
              <a:t>estado</a:t>
            </a:r>
            <a:r>
              <a:rPr lang="en-US" b="1" dirty="0"/>
              <a:t> </a:t>
            </a:r>
            <a:r>
              <a:rPr lang="en-US" b="1" dirty="0" err="1"/>
              <a:t>futuro</a:t>
            </a:r>
            <a:r>
              <a:rPr lang="en-US" b="1" dirty="0"/>
              <a:t> - </a:t>
            </a:r>
            <a:r>
              <a:rPr lang="en-US" b="1" dirty="0" err="1"/>
              <a:t>visão</a:t>
            </a:r>
            <a:r>
              <a:rPr lang="en-US" b="1" dirty="0"/>
              <a:t>, </a:t>
            </a:r>
            <a:r>
              <a:rPr lang="en-US" b="1" dirty="0" err="1"/>
              <a:t>missão</a:t>
            </a:r>
            <a:r>
              <a:rPr lang="en-US" b="1" dirty="0"/>
              <a:t>, </a:t>
            </a:r>
            <a:r>
              <a:rPr lang="en-US" b="1" dirty="0" err="1"/>
              <a:t>objetivos</a:t>
            </a:r>
            <a:r>
              <a:rPr lang="en-US" b="1" dirty="0"/>
              <a:t>, </a:t>
            </a:r>
            <a:r>
              <a:rPr lang="en-US" b="1" dirty="0" err="1"/>
              <a:t>metas</a:t>
            </a:r>
            <a:r>
              <a:rPr lang="en-US" b="1" dirty="0"/>
              <a:t> etc. </a:t>
            </a:r>
          </a:p>
          <a:p>
            <a:pPr lvl="1"/>
            <a:r>
              <a:rPr lang="en-US" b="1" dirty="0" err="1"/>
              <a:t>Meios</a:t>
            </a:r>
            <a:r>
              <a:rPr lang="en-US" b="1" dirty="0"/>
              <a:t>: </a:t>
            </a:r>
            <a:r>
              <a:rPr lang="en-US" b="1" dirty="0" err="1"/>
              <a:t>caminho</a:t>
            </a:r>
            <a:r>
              <a:rPr lang="en-US" b="1" dirty="0"/>
              <a:t> </a:t>
            </a:r>
            <a:r>
              <a:rPr lang="en-US" b="1" dirty="0" err="1"/>
              <a:t>para</a:t>
            </a:r>
            <a:r>
              <a:rPr lang="en-US" b="1" dirty="0"/>
              <a:t> </a:t>
            </a:r>
            <a:r>
              <a:rPr lang="en-US" b="1" dirty="0" err="1"/>
              <a:t>chegar</a:t>
            </a:r>
            <a:r>
              <a:rPr lang="en-US" b="1" dirty="0"/>
              <a:t> </a:t>
            </a:r>
            <a:r>
              <a:rPr lang="en-US" b="1" dirty="0" err="1"/>
              <a:t>ao</a:t>
            </a:r>
            <a:r>
              <a:rPr lang="en-US" b="1" dirty="0"/>
              <a:t> </a:t>
            </a:r>
            <a:r>
              <a:rPr lang="en-US" b="1" dirty="0" err="1"/>
              <a:t>estado</a:t>
            </a:r>
            <a:r>
              <a:rPr lang="en-US" b="1" dirty="0"/>
              <a:t> </a:t>
            </a:r>
            <a:r>
              <a:rPr lang="en-US" b="1" dirty="0" err="1"/>
              <a:t>futuro</a:t>
            </a:r>
            <a:r>
              <a:rPr lang="en-US" b="1" dirty="0"/>
              <a:t> – </a:t>
            </a:r>
            <a:r>
              <a:rPr lang="en-US" b="1" dirty="0" err="1"/>
              <a:t>estratégias</a:t>
            </a:r>
            <a:r>
              <a:rPr lang="en-US" b="1" dirty="0"/>
              <a:t>, </a:t>
            </a:r>
            <a:r>
              <a:rPr lang="en-US" b="1" dirty="0" err="1"/>
              <a:t>políticas</a:t>
            </a:r>
            <a:r>
              <a:rPr lang="en-US" b="1" dirty="0"/>
              <a:t>, </a:t>
            </a:r>
            <a:r>
              <a:rPr lang="en-US" b="1" dirty="0" err="1"/>
              <a:t>projetos</a:t>
            </a:r>
            <a:r>
              <a:rPr lang="en-US" b="1" dirty="0"/>
              <a:t>, </a:t>
            </a:r>
            <a:r>
              <a:rPr lang="en-US" b="1" dirty="0" err="1"/>
              <a:t>processos</a:t>
            </a:r>
            <a:r>
              <a:rPr lang="en-US" b="1" dirty="0"/>
              <a:t> etc. </a:t>
            </a:r>
          </a:p>
          <a:p>
            <a:pPr lvl="1"/>
            <a:r>
              <a:rPr lang="en-US" b="1" dirty="0" err="1"/>
              <a:t>Organização</a:t>
            </a:r>
            <a:r>
              <a:rPr lang="en-US" b="1" dirty="0"/>
              <a:t>: </a:t>
            </a:r>
            <a:r>
              <a:rPr lang="en-US" b="1" dirty="0" err="1"/>
              <a:t>estruturação</a:t>
            </a:r>
            <a:r>
              <a:rPr lang="en-US" b="1" dirty="0"/>
              <a:t> </a:t>
            </a:r>
            <a:r>
              <a:rPr lang="en-US" b="1" dirty="0" err="1"/>
              <a:t>para</a:t>
            </a:r>
            <a:r>
              <a:rPr lang="en-US" b="1" dirty="0"/>
              <a:t> </a:t>
            </a:r>
            <a:r>
              <a:rPr lang="en-US" b="1" dirty="0" err="1"/>
              <a:t>realizar</a:t>
            </a:r>
            <a:r>
              <a:rPr lang="en-US" b="1" dirty="0"/>
              <a:t> </a:t>
            </a:r>
            <a:r>
              <a:rPr lang="en-US" b="1" dirty="0" err="1"/>
              <a:t>os</a:t>
            </a:r>
            <a:r>
              <a:rPr lang="en-US" b="1" dirty="0"/>
              <a:t> </a:t>
            </a:r>
            <a:r>
              <a:rPr lang="en-US" b="1" dirty="0" err="1"/>
              <a:t>meios</a:t>
            </a:r>
            <a:r>
              <a:rPr lang="en-US" b="1" dirty="0"/>
              <a:t>. </a:t>
            </a:r>
          </a:p>
          <a:p>
            <a:pPr lvl="1"/>
            <a:r>
              <a:rPr lang="en-US" b="1" dirty="0" err="1"/>
              <a:t>Recursos</a:t>
            </a:r>
            <a:r>
              <a:rPr lang="en-US" b="1" dirty="0"/>
              <a:t>: </a:t>
            </a:r>
            <a:r>
              <a:rPr lang="en-US" b="1" dirty="0" err="1"/>
              <a:t>dimensionamento</a:t>
            </a:r>
            <a:r>
              <a:rPr lang="en-US" b="1" dirty="0"/>
              <a:t> dos </a:t>
            </a:r>
            <a:r>
              <a:rPr lang="en-US" b="1" dirty="0" err="1"/>
              <a:t>recursos</a:t>
            </a:r>
            <a:r>
              <a:rPr lang="en-US" b="1" dirty="0"/>
              <a:t> </a:t>
            </a:r>
            <a:r>
              <a:rPr lang="en-US" b="1" dirty="0" err="1"/>
              <a:t>necessários</a:t>
            </a:r>
            <a:r>
              <a:rPr lang="en-US" b="1" dirty="0"/>
              <a:t> (</a:t>
            </a:r>
            <a:r>
              <a:rPr lang="en-US" b="1" dirty="0" err="1"/>
              <a:t>pessoas</a:t>
            </a:r>
            <a:r>
              <a:rPr lang="en-US" b="1" dirty="0"/>
              <a:t>, </a:t>
            </a:r>
            <a:r>
              <a:rPr lang="en-US" b="1" dirty="0" err="1"/>
              <a:t>tecnologia</a:t>
            </a:r>
            <a:r>
              <a:rPr lang="en-US" b="1" dirty="0"/>
              <a:t>, </a:t>
            </a:r>
            <a:r>
              <a:rPr lang="en-US" b="1" dirty="0" err="1"/>
              <a:t>finanças</a:t>
            </a:r>
            <a:r>
              <a:rPr lang="en-US" b="1" dirty="0"/>
              <a:t> etc.). </a:t>
            </a:r>
          </a:p>
          <a:p>
            <a:pPr lvl="1"/>
            <a:r>
              <a:rPr lang="en-US" b="1" dirty="0" err="1"/>
              <a:t>Implantação</a:t>
            </a:r>
            <a:r>
              <a:rPr lang="en-US" b="1" dirty="0"/>
              <a:t> e </a:t>
            </a:r>
            <a:r>
              <a:rPr lang="en-US" b="1" dirty="0" err="1"/>
              <a:t>controle</a:t>
            </a:r>
            <a:r>
              <a:rPr lang="en-US" b="1" dirty="0"/>
              <a:t>: </a:t>
            </a:r>
            <a:r>
              <a:rPr lang="en-US" b="1" dirty="0" err="1"/>
              <a:t>definir</a:t>
            </a:r>
            <a:r>
              <a:rPr lang="en-US" b="1" dirty="0"/>
              <a:t> </a:t>
            </a:r>
            <a:r>
              <a:rPr lang="en-US" b="1" dirty="0" err="1"/>
              <a:t>os</a:t>
            </a:r>
            <a:r>
              <a:rPr lang="en-US" b="1" dirty="0"/>
              <a:t> </a:t>
            </a:r>
            <a:r>
              <a:rPr lang="en-US" b="1" dirty="0" err="1"/>
              <a:t>meios</a:t>
            </a:r>
            <a:r>
              <a:rPr lang="en-US" b="1" dirty="0"/>
              <a:t> de </a:t>
            </a:r>
            <a:r>
              <a:rPr lang="en-US" b="1" dirty="0" err="1"/>
              <a:t>acompanhamento</a:t>
            </a:r>
            <a:r>
              <a:rPr lang="en-US" b="1" dirty="0"/>
              <a:t> da </a:t>
            </a:r>
            <a:r>
              <a:rPr lang="en-US" b="1" dirty="0" err="1"/>
              <a:t>gestão</a:t>
            </a:r>
            <a:r>
              <a:rPr lang="en-US" b="1" dirty="0"/>
              <a:t>. 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945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2560"/>
            <a:ext cx="8913813" cy="914400"/>
          </a:xfrm>
        </p:spPr>
        <p:txBody>
          <a:bodyPr/>
          <a:lstStyle/>
          <a:p>
            <a:r>
              <a:rPr lang="bg-BG" dirty="0" smtClean="0"/>
              <a:t>BENEFÍCIOS DO PLANEJAMENTO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969" y="1484746"/>
            <a:ext cx="8752843" cy="4781584"/>
          </a:xfrm>
        </p:spPr>
        <p:txBody>
          <a:bodyPr>
            <a:normAutofit/>
          </a:bodyPr>
          <a:lstStyle/>
          <a:p>
            <a:r>
              <a:rPr lang="en-US" dirty="0" err="1"/>
              <a:t>Foco</a:t>
            </a:r>
            <a:r>
              <a:rPr lang="en-US" dirty="0"/>
              <a:t> e </a:t>
            </a:r>
            <a:r>
              <a:rPr lang="en-US" dirty="0" err="1"/>
              <a:t>comprometimento</a:t>
            </a:r>
            <a:r>
              <a:rPr lang="en-US" dirty="0"/>
              <a:t> – </a:t>
            </a:r>
            <a:r>
              <a:rPr lang="en-US" dirty="0" err="1"/>
              <a:t>convergência</a:t>
            </a:r>
            <a:r>
              <a:rPr lang="en-US" dirty="0"/>
              <a:t> e </a:t>
            </a:r>
            <a:r>
              <a:rPr lang="en-US" dirty="0" err="1"/>
              <a:t>coordenação</a:t>
            </a:r>
            <a:r>
              <a:rPr lang="en-US" dirty="0"/>
              <a:t> dos </a:t>
            </a:r>
            <a:r>
              <a:rPr lang="en-US" dirty="0" err="1"/>
              <a:t>esforços</a:t>
            </a:r>
            <a:r>
              <a:rPr lang="en-US" dirty="0"/>
              <a:t> </a:t>
            </a:r>
          </a:p>
          <a:p>
            <a:r>
              <a:rPr lang="en-US" dirty="0" err="1"/>
              <a:t>Flexibilidade</a:t>
            </a:r>
            <a:r>
              <a:rPr lang="en-US" dirty="0"/>
              <a:t> – </a:t>
            </a:r>
            <a:r>
              <a:rPr lang="en-US" dirty="0" err="1"/>
              <a:t>maior</a:t>
            </a:r>
            <a:r>
              <a:rPr lang="en-US" dirty="0"/>
              <a:t> </a:t>
            </a:r>
            <a:r>
              <a:rPr lang="en-US" dirty="0" err="1"/>
              <a:t>capacidade</a:t>
            </a:r>
            <a:r>
              <a:rPr lang="en-US" dirty="0"/>
              <a:t> de </a:t>
            </a:r>
            <a:r>
              <a:rPr lang="en-US" dirty="0" err="1"/>
              <a:t>adaptar</a:t>
            </a:r>
            <a:r>
              <a:rPr lang="en-US" dirty="0"/>
              <a:t>-se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ambiente</a:t>
            </a:r>
            <a:r>
              <a:rPr lang="en-US" dirty="0"/>
              <a:t> </a:t>
            </a:r>
          </a:p>
          <a:p>
            <a:r>
              <a:rPr lang="en-US" dirty="0" err="1"/>
              <a:t>Agilidade</a:t>
            </a:r>
            <a:r>
              <a:rPr lang="en-US" dirty="0"/>
              <a:t> e </a:t>
            </a:r>
            <a:r>
              <a:rPr lang="en-US" dirty="0" err="1"/>
              <a:t>maior</a:t>
            </a:r>
            <a:r>
              <a:rPr lang="en-US" dirty="0"/>
              <a:t> </a:t>
            </a:r>
            <a:r>
              <a:rPr lang="en-US" dirty="0" err="1"/>
              <a:t>embasamento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tomada</a:t>
            </a:r>
            <a:r>
              <a:rPr lang="en-US" dirty="0"/>
              <a:t> de </a:t>
            </a:r>
            <a:r>
              <a:rPr lang="en-US" dirty="0" err="1"/>
              <a:t>decisões</a:t>
            </a:r>
            <a:r>
              <a:rPr lang="en-US" dirty="0"/>
              <a:t> </a:t>
            </a:r>
          </a:p>
          <a:p>
            <a:r>
              <a:rPr lang="en-US" dirty="0" err="1"/>
              <a:t>Eficiência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utilização</a:t>
            </a:r>
            <a:r>
              <a:rPr lang="en-US" dirty="0"/>
              <a:t> dos </a:t>
            </a:r>
            <a:r>
              <a:rPr lang="en-US" dirty="0" err="1"/>
              <a:t>recursos</a:t>
            </a:r>
            <a:r>
              <a:rPr lang="en-US" dirty="0"/>
              <a:t> </a:t>
            </a:r>
          </a:p>
          <a:p>
            <a:r>
              <a:rPr lang="en-US" dirty="0" err="1"/>
              <a:t>Definição</a:t>
            </a:r>
            <a:r>
              <a:rPr lang="en-US" dirty="0"/>
              <a:t> de </a:t>
            </a:r>
            <a:r>
              <a:rPr lang="en-US" dirty="0" err="1"/>
              <a:t>prazos</a:t>
            </a:r>
            <a:r>
              <a:rPr lang="en-US" dirty="0"/>
              <a:t> e de </a:t>
            </a:r>
            <a:r>
              <a:rPr lang="en-US" dirty="0" err="1"/>
              <a:t>métodos</a:t>
            </a:r>
            <a:r>
              <a:rPr lang="en-US" dirty="0"/>
              <a:t> de </a:t>
            </a:r>
            <a:r>
              <a:rPr lang="en-US" dirty="0" err="1"/>
              <a:t>controle</a:t>
            </a:r>
            <a:r>
              <a:rPr lang="en-US" dirty="0"/>
              <a:t> dos </a:t>
            </a:r>
            <a:r>
              <a:rPr lang="en-US" dirty="0" err="1"/>
              <a:t>resultados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957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4672"/>
            <a:ext cx="91440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 err="1"/>
              <a:t>Princípios</a:t>
            </a:r>
            <a:r>
              <a:rPr lang="en-US" b="1" i="1" dirty="0"/>
              <a:t> e </a:t>
            </a:r>
            <a:r>
              <a:rPr lang="en-US" b="1" i="1" dirty="0" err="1" smtClean="0"/>
              <a:t>Filoso</a:t>
            </a:r>
            <a:r>
              <a:rPr lang="bg-BG" b="1" i="1" dirty="0" smtClean="0"/>
              <a:t>fias</a:t>
            </a:r>
            <a:r>
              <a:rPr lang="en-US" b="1" i="1" dirty="0" smtClean="0"/>
              <a:t> </a:t>
            </a:r>
            <a:r>
              <a:rPr lang="en-US" b="1" i="1" dirty="0"/>
              <a:t>do </a:t>
            </a:r>
            <a:r>
              <a:rPr lang="en-US" b="1" i="1" dirty="0" err="1"/>
              <a:t>Planejamento</a:t>
            </a:r>
            <a:r>
              <a:rPr lang="en-US" b="1" i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856" y="1269072"/>
            <a:ext cx="8799702" cy="5349669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b="1" dirty="0" err="1"/>
              <a:t>Inerência</a:t>
            </a:r>
            <a:r>
              <a:rPr lang="en-US" b="1" dirty="0"/>
              <a:t> </a:t>
            </a:r>
            <a:r>
              <a:rPr lang="en-US" dirty="0"/>
              <a:t>– é </a:t>
            </a:r>
            <a:r>
              <a:rPr lang="en-US" dirty="0" err="1"/>
              <a:t>inerente</a:t>
            </a:r>
            <a:r>
              <a:rPr lang="en-US" dirty="0"/>
              <a:t> à </a:t>
            </a:r>
            <a:r>
              <a:rPr lang="en-US" dirty="0" err="1"/>
              <a:t>natureza</a:t>
            </a:r>
            <a:r>
              <a:rPr lang="en-US" dirty="0"/>
              <a:t> </a:t>
            </a:r>
            <a:r>
              <a:rPr lang="en-US" dirty="0" err="1"/>
              <a:t>humana</a:t>
            </a:r>
            <a:r>
              <a:rPr lang="en-US" dirty="0"/>
              <a:t>, é </a:t>
            </a:r>
            <a:r>
              <a:rPr lang="en-US" dirty="0" err="1"/>
              <a:t>indispensável</a:t>
            </a:r>
            <a:r>
              <a:rPr lang="en-US" dirty="0"/>
              <a:t>, </a:t>
            </a:r>
            <a:r>
              <a:rPr lang="en-US" dirty="0" err="1"/>
              <a:t>sendo</a:t>
            </a:r>
            <a:r>
              <a:rPr lang="en-US" dirty="0"/>
              <a:t> parte </a:t>
            </a:r>
            <a:r>
              <a:rPr lang="en-US" dirty="0" err="1"/>
              <a:t>integrante</a:t>
            </a:r>
            <a:r>
              <a:rPr lang="en-US" dirty="0"/>
              <a:t> da </a:t>
            </a:r>
            <a:r>
              <a:rPr lang="en-US" dirty="0" err="1"/>
              <a:t>administração</a:t>
            </a:r>
            <a:r>
              <a:rPr lang="en-US" dirty="0"/>
              <a:t>, e </a:t>
            </a:r>
            <a:r>
              <a:rPr lang="en-US" dirty="0" err="1"/>
              <a:t>deve</a:t>
            </a:r>
            <a:r>
              <a:rPr lang="en-US" dirty="0"/>
              <a:t> </a:t>
            </a:r>
            <a:r>
              <a:rPr lang="en-US" dirty="0" err="1"/>
              <a:t>estar</a:t>
            </a:r>
            <a:r>
              <a:rPr lang="en-US" dirty="0"/>
              <a:t> </a:t>
            </a:r>
            <a:r>
              <a:rPr lang="en-US" dirty="0" err="1"/>
              <a:t>presente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todos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níveis</a:t>
            </a:r>
            <a:r>
              <a:rPr lang="en-US" dirty="0"/>
              <a:t> e </a:t>
            </a:r>
            <a:r>
              <a:rPr lang="en-US" dirty="0" err="1"/>
              <a:t>setores</a:t>
            </a:r>
            <a:r>
              <a:rPr lang="en-US" dirty="0"/>
              <a:t> de </a:t>
            </a:r>
            <a:r>
              <a:rPr lang="en-US" dirty="0" err="1"/>
              <a:t>atividades</a:t>
            </a:r>
            <a:r>
              <a:rPr lang="en-US" dirty="0"/>
              <a:t>; </a:t>
            </a:r>
          </a:p>
          <a:p>
            <a:pPr algn="just"/>
            <a:r>
              <a:rPr lang="en-US" b="1" dirty="0" err="1"/>
              <a:t>Universalidade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dirty="0" err="1"/>
              <a:t>tenta</a:t>
            </a:r>
            <a:r>
              <a:rPr lang="en-US" dirty="0"/>
              <a:t> </a:t>
            </a:r>
            <a:r>
              <a:rPr lang="en-US" dirty="0" err="1"/>
              <a:t>prever</a:t>
            </a:r>
            <a:r>
              <a:rPr lang="en-US" dirty="0"/>
              <a:t> </a:t>
            </a:r>
            <a:r>
              <a:rPr lang="en-US" dirty="0" err="1"/>
              <a:t>todas</a:t>
            </a:r>
            <a:r>
              <a:rPr lang="en-US" dirty="0"/>
              <a:t> as </a:t>
            </a:r>
            <a:r>
              <a:rPr lang="en-US" dirty="0" err="1"/>
              <a:t>variáveis</a:t>
            </a:r>
            <a:r>
              <a:rPr lang="en-US" dirty="0"/>
              <a:t> e </a:t>
            </a:r>
            <a:r>
              <a:rPr lang="en-US" dirty="0" err="1"/>
              <a:t>todas</a:t>
            </a:r>
            <a:r>
              <a:rPr lang="en-US" dirty="0"/>
              <a:t> as </a:t>
            </a:r>
            <a:r>
              <a:rPr lang="en-US" dirty="0" err="1"/>
              <a:t>consequências</a:t>
            </a:r>
            <a:r>
              <a:rPr lang="en-US" dirty="0"/>
              <a:t>, até </a:t>
            </a:r>
            <a:r>
              <a:rPr lang="en-US" dirty="0" err="1"/>
              <a:t>onde</a:t>
            </a:r>
            <a:r>
              <a:rPr lang="en-US" dirty="0"/>
              <a:t> </a:t>
            </a:r>
            <a:r>
              <a:rPr lang="en-US" dirty="0" err="1"/>
              <a:t>seja</a:t>
            </a:r>
            <a:r>
              <a:rPr lang="en-US" dirty="0"/>
              <a:t> </a:t>
            </a:r>
            <a:r>
              <a:rPr lang="en-US" dirty="0" err="1"/>
              <a:t>possível</a:t>
            </a:r>
            <a:r>
              <a:rPr lang="en-US" dirty="0"/>
              <a:t>, </a:t>
            </a:r>
            <a:r>
              <a:rPr lang="en-US" dirty="0" err="1"/>
              <a:t>levando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conta</a:t>
            </a:r>
            <a:r>
              <a:rPr lang="en-US" dirty="0"/>
              <a:t> </a:t>
            </a:r>
            <a:r>
              <a:rPr lang="en-US" dirty="0" err="1"/>
              <a:t>todas</a:t>
            </a:r>
            <a:r>
              <a:rPr lang="en-US" dirty="0"/>
              <a:t> as </a:t>
            </a:r>
            <a:r>
              <a:rPr lang="en-US" dirty="0" err="1"/>
              <a:t>opiniões</a:t>
            </a:r>
            <a:r>
              <a:rPr lang="en-US" dirty="0"/>
              <a:t>. Uma </a:t>
            </a:r>
            <a:r>
              <a:rPr lang="en-US" dirty="0" err="1"/>
              <a:t>visão</a:t>
            </a:r>
            <a:r>
              <a:rPr lang="en-US" dirty="0"/>
              <a:t> unilateral </a:t>
            </a:r>
            <a:r>
              <a:rPr lang="en-US" dirty="0" err="1"/>
              <a:t>prejudica</a:t>
            </a:r>
            <a:r>
              <a:rPr lang="en-US" dirty="0"/>
              <a:t> o </a:t>
            </a:r>
            <a:r>
              <a:rPr lang="en-US" dirty="0" err="1"/>
              <a:t>planejamento</a:t>
            </a:r>
            <a:r>
              <a:rPr lang="en-US" dirty="0"/>
              <a:t>; </a:t>
            </a:r>
          </a:p>
          <a:p>
            <a:pPr algn="just"/>
            <a:r>
              <a:rPr lang="en-US" b="1" dirty="0" err="1"/>
              <a:t>Unidade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dirty="0" err="1"/>
              <a:t>abrange</a:t>
            </a:r>
            <a:r>
              <a:rPr lang="en-US" dirty="0"/>
              <a:t> </a:t>
            </a:r>
            <a:r>
              <a:rPr lang="en-US" dirty="0" err="1"/>
              <a:t>múltiplas</a:t>
            </a:r>
            <a:r>
              <a:rPr lang="en-US" dirty="0"/>
              <a:t> </a:t>
            </a:r>
            <a:r>
              <a:rPr lang="en-US" dirty="0" err="1"/>
              <a:t>facetas</a:t>
            </a:r>
            <a:r>
              <a:rPr lang="en-US" dirty="0"/>
              <a:t>,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devem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integradas</a:t>
            </a:r>
            <a:r>
              <a:rPr lang="en-US" dirty="0"/>
              <a:t> </a:t>
            </a:r>
            <a:r>
              <a:rPr lang="en-US" dirty="0" err="1"/>
              <a:t>num</a:t>
            </a:r>
            <a:r>
              <a:rPr lang="en-US" dirty="0"/>
              <a:t> </a:t>
            </a:r>
            <a:r>
              <a:rPr lang="en-US" dirty="0" err="1"/>
              <a:t>conjunto</a:t>
            </a:r>
            <a:r>
              <a:rPr lang="en-US" dirty="0"/>
              <a:t> </a:t>
            </a:r>
            <a:r>
              <a:rPr lang="en-US" dirty="0" err="1"/>
              <a:t>coerente</a:t>
            </a:r>
            <a:r>
              <a:rPr lang="en-US" dirty="0"/>
              <a:t>; </a:t>
            </a:r>
          </a:p>
          <a:p>
            <a:pPr algn="just"/>
            <a:r>
              <a:rPr lang="en-US" b="1" dirty="0" err="1"/>
              <a:t>Previsão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dirty="0" err="1" smtClean="0"/>
              <a:t>est</a:t>
            </a:r>
            <a:r>
              <a:rPr lang="bg-BG" dirty="0" smtClean="0"/>
              <a:t>á</a:t>
            </a:r>
            <a:r>
              <a:rPr lang="en-US" dirty="0" smtClean="0"/>
              <a:t> </a:t>
            </a:r>
            <a:r>
              <a:rPr lang="en-US" dirty="0" err="1"/>
              <a:t>voltado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o </a:t>
            </a:r>
            <a:r>
              <a:rPr lang="en-US" dirty="0" err="1"/>
              <a:t>futuro</a:t>
            </a:r>
            <a:r>
              <a:rPr lang="en-US" dirty="0"/>
              <a:t>. É, </a:t>
            </a:r>
            <a:r>
              <a:rPr lang="en-US" dirty="0" err="1"/>
              <a:t>intrinsecamente</a:t>
            </a:r>
            <a:r>
              <a:rPr lang="en-US" dirty="0"/>
              <a:t>,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previsão</a:t>
            </a:r>
            <a:r>
              <a:rPr lang="en-US" dirty="0"/>
              <a:t> de </a:t>
            </a:r>
            <a:r>
              <a:rPr lang="en-US" dirty="0" err="1"/>
              <a:t>curto</a:t>
            </a:r>
            <a:r>
              <a:rPr lang="en-US" dirty="0"/>
              <a:t>, </a:t>
            </a:r>
            <a:r>
              <a:rPr lang="en-US" dirty="0" err="1"/>
              <a:t>médio</a:t>
            </a:r>
            <a:r>
              <a:rPr lang="en-US" dirty="0"/>
              <a:t> e </a:t>
            </a:r>
            <a:r>
              <a:rPr lang="en-US" dirty="0" err="1" smtClean="0"/>
              <a:t>longo</a:t>
            </a:r>
            <a:r>
              <a:rPr lang="en-US" dirty="0" smtClean="0"/>
              <a:t> </a:t>
            </a:r>
            <a:r>
              <a:rPr lang="en-US" dirty="0" err="1"/>
              <a:t>prazo</a:t>
            </a:r>
            <a:r>
              <a:rPr lang="en-US" dirty="0"/>
              <a:t>; </a:t>
            </a:r>
          </a:p>
          <a:p>
            <a:pPr algn="just"/>
            <a:r>
              <a:rPr lang="en-US" b="1" dirty="0" err="1"/>
              <a:t>Flexibilidade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dirty="0" err="1"/>
              <a:t>apesar</a:t>
            </a:r>
            <a:r>
              <a:rPr lang="en-US" dirty="0"/>
              <a:t> de </a:t>
            </a:r>
            <a:r>
              <a:rPr lang="en-US" dirty="0" err="1"/>
              <a:t>buscar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situação</a:t>
            </a:r>
            <a:r>
              <a:rPr lang="en-US" dirty="0"/>
              <a:t> </a:t>
            </a:r>
            <a:r>
              <a:rPr lang="en-US" dirty="0" err="1"/>
              <a:t>futura</a:t>
            </a:r>
            <a:r>
              <a:rPr lang="en-US" dirty="0"/>
              <a:t> </a:t>
            </a:r>
            <a:r>
              <a:rPr lang="en-US" dirty="0" err="1"/>
              <a:t>específica</a:t>
            </a:r>
            <a:r>
              <a:rPr lang="en-US" dirty="0"/>
              <a:t> (</a:t>
            </a:r>
            <a:r>
              <a:rPr lang="en-US" dirty="0" err="1"/>
              <a:t>objetivos</a:t>
            </a:r>
            <a:r>
              <a:rPr lang="en-US" dirty="0"/>
              <a:t>), </a:t>
            </a:r>
            <a:r>
              <a:rPr lang="en-US" dirty="0" err="1"/>
              <a:t>deve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feita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revisão</a:t>
            </a:r>
            <a:r>
              <a:rPr lang="en-US" dirty="0"/>
              <a:t> </a:t>
            </a:r>
            <a:r>
              <a:rPr lang="en-US" dirty="0" err="1"/>
              <a:t>constante</a:t>
            </a:r>
            <a:r>
              <a:rPr lang="en-US" dirty="0"/>
              <a:t> do </a:t>
            </a:r>
            <a:r>
              <a:rPr lang="en-US" dirty="0" err="1"/>
              <a:t>curso</a:t>
            </a:r>
            <a:r>
              <a:rPr lang="en-US" dirty="0"/>
              <a:t> dos </a:t>
            </a:r>
            <a:r>
              <a:rPr lang="en-US" dirty="0" err="1"/>
              <a:t>acontecimentos</a:t>
            </a:r>
            <a:r>
              <a:rPr lang="en-US" dirty="0"/>
              <a:t>, de </a:t>
            </a:r>
            <a:r>
              <a:rPr lang="en-US" dirty="0" err="1"/>
              <a:t>modo</a:t>
            </a:r>
            <a:r>
              <a:rPr lang="en-US" dirty="0"/>
              <a:t> a </a:t>
            </a:r>
            <a:r>
              <a:rPr lang="en-US" dirty="0" err="1"/>
              <a:t>possibilitar</a:t>
            </a:r>
            <a:r>
              <a:rPr lang="en-US" dirty="0"/>
              <a:t> </a:t>
            </a:r>
            <a:r>
              <a:rPr lang="en-US" dirty="0" err="1"/>
              <a:t>reajustamentos</a:t>
            </a:r>
            <a:r>
              <a:rPr lang="en-US" dirty="0"/>
              <a:t> e </a:t>
            </a:r>
            <a:r>
              <a:rPr lang="en-US" dirty="0" err="1"/>
              <a:t>alterações</a:t>
            </a:r>
            <a:r>
              <a:rPr lang="en-US" dirty="0"/>
              <a:t> (</a:t>
            </a:r>
            <a:r>
              <a:rPr lang="en-US" dirty="0" err="1"/>
              <a:t>dentro</a:t>
            </a:r>
            <a:r>
              <a:rPr lang="en-US" dirty="0"/>
              <a:t> de </a:t>
            </a:r>
            <a:r>
              <a:rPr lang="en-US" dirty="0" err="1"/>
              <a:t>limites</a:t>
            </a:r>
            <a:r>
              <a:rPr lang="en-US" dirty="0"/>
              <a:t> </a:t>
            </a:r>
            <a:r>
              <a:rPr lang="en-US" dirty="0" err="1"/>
              <a:t>razoáveis</a:t>
            </a:r>
            <a:r>
              <a:rPr lang="en-US" dirty="0"/>
              <a:t>). 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636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0448"/>
            <a:ext cx="8913813" cy="914400"/>
          </a:xfrm>
        </p:spPr>
        <p:txBody>
          <a:bodyPr>
            <a:normAutofit/>
          </a:bodyPr>
          <a:lstStyle/>
          <a:p>
            <a:r>
              <a:rPr lang="en-US" b="1" dirty="0" err="1"/>
              <a:t>Princípios</a:t>
            </a:r>
            <a:r>
              <a:rPr lang="en-US" b="1" dirty="0"/>
              <a:t> </a:t>
            </a:r>
            <a:r>
              <a:rPr lang="en-US" b="1" dirty="0" err="1"/>
              <a:t>Gerais</a:t>
            </a:r>
            <a:r>
              <a:rPr lang="en-US" b="1" dirty="0"/>
              <a:t>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511" y="1484746"/>
            <a:ext cx="8681301" cy="5080330"/>
          </a:xfrm>
        </p:spPr>
        <p:txBody>
          <a:bodyPr>
            <a:normAutofit/>
          </a:bodyPr>
          <a:lstStyle/>
          <a:p>
            <a:pPr algn="just"/>
            <a:r>
              <a:rPr lang="en-US" dirty="0" err="1"/>
              <a:t>Contribuição</a:t>
            </a:r>
            <a:r>
              <a:rPr lang="en-US" dirty="0"/>
              <a:t> </a:t>
            </a:r>
            <a:r>
              <a:rPr lang="en-US" dirty="0" err="1"/>
              <a:t>aos</a:t>
            </a:r>
            <a:r>
              <a:rPr lang="en-US" dirty="0"/>
              <a:t> </a:t>
            </a:r>
            <a:r>
              <a:rPr lang="en-US" dirty="0" err="1"/>
              <a:t>objetivos</a:t>
            </a:r>
            <a:r>
              <a:rPr lang="en-US" dirty="0"/>
              <a:t> – o </a:t>
            </a:r>
            <a:r>
              <a:rPr lang="en-US" dirty="0" err="1"/>
              <a:t>planejamento</a:t>
            </a:r>
            <a:r>
              <a:rPr lang="en-US" dirty="0"/>
              <a:t> </a:t>
            </a:r>
            <a:r>
              <a:rPr lang="en-US" dirty="0" err="1"/>
              <a:t>deve</a:t>
            </a:r>
            <a:r>
              <a:rPr lang="en-US" dirty="0"/>
              <a:t> </a:t>
            </a:r>
            <a:r>
              <a:rPr lang="en-US" dirty="0" err="1"/>
              <a:t>sempre</a:t>
            </a:r>
            <a:r>
              <a:rPr lang="en-US" dirty="0"/>
              <a:t> </a:t>
            </a:r>
            <a:r>
              <a:rPr lang="en-US" dirty="0" err="1"/>
              <a:t>visar</a:t>
            </a:r>
            <a:r>
              <a:rPr lang="en-US" dirty="0"/>
              <a:t> </a:t>
            </a:r>
            <a:r>
              <a:rPr lang="en-US" dirty="0" err="1"/>
              <a:t>aos</a:t>
            </a:r>
            <a:r>
              <a:rPr lang="en-US" dirty="0"/>
              <a:t> </a:t>
            </a:r>
            <a:r>
              <a:rPr lang="en-US" dirty="0" err="1"/>
              <a:t>objetivos</a:t>
            </a:r>
            <a:r>
              <a:rPr lang="en-US" dirty="0"/>
              <a:t> </a:t>
            </a:r>
            <a:r>
              <a:rPr lang="en-US" dirty="0" err="1"/>
              <a:t>máximos</a:t>
            </a:r>
            <a:r>
              <a:rPr lang="en-US" dirty="0"/>
              <a:t> da </a:t>
            </a:r>
            <a:r>
              <a:rPr lang="en-US" dirty="0" err="1"/>
              <a:t>organização</a:t>
            </a:r>
            <a:r>
              <a:rPr lang="en-US" dirty="0"/>
              <a:t>. </a:t>
            </a:r>
            <a:r>
              <a:rPr lang="en-US" dirty="0" err="1"/>
              <a:t>Deve</a:t>
            </a:r>
            <a:r>
              <a:rPr lang="en-US" dirty="0"/>
              <a:t>-se </a:t>
            </a:r>
            <a:r>
              <a:rPr lang="en-US" dirty="0" err="1"/>
              <a:t>hierarquizar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objetivos</a:t>
            </a:r>
            <a:r>
              <a:rPr lang="en-US" dirty="0"/>
              <a:t> </a:t>
            </a:r>
            <a:r>
              <a:rPr lang="en-US" dirty="0" err="1"/>
              <a:t>estabelecidos</a:t>
            </a:r>
            <a:r>
              <a:rPr lang="en-US" dirty="0"/>
              <a:t> e </a:t>
            </a:r>
            <a:r>
              <a:rPr lang="en-US" dirty="0" err="1"/>
              <a:t>procurar</a:t>
            </a:r>
            <a:r>
              <a:rPr lang="en-US" dirty="0"/>
              <a:t> </a:t>
            </a:r>
            <a:r>
              <a:rPr lang="en-US" dirty="0" err="1" smtClean="0"/>
              <a:t>alcanc</a:t>
            </a:r>
            <a:r>
              <a:rPr lang="bg-BG" dirty="0" smtClean="0"/>
              <a:t>á</a:t>
            </a:r>
            <a:r>
              <a:rPr lang="en-US" dirty="0" smtClean="0"/>
              <a:t>-</a:t>
            </a:r>
            <a:r>
              <a:rPr lang="en-US" dirty="0"/>
              <a:t>los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sua</a:t>
            </a:r>
            <a:r>
              <a:rPr lang="en-US" dirty="0"/>
              <a:t> </a:t>
            </a:r>
            <a:r>
              <a:rPr lang="en-US" dirty="0" err="1"/>
              <a:t>totalidade</a:t>
            </a:r>
            <a:r>
              <a:rPr lang="en-US" dirty="0"/>
              <a:t>, </a:t>
            </a:r>
            <a:r>
              <a:rPr lang="en-US" dirty="0" err="1"/>
              <a:t>tendo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vista a </a:t>
            </a:r>
            <a:r>
              <a:rPr lang="en-US" dirty="0" err="1"/>
              <a:t>interligação</a:t>
            </a:r>
            <a:r>
              <a:rPr lang="en-US" dirty="0"/>
              <a:t> entre </a:t>
            </a:r>
            <a:r>
              <a:rPr lang="en-US" dirty="0" err="1"/>
              <a:t>eles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Precedência</a:t>
            </a:r>
            <a:r>
              <a:rPr lang="en-US" dirty="0"/>
              <a:t> do </a:t>
            </a:r>
            <a:r>
              <a:rPr lang="en-US" dirty="0" err="1"/>
              <a:t>planejamento</a:t>
            </a:r>
            <a:r>
              <a:rPr lang="en-US" dirty="0"/>
              <a:t> – é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função</a:t>
            </a:r>
            <a:r>
              <a:rPr lang="en-US" dirty="0"/>
              <a:t> </a:t>
            </a:r>
            <a:r>
              <a:rPr lang="en-US" dirty="0" err="1"/>
              <a:t>administrativa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vem</a:t>
            </a:r>
            <a:r>
              <a:rPr lang="en-US" dirty="0"/>
              <a:t> antes das </a:t>
            </a:r>
            <a:r>
              <a:rPr lang="en-US" dirty="0" err="1"/>
              <a:t>outras</a:t>
            </a:r>
            <a:r>
              <a:rPr lang="en-US" dirty="0"/>
              <a:t> (</a:t>
            </a:r>
            <a:r>
              <a:rPr lang="en-US" dirty="0" err="1"/>
              <a:t>organização</a:t>
            </a:r>
            <a:r>
              <a:rPr lang="en-US" dirty="0"/>
              <a:t>, </a:t>
            </a:r>
            <a:r>
              <a:rPr lang="en-US" dirty="0" err="1"/>
              <a:t>direção</a:t>
            </a:r>
            <a:r>
              <a:rPr lang="en-US" dirty="0"/>
              <a:t> e </a:t>
            </a:r>
            <a:r>
              <a:rPr lang="en-US" dirty="0" err="1"/>
              <a:t>controle</a:t>
            </a:r>
            <a:r>
              <a:rPr lang="en-US" dirty="0"/>
              <a:t>). </a:t>
            </a:r>
          </a:p>
          <a:p>
            <a:pPr algn="just"/>
            <a:r>
              <a:rPr lang="en-US" dirty="0" err="1"/>
              <a:t>Maior</a:t>
            </a:r>
            <a:r>
              <a:rPr lang="en-US" dirty="0"/>
              <a:t> </a:t>
            </a:r>
            <a:r>
              <a:rPr lang="en-US" dirty="0" err="1"/>
              <a:t>penetração</a:t>
            </a:r>
            <a:r>
              <a:rPr lang="en-US" dirty="0"/>
              <a:t> e </a:t>
            </a:r>
            <a:r>
              <a:rPr lang="en-US" dirty="0" err="1"/>
              <a:t>abrangência</a:t>
            </a:r>
            <a:r>
              <a:rPr lang="en-US" dirty="0"/>
              <a:t> – </a:t>
            </a:r>
            <a:r>
              <a:rPr lang="en-US" dirty="0" err="1"/>
              <a:t>pode</a:t>
            </a:r>
            <a:r>
              <a:rPr lang="en-US" dirty="0"/>
              <a:t> </a:t>
            </a:r>
            <a:r>
              <a:rPr lang="en-US" dirty="0" err="1"/>
              <a:t>provocar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série</a:t>
            </a:r>
            <a:r>
              <a:rPr lang="en-US" dirty="0"/>
              <a:t> de </a:t>
            </a:r>
            <a:r>
              <a:rPr lang="en-US" dirty="0" err="1"/>
              <a:t>modificações</a:t>
            </a:r>
            <a:r>
              <a:rPr lang="en-US" dirty="0"/>
              <a:t> </a:t>
            </a:r>
            <a:r>
              <a:rPr lang="en-US" dirty="0" err="1"/>
              <a:t>nas</a:t>
            </a:r>
            <a:r>
              <a:rPr lang="en-US" dirty="0"/>
              <a:t> </a:t>
            </a:r>
            <a:r>
              <a:rPr lang="en-US" dirty="0" err="1"/>
              <a:t>características</a:t>
            </a:r>
            <a:r>
              <a:rPr lang="en-US" dirty="0"/>
              <a:t> e </a:t>
            </a:r>
            <a:r>
              <a:rPr lang="en-US" dirty="0" err="1"/>
              <a:t>atividades</a:t>
            </a:r>
            <a:r>
              <a:rPr lang="en-US" dirty="0"/>
              <a:t> da </a:t>
            </a:r>
            <a:r>
              <a:rPr lang="en-US" dirty="0" err="1"/>
              <a:t>empresa</a:t>
            </a:r>
            <a:r>
              <a:rPr lang="en-US" dirty="0"/>
              <a:t> (</a:t>
            </a:r>
            <a:r>
              <a:rPr lang="en-US" dirty="0" err="1"/>
              <a:t>pessoas</a:t>
            </a:r>
            <a:r>
              <a:rPr lang="en-US" dirty="0"/>
              <a:t>, </a:t>
            </a:r>
            <a:r>
              <a:rPr lang="en-US" dirty="0" err="1"/>
              <a:t>tecnologia</a:t>
            </a:r>
            <a:r>
              <a:rPr lang="en-US" dirty="0"/>
              <a:t>, </a:t>
            </a:r>
            <a:r>
              <a:rPr lang="en-US" dirty="0" err="1"/>
              <a:t>materiais</a:t>
            </a:r>
            <a:r>
              <a:rPr lang="en-US" dirty="0"/>
              <a:t> etc.). </a:t>
            </a:r>
          </a:p>
          <a:p>
            <a:pPr algn="just"/>
            <a:r>
              <a:rPr lang="en-US" dirty="0" err="1"/>
              <a:t>Maior</a:t>
            </a:r>
            <a:r>
              <a:rPr lang="en-US" dirty="0"/>
              <a:t> </a:t>
            </a:r>
            <a:r>
              <a:rPr lang="en-US" dirty="0" err="1"/>
              <a:t>eficiência</a:t>
            </a:r>
            <a:r>
              <a:rPr lang="en-US" dirty="0"/>
              <a:t>, </a:t>
            </a:r>
            <a:r>
              <a:rPr lang="en-US" dirty="0" err="1"/>
              <a:t>eficácia</a:t>
            </a:r>
            <a:r>
              <a:rPr lang="en-US" dirty="0"/>
              <a:t> e </a:t>
            </a:r>
            <a:r>
              <a:rPr lang="en-US" dirty="0" err="1"/>
              <a:t>efetividade</a:t>
            </a:r>
            <a:r>
              <a:rPr lang="en-US" dirty="0"/>
              <a:t> – </a:t>
            </a:r>
            <a:r>
              <a:rPr lang="en-US" dirty="0" err="1"/>
              <a:t>deve</a:t>
            </a:r>
            <a:r>
              <a:rPr lang="en-US" dirty="0"/>
              <a:t> </a:t>
            </a:r>
            <a:r>
              <a:rPr lang="en-US" dirty="0" err="1"/>
              <a:t>procurar</a:t>
            </a:r>
            <a:r>
              <a:rPr lang="en-US" dirty="0"/>
              <a:t> </a:t>
            </a:r>
            <a:r>
              <a:rPr lang="en-US" dirty="0" err="1"/>
              <a:t>maximizar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resultados</a:t>
            </a:r>
            <a:r>
              <a:rPr lang="en-US" dirty="0"/>
              <a:t> e </a:t>
            </a:r>
            <a:r>
              <a:rPr lang="en-US" dirty="0" err="1"/>
              <a:t>minimizar</a:t>
            </a:r>
            <a:r>
              <a:rPr lang="en-US" dirty="0"/>
              <a:t> as </a:t>
            </a:r>
            <a:r>
              <a:rPr lang="en-US" dirty="0" err="1"/>
              <a:t>deficiências</a:t>
            </a:r>
            <a:r>
              <a:rPr lang="en-US" dirty="0"/>
              <a:t>. 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954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896"/>
            <a:ext cx="8913813" cy="914400"/>
          </a:xfrm>
        </p:spPr>
        <p:txBody>
          <a:bodyPr>
            <a:normAutofit/>
          </a:bodyPr>
          <a:lstStyle/>
          <a:p>
            <a:r>
              <a:rPr lang="en-US" b="1" dirty="0" err="1"/>
              <a:t>Princípios</a:t>
            </a:r>
            <a:r>
              <a:rPr lang="en-US" b="1" dirty="0"/>
              <a:t> </a:t>
            </a:r>
            <a:r>
              <a:rPr lang="en-US" b="1" dirty="0" err="1"/>
              <a:t>Específicos</a:t>
            </a:r>
            <a:r>
              <a:rPr lang="en-US" dirty="0"/>
              <a:t>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6" y="1395301"/>
            <a:ext cx="8770728" cy="5294993"/>
          </a:xfrm>
        </p:spPr>
        <p:txBody>
          <a:bodyPr>
            <a:noAutofit/>
          </a:bodyPr>
          <a:lstStyle/>
          <a:p>
            <a:r>
              <a:rPr lang="bg-BG" sz="1900" dirty="0"/>
              <a:t>C</a:t>
            </a:r>
            <a:r>
              <a:rPr lang="en-US" sz="1900" dirty="0" err="1" smtClean="0"/>
              <a:t>onforme</a:t>
            </a:r>
            <a:r>
              <a:rPr lang="en-US" sz="1900" dirty="0" smtClean="0"/>
              <a:t> </a:t>
            </a:r>
            <a:r>
              <a:rPr lang="en-US" sz="1900" dirty="0" err="1" smtClean="0"/>
              <a:t>Ackoff</a:t>
            </a:r>
            <a:r>
              <a:rPr lang="bg-BG" sz="1900" dirty="0"/>
              <a:t> </a:t>
            </a:r>
            <a:r>
              <a:rPr lang="bg-BG" sz="1900" dirty="0" smtClean="0"/>
              <a:t>- </a:t>
            </a:r>
            <a:r>
              <a:rPr lang="en-US" sz="1900" dirty="0" smtClean="0"/>
              <a:t> </a:t>
            </a:r>
            <a:r>
              <a:rPr lang="bg-BG" sz="1900" dirty="0" smtClean="0"/>
              <a:t>Estes princípios representam uma atitude e visão interativa com o planejamento</a:t>
            </a:r>
            <a:endParaRPr lang="bg-BG" sz="1900" dirty="0"/>
          </a:p>
          <a:p>
            <a:pPr lvl="1"/>
            <a:r>
              <a:rPr lang="en-US" sz="1900" b="1" dirty="0" err="1"/>
              <a:t>Planejamento</a:t>
            </a:r>
            <a:r>
              <a:rPr lang="en-US" sz="1900" b="1" dirty="0"/>
              <a:t> </a:t>
            </a:r>
            <a:r>
              <a:rPr lang="en-US" sz="1900" b="1" dirty="0" err="1"/>
              <a:t>participativo</a:t>
            </a:r>
            <a:r>
              <a:rPr lang="en-US" sz="1900" dirty="0"/>
              <a:t>: o </a:t>
            </a:r>
            <a:r>
              <a:rPr lang="en-US" sz="1900" dirty="0" err="1"/>
              <a:t>papel</a:t>
            </a:r>
            <a:r>
              <a:rPr lang="en-US" sz="1900" dirty="0"/>
              <a:t> do </a:t>
            </a:r>
            <a:r>
              <a:rPr lang="en-US" sz="1900" dirty="0" err="1"/>
              <a:t>responsável</a:t>
            </a:r>
            <a:r>
              <a:rPr lang="en-US" sz="1900" dirty="0"/>
              <a:t> é </a:t>
            </a:r>
            <a:r>
              <a:rPr lang="en-US" sz="1900" dirty="0" err="1"/>
              <a:t>facilitar</a:t>
            </a:r>
            <a:r>
              <a:rPr lang="en-US" sz="1900" dirty="0"/>
              <a:t> o </a:t>
            </a:r>
            <a:r>
              <a:rPr lang="en-US" sz="1900" dirty="0" err="1"/>
              <a:t>processo</a:t>
            </a:r>
            <a:r>
              <a:rPr lang="en-US" sz="1900" dirty="0"/>
              <a:t> de </a:t>
            </a:r>
            <a:r>
              <a:rPr lang="en-US" sz="1900" dirty="0" err="1"/>
              <a:t>elaboração</a:t>
            </a:r>
            <a:r>
              <a:rPr lang="en-US" sz="1900" dirty="0"/>
              <a:t> do </a:t>
            </a:r>
            <a:r>
              <a:rPr lang="en-US" sz="1900" dirty="0" err="1"/>
              <a:t>plano</a:t>
            </a:r>
            <a:r>
              <a:rPr lang="en-US" sz="1900" dirty="0"/>
              <a:t> </a:t>
            </a:r>
            <a:r>
              <a:rPr lang="en-US" sz="1900" dirty="0" err="1"/>
              <a:t>pela</a:t>
            </a:r>
            <a:r>
              <a:rPr lang="en-US" sz="1900" dirty="0"/>
              <a:t> </a:t>
            </a:r>
            <a:r>
              <a:rPr lang="en-US" sz="1900" dirty="0" err="1"/>
              <a:t>própria</a:t>
            </a:r>
            <a:r>
              <a:rPr lang="en-US" sz="1900" dirty="0"/>
              <a:t> </a:t>
            </a:r>
            <a:r>
              <a:rPr lang="en-US" sz="1900" dirty="0" err="1"/>
              <a:t>empresa</a:t>
            </a:r>
            <a:r>
              <a:rPr lang="en-US" sz="1900" dirty="0"/>
              <a:t>, o </a:t>
            </a:r>
            <a:r>
              <a:rPr lang="en-US" sz="1900" dirty="0" err="1"/>
              <a:t>qual</a:t>
            </a:r>
            <a:r>
              <a:rPr lang="en-US" sz="1900" dirty="0"/>
              <a:t> </a:t>
            </a:r>
            <a:r>
              <a:rPr lang="en-US" sz="1900" dirty="0" err="1"/>
              <a:t>deve</a:t>
            </a:r>
            <a:r>
              <a:rPr lang="en-US" sz="1900" dirty="0"/>
              <a:t> </a:t>
            </a:r>
            <a:r>
              <a:rPr lang="en-US" sz="1900" dirty="0" err="1"/>
              <a:t>ser</a:t>
            </a:r>
            <a:r>
              <a:rPr lang="en-US" sz="1900" dirty="0"/>
              <a:t> </a:t>
            </a:r>
            <a:r>
              <a:rPr lang="en-US" sz="1900" dirty="0" err="1"/>
              <a:t>realizado</a:t>
            </a:r>
            <a:r>
              <a:rPr lang="en-US" sz="1900" dirty="0"/>
              <a:t> </a:t>
            </a:r>
            <a:r>
              <a:rPr lang="en-US" sz="1900" dirty="0" err="1"/>
              <a:t>pelas</a:t>
            </a:r>
            <a:r>
              <a:rPr lang="en-US" sz="1900" dirty="0"/>
              <a:t> </a:t>
            </a:r>
            <a:r>
              <a:rPr lang="en-US" sz="1900" dirty="0" err="1"/>
              <a:t>áreas</a:t>
            </a:r>
            <a:r>
              <a:rPr lang="en-US" sz="1900" dirty="0"/>
              <a:t> </a:t>
            </a:r>
            <a:r>
              <a:rPr lang="en-US" sz="1900" dirty="0" err="1"/>
              <a:t>pertinentes</a:t>
            </a:r>
            <a:r>
              <a:rPr lang="en-US" sz="1900" dirty="0"/>
              <a:t>. </a:t>
            </a:r>
          </a:p>
          <a:p>
            <a:pPr lvl="1"/>
            <a:r>
              <a:rPr lang="en-US" sz="1900" b="1" dirty="0" err="1"/>
              <a:t>Planejamento</a:t>
            </a:r>
            <a:r>
              <a:rPr lang="en-US" sz="1900" b="1" dirty="0"/>
              <a:t> </a:t>
            </a:r>
            <a:r>
              <a:rPr lang="en-US" sz="1900" b="1" dirty="0" err="1"/>
              <a:t>coordenado</a:t>
            </a:r>
            <a:r>
              <a:rPr lang="en-US" sz="1900" b="1" dirty="0"/>
              <a:t> (horizontal)</a:t>
            </a:r>
            <a:r>
              <a:rPr lang="en-US" sz="1900" dirty="0"/>
              <a:t>: </a:t>
            </a:r>
            <a:r>
              <a:rPr lang="en-US" sz="1900" dirty="0" err="1"/>
              <a:t>todos</a:t>
            </a:r>
            <a:r>
              <a:rPr lang="en-US" sz="1900" dirty="0"/>
              <a:t> </a:t>
            </a:r>
            <a:r>
              <a:rPr lang="en-US" sz="1900" dirty="0" err="1"/>
              <a:t>os</a:t>
            </a:r>
            <a:r>
              <a:rPr lang="en-US" sz="1900" dirty="0"/>
              <a:t> </a:t>
            </a:r>
            <a:r>
              <a:rPr lang="en-US" sz="1900" dirty="0" err="1"/>
              <a:t>aspectos</a:t>
            </a:r>
            <a:r>
              <a:rPr lang="en-US" sz="1900" dirty="0"/>
              <a:t> </a:t>
            </a:r>
            <a:r>
              <a:rPr lang="en-US" sz="1900" dirty="0" err="1"/>
              <a:t>envolvidos</a:t>
            </a:r>
            <a:r>
              <a:rPr lang="en-US" sz="1900" dirty="0"/>
              <a:t> </a:t>
            </a:r>
            <a:r>
              <a:rPr lang="en-US" sz="1900" dirty="0" err="1"/>
              <a:t>devem</a:t>
            </a:r>
            <a:r>
              <a:rPr lang="en-US" sz="1900" dirty="0"/>
              <a:t> </a:t>
            </a:r>
            <a:r>
              <a:rPr lang="en-US" sz="1900" dirty="0" err="1"/>
              <a:t>ser</a:t>
            </a:r>
            <a:r>
              <a:rPr lang="en-US" sz="1900" dirty="0"/>
              <a:t> </a:t>
            </a:r>
            <a:r>
              <a:rPr lang="en-US" sz="1900" dirty="0" err="1"/>
              <a:t>projetados</a:t>
            </a:r>
            <a:r>
              <a:rPr lang="en-US" sz="1900" dirty="0"/>
              <a:t> </a:t>
            </a:r>
            <a:r>
              <a:rPr lang="en-US" sz="1900" dirty="0" err="1"/>
              <a:t>para</a:t>
            </a:r>
            <a:r>
              <a:rPr lang="en-US" sz="1900" dirty="0"/>
              <a:t> </a:t>
            </a:r>
            <a:r>
              <a:rPr lang="en-US" sz="1900" dirty="0" err="1"/>
              <a:t>que</a:t>
            </a:r>
            <a:r>
              <a:rPr lang="en-US" sz="1900" dirty="0"/>
              <a:t> </a:t>
            </a:r>
            <a:r>
              <a:rPr lang="en-US" sz="1900" dirty="0" err="1"/>
              <a:t>atuem</a:t>
            </a:r>
            <a:r>
              <a:rPr lang="en-US" sz="1900" dirty="0"/>
              <a:t> de forma </a:t>
            </a:r>
            <a:r>
              <a:rPr lang="en-US" sz="1900" dirty="0" err="1"/>
              <a:t>interdependente</a:t>
            </a:r>
            <a:r>
              <a:rPr lang="en-US" sz="1900" dirty="0"/>
              <a:t>. </a:t>
            </a:r>
          </a:p>
          <a:p>
            <a:pPr lvl="1"/>
            <a:r>
              <a:rPr lang="en-US" sz="1900" b="1" dirty="0" err="1"/>
              <a:t>Planejamento</a:t>
            </a:r>
            <a:r>
              <a:rPr lang="en-US" sz="1900" b="1" dirty="0"/>
              <a:t> </a:t>
            </a:r>
            <a:r>
              <a:rPr lang="en-US" sz="1900" b="1" dirty="0" err="1"/>
              <a:t>integrado</a:t>
            </a:r>
            <a:r>
              <a:rPr lang="en-US" sz="1900" b="1" dirty="0"/>
              <a:t> (vertical)</a:t>
            </a:r>
            <a:r>
              <a:rPr lang="en-US" sz="1900" dirty="0"/>
              <a:t>: </a:t>
            </a:r>
            <a:r>
              <a:rPr lang="en-US" sz="1900" dirty="0" err="1"/>
              <a:t>os</a:t>
            </a:r>
            <a:r>
              <a:rPr lang="en-US" sz="1900" dirty="0"/>
              <a:t> </a:t>
            </a:r>
            <a:r>
              <a:rPr lang="en-US" sz="1900" dirty="0" err="1"/>
              <a:t>vários</a:t>
            </a:r>
            <a:r>
              <a:rPr lang="en-US" sz="1900" dirty="0"/>
              <a:t> </a:t>
            </a:r>
            <a:r>
              <a:rPr lang="en-US" sz="1900" dirty="0" err="1"/>
              <a:t>escalões</a:t>
            </a:r>
            <a:r>
              <a:rPr lang="en-US" sz="1900" dirty="0"/>
              <a:t> de </a:t>
            </a:r>
            <a:r>
              <a:rPr lang="en-US" sz="1900" dirty="0" err="1"/>
              <a:t>uma</a:t>
            </a:r>
            <a:r>
              <a:rPr lang="en-US" sz="1900" dirty="0"/>
              <a:t> </a:t>
            </a:r>
            <a:r>
              <a:rPr lang="en-US" sz="1900" dirty="0" err="1"/>
              <a:t>empresa</a:t>
            </a:r>
            <a:r>
              <a:rPr lang="en-US" sz="1900" dirty="0"/>
              <a:t> </a:t>
            </a:r>
            <a:r>
              <a:rPr lang="en-US" sz="1900" dirty="0" err="1"/>
              <a:t>devem</a:t>
            </a:r>
            <a:r>
              <a:rPr lang="en-US" sz="1900" dirty="0"/>
              <a:t> </a:t>
            </a:r>
            <a:r>
              <a:rPr lang="en-US" sz="1900" dirty="0" err="1"/>
              <a:t>ter</a:t>
            </a:r>
            <a:r>
              <a:rPr lang="en-US" sz="1900" dirty="0"/>
              <a:t> </a:t>
            </a:r>
            <a:r>
              <a:rPr lang="en-US" sz="1900" dirty="0" err="1"/>
              <a:t>seus</a:t>
            </a:r>
            <a:r>
              <a:rPr lang="en-US" sz="1900" dirty="0"/>
              <a:t> </a:t>
            </a:r>
            <a:r>
              <a:rPr lang="en-US" sz="1900" dirty="0" err="1"/>
              <a:t>planejamentos</a:t>
            </a:r>
            <a:r>
              <a:rPr lang="en-US" sz="1900" dirty="0"/>
              <a:t> </a:t>
            </a:r>
            <a:r>
              <a:rPr lang="en-US" sz="1900" dirty="0" err="1"/>
              <a:t>integrados</a:t>
            </a:r>
            <a:r>
              <a:rPr lang="en-US" sz="1900" dirty="0"/>
              <a:t>. </a:t>
            </a:r>
          </a:p>
          <a:p>
            <a:pPr lvl="1" algn="just"/>
            <a:r>
              <a:rPr lang="en-US" sz="1900" b="1" dirty="0" err="1"/>
              <a:t>Planejamento</a:t>
            </a:r>
            <a:r>
              <a:rPr lang="en-US" sz="1900" b="1" dirty="0"/>
              <a:t> </a:t>
            </a:r>
            <a:r>
              <a:rPr lang="en-US" sz="1900" b="1" dirty="0" err="1"/>
              <a:t>permanente</a:t>
            </a:r>
            <a:r>
              <a:rPr lang="en-US" sz="1900" dirty="0"/>
              <a:t>: </a:t>
            </a:r>
            <a:r>
              <a:rPr lang="en-US" sz="1900" dirty="0" err="1"/>
              <a:t>essa</a:t>
            </a:r>
            <a:r>
              <a:rPr lang="en-US" sz="1900" dirty="0"/>
              <a:t> </a:t>
            </a:r>
            <a:r>
              <a:rPr lang="en-US" sz="1900" dirty="0" err="1"/>
              <a:t>condição</a:t>
            </a:r>
            <a:r>
              <a:rPr lang="en-US" sz="1900" dirty="0"/>
              <a:t> é </a:t>
            </a:r>
            <a:r>
              <a:rPr lang="en-US" sz="1900" dirty="0" err="1"/>
              <a:t>exigida</a:t>
            </a:r>
            <a:r>
              <a:rPr lang="en-US" sz="1900" dirty="0"/>
              <a:t> </a:t>
            </a:r>
            <a:r>
              <a:rPr lang="en-US" sz="1900" dirty="0" err="1"/>
              <a:t>pela</a:t>
            </a:r>
            <a:r>
              <a:rPr lang="en-US" sz="1900" dirty="0"/>
              <a:t> </a:t>
            </a:r>
            <a:r>
              <a:rPr lang="en-US" sz="1900" dirty="0" err="1"/>
              <a:t>própria</a:t>
            </a:r>
            <a:r>
              <a:rPr lang="en-US" sz="1900" dirty="0"/>
              <a:t> </a:t>
            </a:r>
            <a:r>
              <a:rPr lang="en-US" sz="1900" dirty="0" err="1"/>
              <a:t>turbulência</a:t>
            </a:r>
            <a:r>
              <a:rPr lang="en-US" sz="1900" dirty="0"/>
              <a:t> do </a:t>
            </a:r>
            <a:r>
              <a:rPr lang="en-US" sz="1900" dirty="0" err="1"/>
              <a:t>ambiente</a:t>
            </a:r>
            <a:r>
              <a:rPr lang="en-US" sz="1900" dirty="0"/>
              <a:t>, </a:t>
            </a:r>
            <a:r>
              <a:rPr lang="en-US" sz="1900" dirty="0" err="1"/>
              <a:t>pois</a:t>
            </a:r>
            <a:r>
              <a:rPr lang="en-US" sz="1900" dirty="0"/>
              <a:t> </a:t>
            </a:r>
            <a:r>
              <a:rPr lang="en-US" sz="1900" dirty="0" err="1"/>
              <a:t>nenhum</a:t>
            </a:r>
            <a:r>
              <a:rPr lang="en-US" sz="1900" dirty="0"/>
              <a:t> </a:t>
            </a:r>
            <a:r>
              <a:rPr lang="en-US" sz="1900" dirty="0" err="1"/>
              <a:t>plano</a:t>
            </a:r>
            <a:r>
              <a:rPr lang="en-US" sz="1900" dirty="0"/>
              <a:t> </a:t>
            </a:r>
            <a:r>
              <a:rPr lang="en-US" sz="1900" dirty="0" err="1"/>
              <a:t>mantém</a:t>
            </a:r>
            <a:r>
              <a:rPr lang="en-US" sz="1900" dirty="0"/>
              <a:t> </a:t>
            </a:r>
            <a:r>
              <a:rPr lang="en-US" sz="1900" dirty="0" err="1"/>
              <a:t>seu</a:t>
            </a:r>
            <a:r>
              <a:rPr lang="en-US" sz="1900" dirty="0"/>
              <a:t> valor com o tempo. </a:t>
            </a:r>
            <a:r>
              <a:rPr lang="en-US" sz="1900" dirty="0" err="1"/>
              <a:t>Apesar</a:t>
            </a:r>
            <a:r>
              <a:rPr lang="en-US" sz="1900" dirty="0"/>
              <a:t> de o </a:t>
            </a:r>
            <a:r>
              <a:rPr lang="en-US" sz="1900" dirty="0" err="1"/>
              <a:t>planejamento</a:t>
            </a:r>
            <a:r>
              <a:rPr lang="en-US" sz="1900" dirty="0"/>
              <a:t> </a:t>
            </a:r>
            <a:r>
              <a:rPr lang="en-US" sz="1900" dirty="0" err="1"/>
              <a:t>buscar</a:t>
            </a:r>
            <a:r>
              <a:rPr lang="en-US" sz="1900" dirty="0"/>
              <a:t> </a:t>
            </a:r>
            <a:r>
              <a:rPr lang="en-US" sz="1900" dirty="0" err="1"/>
              <a:t>uma</a:t>
            </a:r>
            <a:r>
              <a:rPr lang="en-US" sz="1900" dirty="0"/>
              <a:t> </a:t>
            </a:r>
            <a:r>
              <a:rPr lang="en-US" sz="1900" dirty="0" err="1"/>
              <a:t>situação</a:t>
            </a:r>
            <a:r>
              <a:rPr lang="en-US" sz="1900" dirty="0"/>
              <a:t> </a:t>
            </a:r>
            <a:r>
              <a:rPr lang="en-US" sz="1900" dirty="0" err="1"/>
              <a:t>futura</a:t>
            </a:r>
            <a:r>
              <a:rPr lang="en-US" sz="1900" dirty="0"/>
              <a:t> </a:t>
            </a:r>
            <a:r>
              <a:rPr lang="en-US" sz="1900" dirty="0" err="1"/>
              <a:t>específica</a:t>
            </a:r>
            <a:r>
              <a:rPr lang="en-US" sz="1900" dirty="0"/>
              <a:t> (</a:t>
            </a:r>
            <a:r>
              <a:rPr lang="en-US" sz="1900" dirty="0" err="1"/>
              <a:t>objetivos</a:t>
            </a:r>
            <a:r>
              <a:rPr lang="en-US" sz="1900" dirty="0"/>
              <a:t>), </a:t>
            </a:r>
            <a:r>
              <a:rPr lang="en-US" sz="1900" dirty="0" err="1"/>
              <a:t>deve</a:t>
            </a:r>
            <a:r>
              <a:rPr lang="en-US" sz="1900" dirty="0"/>
              <a:t> </a:t>
            </a:r>
            <a:r>
              <a:rPr lang="en-US" sz="1900" dirty="0" err="1"/>
              <a:t>ser</a:t>
            </a:r>
            <a:r>
              <a:rPr lang="en-US" sz="1900" dirty="0"/>
              <a:t> </a:t>
            </a:r>
            <a:r>
              <a:rPr lang="en-US" sz="1900" dirty="0" err="1"/>
              <a:t>feita</a:t>
            </a:r>
            <a:r>
              <a:rPr lang="en-US" sz="1900" dirty="0"/>
              <a:t> </a:t>
            </a:r>
            <a:r>
              <a:rPr lang="en-US" sz="1900" dirty="0" err="1"/>
              <a:t>uma</a:t>
            </a:r>
            <a:r>
              <a:rPr lang="en-US" sz="1900" dirty="0"/>
              <a:t> </a:t>
            </a:r>
            <a:r>
              <a:rPr lang="en-US" sz="1900" dirty="0" err="1"/>
              <a:t>revisão</a:t>
            </a:r>
            <a:r>
              <a:rPr lang="en-US" sz="1900" dirty="0"/>
              <a:t> </a:t>
            </a:r>
            <a:r>
              <a:rPr lang="en-US" sz="1900" dirty="0" err="1"/>
              <a:t>constante</a:t>
            </a:r>
            <a:r>
              <a:rPr lang="en-US" sz="1900" dirty="0"/>
              <a:t> do </a:t>
            </a:r>
            <a:r>
              <a:rPr lang="en-US" sz="1900" dirty="0" err="1"/>
              <a:t>curso</a:t>
            </a:r>
            <a:r>
              <a:rPr lang="en-US" sz="1900" dirty="0"/>
              <a:t> dos </a:t>
            </a:r>
            <a:r>
              <a:rPr lang="en-US" sz="1900" dirty="0" err="1"/>
              <a:t>acontecimentos</a:t>
            </a:r>
            <a:r>
              <a:rPr lang="en-US" sz="1900" dirty="0"/>
              <a:t>, de </a:t>
            </a:r>
            <a:r>
              <a:rPr lang="en-US" sz="1900" dirty="0" err="1"/>
              <a:t>modo</a:t>
            </a:r>
            <a:r>
              <a:rPr lang="en-US" sz="1900" dirty="0"/>
              <a:t> a </a:t>
            </a:r>
            <a:r>
              <a:rPr lang="en-US" sz="1900" dirty="0" err="1"/>
              <a:t>possibilitar</a:t>
            </a:r>
            <a:r>
              <a:rPr lang="en-US" sz="1900" dirty="0"/>
              <a:t> </a:t>
            </a:r>
            <a:r>
              <a:rPr lang="en-US" sz="1900" dirty="0" err="1"/>
              <a:t>reajustamentos</a:t>
            </a:r>
            <a:r>
              <a:rPr lang="en-US" sz="1900" dirty="0"/>
              <a:t> e </a:t>
            </a:r>
            <a:r>
              <a:rPr lang="en-US" sz="1900" dirty="0" err="1"/>
              <a:t>alterações</a:t>
            </a:r>
            <a:r>
              <a:rPr lang="en-US" sz="1900" dirty="0"/>
              <a:t> (</a:t>
            </a:r>
            <a:r>
              <a:rPr lang="en-US" sz="1900" dirty="0" err="1"/>
              <a:t>flexibilidade</a:t>
            </a:r>
            <a:r>
              <a:rPr lang="en-US" sz="1900" dirty="0"/>
              <a:t> </a:t>
            </a:r>
            <a:r>
              <a:rPr lang="en-US" sz="1900" dirty="0" err="1"/>
              <a:t>dentro</a:t>
            </a:r>
            <a:r>
              <a:rPr lang="en-US" sz="1900" dirty="0"/>
              <a:t> de </a:t>
            </a:r>
            <a:r>
              <a:rPr lang="en-US" sz="1900" dirty="0" err="1"/>
              <a:t>limites</a:t>
            </a:r>
            <a:r>
              <a:rPr lang="en-US" sz="1900" dirty="0"/>
              <a:t> </a:t>
            </a:r>
            <a:r>
              <a:rPr lang="en-US" sz="1900" dirty="0" err="1"/>
              <a:t>razoáveis</a:t>
            </a:r>
            <a:r>
              <a:rPr lang="en-US" sz="1900" dirty="0"/>
              <a:t>). </a:t>
            </a:r>
          </a:p>
          <a:p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929494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4672"/>
            <a:ext cx="8913813" cy="914400"/>
          </a:xfrm>
        </p:spPr>
        <p:txBody>
          <a:bodyPr/>
          <a:lstStyle/>
          <a:p>
            <a:r>
              <a:rPr lang="bg-BG" dirty="0" smtClean="0"/>
              <a:t>Filosofias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0397" y="1413192"/>
            <a:ext cx="8663415" cy="5223438"/>
          </a:xfrm>
        </p:spPr>
        <p:txBody>
          <a:bodyPr>
            <a:normAutofit/>
          </a:bodyPr>
          <a:lstStyle/>
          <a:p>
            <a:pPr algn="just"/>
            <a:r>
              <a:rPr lang="en-US" sz="2100" b="1" dirty="0"/>
              <a:t>1) </a:t>
            </a:r>
            <a:r>
              <a:rPr lang="en-US" sz="2100" b="1" dirty="0" err="1"/>
              <a:t>Satisfação</a:t>
            </a:r>
            <a:r>
              <a:rPr lang="en-US" sz="2100" dirty="0"/>
              <a:t>: </a:t>
            </a:r>
            <a:r>
              <a:rPr lang="en-US" sz="2100" dirty="0" err="1"/>
              <a:t>busca</a:t>
            </a:r>
            <a:r>
              <a:rPr lang="en-US" sz="2100" dirty="0"/>
              <a:t> </a:t>
            </a:r>
            <a:r>
              <a:rPr lang="en-US" sz="2100" dirty="0" err="1"/>
              <a:t>alcançar</a:t>
            </a:r>
            <a:r>
              <a:rPr lang="en-US" sz="2100" dirty="0"/>
              <a:t> um </a:t>
            </a:r>
            <a:r>
              <a:rPr lang="en-US" sz="2100" dirty="0" err="1"/>
              <a:t>mínimo</a:t>
            </a:r>
            <a:r>
              <a:rPr lang="en-US" sz="2100" dirty="0"/>
              <a:t> de </a:t>
            </a:r>
            <a:r>
              <a:rPr lang="en-US" sz="2100" dirty="0" err="1"/>
              <a:t>satisfação</a:t>
            </a:r>
            <a:r>
              <a:rPr lang="en-US" sz="2100" dirty="0"/>
              <a:t>, </a:t>
            </a:r>
            <a:r>
              <a:rPr lang="en-US" sz="2100" dirty="0" err="1"/>
              <a:t>fazer</a:t>
            </a:r>
            <a:r>
              <a:rPr lang="en-US" sz="2100" dirty="0"/>
              <a:t> as </a:t>
            </a:r>
            <a:r>
              <a:rPr lang="en-US" sz="2100" dirty="0" err="1"/>
              <a:t>coisas</a:t>
            </a:r>
            <a:r>
              <a:rPr lang="en-US" sz="2100" dirty="0"/>
              <a:t> “</a:t>
            </a:r>
            <a:r>
              <a:rPr lang="en-US" sz="2100" dirty="0" err="1"/>
              <a:t>suficientemente</a:t>
            </a:r>
            <a:r>
              <a:rPr lang="en-US" sz="2100" dirty="0"/>
              <a:t> </a:t>
            </a:r>
            <a:r>
              <a:rPr lang="en-US" sz="2100" dirty="0" err="1"/>
              <a:t>bem</a:t>
            </a:r>
            <a:r>
              <a:rPr lang="en-US" sz="2100" dirty="0"/>
              <a:t>”, </a:t>
            </a:r>
            <a:r>
              <a:rPr lang="en-US" sz="2100" dirty="0" err="1"/>
              <a:t>sem</a:t>
            </a:r>
            <a:r>
              <a:rPr lang="en-US" sz="2100" dirty="0"/>
              <a:t> </a:t>
            </a:r>
            <a:r>
              <a:rPr lang="en-US" sz="2100" dirty="0" err="1"/>
              <a:t>esforços</a:t>
            </a:r>
            <a:r>
              <a:rPr lang="en-US" sz="2100" dirty="0"/>
              <a:t> extras </a:t>
            </a:r>
            <a:r>
              <a:rPr lang="en-US" sz="2100" dirty="0" err="1"/>
              <a:t>para</a:t>
            </a:r>
            <a:r>
              <a:rPr lang="en-US" sz="2100" dirty="0"/>
              <a:t> </a:t>
            </a:r>
            <a:r>
              <a:rPr lang="en-US" sz="2100" dirty="0" err="1"/>
              <a:t>superar</a:t>
            </a:r>
            <a:r>
              <a:rPr lang="en-US" sz="2100" dirty="0"/>
              <a:t> as </a:t>
            </a:r>
            <a:r>
              <a:rPr lang="en-US" sz="2100" dirty="0" err="1"/>
              <a:t>expectativas</a:t>
            </a:r>
            <a:r>
              <a:rPr lang="en-US" sz="2100" dirty="0"/>
              <a:t>. É </a:t>
            </a:r>
            <a:r>
              <a:rPr lang="en-US" sz="2100" dirty="0" err="1"/>
              <a:t>considerada</a:t>
            </a:r>
            <a:r>
              <a:rPr lang="en-US" sz="2100" dirty="0"/>
              <a:t> </a:t>
            </a:r>
            <a:r>
              <a:rPr lang="en-US" sz="2100" dirty="0" err="1"/>
              <a:t>uma</a:t>
            </a:r>
            <a:r>
              <a:rPr lang="en-US" sz="2100" dirty="0"/>
              <a:t> </a:t>
            </a:r>
            <a:r>
              <a:rPr lang="en-US" sz="2100" dirty="0" err="1"/>
              <a:t>filosofia</a:t>
            </a:r>
            <a:r>
              <a:rPr lang="en-US" sz="2100" dirty="0"/>
              <a:t> </a:t>
            </a:r>
            <a:r>
              <a:rPr lang="en-US" sz="2100" dirty="0" err="1"/>
              <a:t>conservadora</a:t>
            </a:r>
            <a:r>
              <a:rPr lang="en-US" sz="2100" dirty="0"/>
              <a:t>/</a:t>
            </a:r>
            <a:r>
              <a:rPr lang="en-US" sz="2100" dirty="0" err="1"/>
              <a:t>defensiva</a:t>
            </a:r>
            <a:r>
              <a:rPr lang="en-US" sz="2100" dirty="0"/>
              <a:t>, </a:t>
            </a:r>
            <a:r>
              <a:rPr lang="en-US" sz="2100" dirty="0" err="1"/>
              <a:t>voltada</a:t>
            </a:r>
            <a:r>
              <a:rPr lang="en-US" sz="2100" dirty="0"/>
              <a:t> </a:t>
            </a:r>
            <a:r>
              <a:rPr lang="en-US" sz="2100" dirty="0" err="1"/>
              <a:t>para</a:t>
            </a:r>
            <a:r>
              <a:rPr lang="en-US" sz="2100" dirty="0"/>
              <a:t> a </a:t>
            </a:r>
            <a:r>
              <a:rPr lang="en-US" sz="2100" dirty="0" err="1"/>
              <a:t>estabilidade</a:t>
            </a:r>
            <a:r>
              <a:rPr lang="en-US" sz="2100" dirty="0"/>
              <a:t> e a </a:t>
            </a:r>
            <a:r>
              <a:rPr lang="en-US" sz="2100" dirty="0" err="1"/>
              <a:t>manutenção</a:t>
            </a:r>
            <a:r>
              <a:rPr lang="en-US" sz="2100" dirty="0"/>
              <a:t> da </a:t>
            </a:r>
            <a:r>
              <a:rPr lang="en-US" sz="2100" dirty="0" err="1"/>
              <a:t>situação</a:t>
            </a:r>
            <a:r>
              <a:rPr lang="en-US" sz="2100" dirty="0"/>
              <a:t> </a:t>
            </a:r>
            <a:r>
              <a:rPr lang="en-US" sz="2100" dirty="0" err="1"/>
              <a:t>existente</a:t>
            </a:r>
            <a:r>
              <a:rPr lang="en-US" sz="2100" dirty="0"/>
              <a:t> </a:t>
            </a:r>
            <a:r>
              <a:rPr lang="en-US" sz="2100" dirty="0" err="1"/>
              <a:t>em</a:t>
            </a:r>
            <a:r>
              <a:rPr lang="en-US" sz="2100" dirty="0"/>
              <a:t> um </a:t>
            </a:r>
            <a:r>
              <a:rPr lang="en-US" sz="2100" dirty="0" err="1"/>
              <a:t>ambiente</a:t>
            </a:r>
            <a:r>
              <a:rPr lang="en-US" sz="2100" dirty="0"/>
              <a:t> </a:t>
            </a:r>
            <a:r>
              <a:rPr lang="en-US" sz="2100" dirty="0" err="1"/>
              <a:t>previsível</a:t>
            </a:r>
            <a:r>
              <a:rPr lang="en-US" sz="2100" dirty="0"/>
              <a:t> e </a:t>
            </a:r>
            <a:r>
              <a:rPr lang="en-US" sz="2100" dirty="0" err="1"/>
              <a:t>estável</a:t>
            </a:r>
            <a:r>
              <a:rPr lang="en-US" sz="2100" dirty="0"/>
              <a:t>. </a:t>
            </a:r>
          </a:p>
          <a:p>
            <a:pPr algn="just"/>
            <a:r>
              <a:rPr lang="en-US" sz="2100" b="1" dirty="0"/>
              <a:t>2) </a:t>
            </a:r>
            <a:r>
              <a:rPr lang="en-US" sz="2100" b="1" dirty="0" err="1"/>
              <a:t>Otimização</a:t>
            </a:r>
            <a:r>
              <a:rPr lang="en-US" sz="2100" dirty="0"/>
              <a:t>: </a:t>
            </a:r>
            <a:r>
              <a:rPr lang="en-US" sz="2100" dirty="0" err="1"/>
              <a:t>procura</a:t>
            </a:r>
            <a:r>
              <a:rPr lang="en-US" sz="2100" dirty="0"/>
              <a:t> </a:t>
            </a:r>
            <a:r>
              <a:rPr lang="en-US" sz="2100" dirty="0" err="1"/>
              <a:t>fazer</a:t>
            </a:r>
            <a:r>
              <a:rPr lang="en-US" sz="2100" dirty="0"/>
              <a:t> “</a:t>
            </a:r>
            <a:r>
              <a:rPr lang="en-US" sz="2100" dirty="0" err="1"/>
              <a:t>tão</a:t>
            </a:r>
            <a:r>
              <a:rPr lang="en-US" sz="2100" dirty="0"/>
              <a:t> </a:t>
            </a:r>
            <a:r>
              <a:rPr lang="en-US" sz="2100" dirty="0" err="1"/>
              <a:t>bem</a:t>
            </a:r>
            <a:r>
              <a:rPr lang="en-US" sz="2100" dirty="0"/>
              <a:t> </a:t>
            </a:r>
            <a:r>
              <a:rPr lang="en-US" sz="2100" dirty="0" err="1"/>
              <a:t>quanto</a:t>
            </a:r>
            <a:r>
              <a:rPr lang="en-US" sz="2100" dirty="0"/>
              <a:t> </a:t>
            </a:r>
            <a:r>
              <a:rPr lang="en-US" sz="2100" dirty="0" err="1"/>
              <a:t>possível</a:t>
            </a:r>
            <a:r>
              <a:rPr lang="en-US" sz="2100" dirty="0"/>
              <a:t>”. É </a:t>
            </a:r>
            <a:r>
              <a:rPr lang="en-US" sz="2100" dirty="0" err="1"/>
              <a:t>analítica</a:t>
            </a:r>
            <a:r>
              <a:rPr lang="en-US" sz="2100" dirty="0"/>
              <a:t>, </a:t>
            </a:r>
            <a:r>
              <a:rPr lang="en-US" sz="2100" dirty="0" err="1"/>
              <a:t>voltada</a:t>
            </a:r>
            <a:r>
              <a:rPr lang="en-US" sz="2100" dirty="0"/>
              <a:t> </a:t>
            </a:r>
            <a:r>
              <a:rPr lang="en-US" sz="2100" dirty="0" err="1"/>
              <a:t>para</a:t>
            </a:r>
            <a:r>
              <a:rPr lang="en-US" sz="2100" dirty="0"/>
              <a:t> a </a:t>
            </a:r>
            <a:r>
              <a:rPr lang="en-US" sz="2100" dirty="0" err="1"/>
              <a:t>inovação</a:t>
            </a:r>
            <a:r>
              <a:rPr lang="en-US" sz="2100" dirty="0"/>
              <a:t> e a </a:t>
            </a:r>
            <a:r>
              <a:rPr lang="en-US" sz="2100" dirty="0" err="1"/>
              <a:t>melhoria</a:t>
            </a:r>
            <a:r>
              <a:rPr lang="en-US" sz="2100" dirty="0"/>
              <a:t> incremental das </a:t>
            </a:r>
            <a:r>
              <a:rPr lang="en-US" sz="2100" dirty="0" err="1"/>
              <a:t>práticas</a:t>
            </a:r>
            <a:r>
              <a:rPr lang="en-US" sz="2100" dirty="0"/>
              <a:t> </a:t>
            </a:r>
            <a:r>
              <a:rPr lang="en-US" sz="2100" dirty="0" err="1"/>
              <a:t>vigentes</a:t>
            </a:r>
            <a:r>
              <a:rPr lang="en-US" sz="2100" dirty="0"/>
              <a:t>. </a:t>
            </a:r>
          </a:p>
          <a:p>
            <a:pPr algn="just"/>
            <a:r>
              <a:rPr lang="en-US" sz="2100" b="1" dirty="0"/>
              <a:t>3) </a:t>
            </a:r>
            <a:r>
              <a:rPr lang="en-US" sz="2100" b="1" dirty="0" err="1"/>
              <a:t>Adaptação</a:t>
            </a:r>
            <a:r>
              <a:rPr lang="en-US" sz="2100" dirty="0"/>
              <a:t>: é o </a:t>
            </a:r>
            <a:r>
              <a:rPr lang="en-US" sz="2100" dirty="0" err="1"/>
              <a:t>planejamento</a:t>
            </a:r>
            <a:r>
              <a:rPr lang="en-US" sz="2100" dirty="0"/>
              <a:t> </a:t>
            </a:r>
            <a:r>
              <a:rPr lang="en-US" sz="2100" dirty="0" err="1"/>
              <a:t>inovativo</a:t>
            </a:r>
            <a:r>
              <a:rPr lang="en-US" sz="2100" dirty="0"/>
              <a:t>, </a:t>
            </a:r>
            <a:r>
              <a:rPr lang="en-US" sz="2100" dirty="0" err="1"/>
              <a:t>dando</a:t>
            </a:r>
            <a:r>
              <a:rPr lang="en-US" sz="2100" dirty="0"/>
              <a:t> </a:t>
            </a:r>
            <a:r>
              <a:rPr lang="en-US" sz="2100" dirty="0" err="1"/>
              <a:t>mais</a:t>
            </a:r>
            <a:r>
              <a:rPr lang="en-US" sz="2100" dirty="0"/>
              <a:t> valor </a:t>
            </a:r>
            <a:r>
              <a:rPr lang="en-US" sz="2100" dirty="0" err="1"/>
              <a:t>ao</a:t>
            </a:r>
            <a:r>
              <a:rPr lang="en-US" sz="2100" dirty="0"/>
              <a:t> </a:t>
            </a:r>
            <a:r>
              <a:rPr lang="en-US" sz="2100" dirty="0" err="1"/>
              <a:t>processo</a:t>
            </a:r>
            <a:r>
              <a:rPr lang="en-US" sz="2100" dirty="0"/>
              <a:t> de </a:t>
            </a:r>
            <a:r>
              <a:rPr lang="en-US" sz="2100" dirty="0" err="1"/>
              <a:t>planejar</a:t>
            </a:r>
            <a:r>
              <a:rPr lang="en-US" sz="2100" dirty="0"/>
              <a:t> do </a:t>
            </a:r>
            <a:r>
              <a:rPr lang="en-US" sz="2100" dirty="0" err="1"/>
              <a:t>que</a:t>
            </a:r>
            <a:r>
              <a:rPr lang="en-US" sz="2100" dirty="0"/>
              <a:t> </a:t>
            </a:r>
            <a:r>
              <a:rPr lang="en-US" sz="2100" dirty="0" err="1"/>
              <a:t>ao</a:t>
            </a:r>
            <a:r>
              <a:rPr lang="en-US" sz="2100" dirty="0"/>
              <a:t> </a:t>
            </a:r>
            <a:r>
              <a:rPr lang="en-US" sz="2100" dirty="0" err="1"/>
              <a:t>plano</a:t>
            </a:r>
            <a:r>
              <a:rPr lang="en-US" sz="2100" dirty="0"/>
              <a:t> </a:t>
            </a:r>
            <a:r>
              <a:rPr lang="en-US" sz="2100" dirty="0" err="1"/>
              <a:t>em</a:t>
            </a:r>
            <a:r>
              <a:rPr lang="en-US" sz="2100" dirty="0"/>
              <a:t> </a:t>
            </a:r>
            <a:r>
              <a:rPr lang="en-US" sz="2100" dirty="0" err="1"/>
              <a:t>si</a:t>
            </a:r>
            <a:r>
              <a:rPr lang="en-US" sz="2100" dirty="0"/>
              <a:t>. </a:t>
            </a:r>
            <a:r>
              <a:rPr lang="en-US" sz="2100" dirty="0" err="1"/>
              <a:t>Foco</a:t>
            </a:r>
            <a:r>
              <a:rPr lang="en-US" sz="2100" dirty="0"/>
              <a:t> </a:t>
            </a:r>
            <a:r>
              <a:rPr lang="en-US" sz="2100" dirty="0" err="1"/>
              <a:t>nas</a:t>
            </a:r>
            <a:r>
              <a:rPr lang="en-US" sz="2100" dirty="0"/>
              <a:t> </a:t>
            </a:r>
            <a:r>
              <a:rPr lang="en-US" sz="2100" dirty="0" err="1"/>
              <a:t>contingências</a:t>
            </a:r>
            <a:r>
              <a:rPr lang="en-US" sz="2100" dirty="0"/>
              <a:t>, no </a:t>
            </a:r>
            <a:r>
              <a:rPr lang="en-US" sz="2100" dirty="0" err="1"/>
              <a:t>futuro</a:t>
            </a:r>
            <a:r>
              <a:rPr lang="en-US" sz="2100" dirty="0"/>
              <a:t> - </a:t>
            </a:r>
            <a:r>
              <a:rPr lang="en-US" sz="2100" dirty="0" err="1"/>
              <a:t>antecipar</a:t>
            </a:r>
            <a:r>
              <a:rPr lang="en-US" sz="2100" dirty="0"/>
              <a:t> </a:t>
            </a:r>
            <a:r>
              <a:rPr lang="en-US" sz="2100" dirty="0" err="1"/>
              <a:t>eventos</a:t>
            </a:r>
            <a:r>
              <a:rPr lang="en-US" sz="2100" dirty="0"/>
              <a:t> e </a:t>
            </a:r>
            <a:r>
              <a:rPr lang="en-US" sz="2100" dirty="0" err="1"/>
              <a:t>identificar</a:t>
            </a:r>
            <a:r>
              <a:rPr lang="en-US" sz="2100" dirty="0"/>
              <a:t> </a:t>
            </a:r>
            <a:r>
              <a:rPr lang="en-US" sz="2100" dirty="0" err="1"/>
              <a:t>ações</a:t>
            </a:r>
            <a:r>
              <a:rPr lang="en-US" sz="2100" dirty="0"/>
              <a:t> </a:t>
            </a:r>
            <a:r>
              <a:rPr lang="en-US" sz="2100" dirty="0" err="1"/>
              <a:t>adequadas</a:t>
            </a:r>
            <a:r>
              <a:rPr lang="en-US" sz="2100" dirty="0"/>
              <a:t> </a:t>
            </a:r>
            <a:r>
              <a:rPr lang="en-US" sz="2100" dirty="0" err="1"/>
              <a:t>em</a:t>
            </a:r>
            <a:r>
              <a:rPr lang="en-US" sz="2100" dirty="0"/>
              <a:t> um </a:t>
            </a:r>
            <a:r>
              <a:rPr lang="en-US" sz="2100" dirty="0" err="1"/>
              <a:t>ambiente</a:t>
            </a:r>
            <a:r>
              <a:rPr lang="en-US" sz="2100" dirty="0"/>
              <a:t> </a:t>
            </a:r>
            <a:r>
              <a:rPr lang="en-US" sz="2100" dirty="0" err="1"/>
              <a:t>dinâmico</a:t>
            </a:r>
            <a:r>
              <a:rPr lang="en-US" sz="2100" dirty="0"/>
              <a:t> e </a:t>
            </a:r>
            <a:r>
              <a:rPr lang="en-US" sz="2100" dirty="0" err="1"/>
              <a:t>incerto</a:t>
            </a:r>
            <a:r>
              <a:rPr lang="en-US" sz="2100" dirty="0"/>
              <a:t>. </a:t>
            </a:r>
          </a:p>
          <a:p>
            <a:pPr algn="just"/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538301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1008"/>
            <a:ext cx="8913813" cy="914400"/>
          </a:xfrm>
        </p:spPr>
        <p:txBody>
          <a:bodyPr/>
          <a:lstStyle/>
          <a:p>
            <a:r>
              <a:rPr lang="bg-BG" dirty="0" smtClean="0"/>
              <a:t>Planejamento Estratégico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741" y="1359526"/>
            <a:ext cx="8528159" cy="5151884"/>
          </a:xfrm>
        </p:spPr>
        <p:txBody>
          <a:bodyPr>
            <a:normAutofit/>
          </a:bodyPr>
          <a:lstStyle/>
          <a:p>
            <a:r>
              <a:rPr lang="en-US" dirty="0" err="1"/>
              <a:t>Maneira</a:t>
            </a:r>
            <a:r>
              <a:rPr lang="en-US" dirty="0"/>
              <a:t> </a:t>
            </a:r>
            <a:r>
              <a:rPr lang="en-US" dirty="0" err="1"/>
              <a:t>pela</a:t>
            </a:r>
            <a:r>
              <a:rPr lang="en-US" dirty="0"/>
              <a:t> </a:t>
            </a:r>
            <a:r>
              <a:rPr lang="en-US" dirty="0" err="1"/>
              <a:t>qual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organização</a:t>
            </a:r>
            <a:r>
              <a:rPr lang="en-US" dirty="0"/>
              <a:t> </a:t>
            </a:r>
            <a:r>
              <a:rPr lang="en-US" dirty="0" err="1"/>
              <a:t>pretende</a:t>
            </a:r>
            <a:r>
              <a:rPr lang="en-US" dirty="0"/>
              <a:t> </a:t>
            </a:r>
            <a:r>
              <a:rPr lang="en-US" dirty="0" err="1"/>
              <a:t>aplicar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determinada</a:t>
            </a:r>
            <a:r>
              <a:rPr lang="en-US" dirty="0"/>
              <a:t> </a:t>
            </a:r>
            <a:r>
              <a:rPr lang="en-US" dirty="0" err="1"/>
              <a:t>estratégia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alcançar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objetivos</a:t>
            </a:r>
            <a:r>
              <a:rPr lang="en-US" dirty="0"/>
              <a:t> </a:t>
            </a:r>
            <a:r>
              <a:rPr lang="en-US" dirty="0" err="1"/>
              <a:t>propostos</a:t>
            </a:r>
            <a:r>
              <a:rPr lang="en-US" dirty="0"/>
              <a:t>; </a:t>
            </a:r>
          </a:p>
          <a:p>
            <a:r>
              <a:rPr lang="bg-BG" dirty="0" smtClean="0"/>
              <a:t>Global</a:t>
            </a:r>
          </a:p>
          <a:p>
            <a:r>
              <a:rPr lang="bg-BG" dirty="0" smtClean="0"/>
              <a:t>Longo Prazo</a:t>
            </a:r>
          </a:p>
          <a:p>
            <a:pPr>
              <a:lnSpc>
                <a:spcPct val="50000"/>
              </a:lnSpc>
            </a:pPr>
            <a:r>
              <a:rPr lang="bg-BG" dirty="0" smtClean="0"/>
              <a:t>Desdobrado em</a:t>
            </a:r>
            <a:endParaRPr lang="bg-BG" dirty="0"/>
          </a:p>
          <a:p>
            <a:pPr marL="0" indent="0">
              <a:lnSpc>
                <a:spcPct val="50000"/>
              </a:lnSpc>
              <a:buNone/>
            </a:pPr>
            <a:r>
              <a:rPr lang="bg-BG" dirty="0" smtClean="0"/>
              <a:t>Planos Táticos e Operacionais</a:t>
            </a:r>
          </a:p>
          <a:p>
            <a:pPr marL="0" indent="0">
              <a:buNone/>
            </a:pPr>
            <a:endParaRPr lang="bg-BG" dirty="0" smtClean="0"/>
          </a:p>
          <a:p>
            <a:pPr marL="0" indent="0">
              <a:buNone/>
            </a:pPr>
            <a:r>
              <a:rPr lang="en-US" dirty="0" err="1" smtClean="0"/>
              <a:t>Chiavenato</a:t>
            </a:r>
            <a:r>
              <a:rPr lang="en-US" dirty="0" smtClean="0"/>
              <a:t> </a:t>
            </a:r>
            <a:r>
              <a:rPr lang="en-US" dirty="0"/>
              <a:t>(2014): </a:t>
            </a:r>
            <a:r>
              <a:rPr lang="en-US" dirty="0" err="1"/>
              <a:t>três</a:t>
            </a:r>
            <a:r>
              <a:rPr lang="en-US" dirty="0"/>
              <a:t> </a:t>
            </a:r>
            <a:r>
              <a:rPr lang="en-US" dirty="0" err="1"/>
              <a:t>parâmetros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bg-BG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1792" y="2468612"/>
            <a:ext cx="4422208" cy="381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293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FUNÇÕES DA ADMINISTRAÇÃO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63" y="2285999"/>
            <a:ext cx="8931121" cy="342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25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4226"/>
            <a:ext cx="8913813" cy="914400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Proc</a:t>
            </a:r>
            <a:r>
              <a:rPr lang="en-US" dirty="0" err="1" smtClean="0"/>
              <a:t>esso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Planejamento</a:t>
            </a:r>
            <a:r>
              <a:rPr lang="en-US" dirty="0"/>
              <a:t> </a:t>
            </a:r>
            <a:r>
              <a:rPr lang="en-US" dirty="0" err="1"/>
              <a:t>Estratégico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627" y="1270084"/>
            <a:ext cx="8699186" cy="5223438"/>
          </a:xfrm>
        </p:spPr>
        <p:txBody>
          <a:bodyPr/>
          <a:lstStyle/>
          <a:p>
            <a:r>
              <a:rPr lang="en-US" dirty="0" err="1"/>
              <a:t>Neoclássicos</a:t>
            </a:r>
            <a:r>
              <a:rPr lang="en-US" dirty="0"/>
              <a:t> </a:t>
            </a:r>
            <a:endParaRPr lang="bg-BG" dirty="0" smtClean="0"/>
          </a:p>
          <a:p>
            <a:endParaRPr lang="bg-BG" dirty="0"/>
          </a:p>
          <a:p>
            <a:endParaRPr lang="bg-BG" dirty="0" smtClean="0"/>
          </a:p>
          <a:p>
            <a:r>
              <a:rPr lang="bg-BG" dirty="0" smtClean="0"/>
              <a:t>Maximiano</a:t>
            </a:r>
          </a:p>
          <a:p>
            <a:endParaRPr lang="bg-BG" dirty="0"/>
          </a:p>
          <a:p>
            <a:endParaRPr lang="bg-BG" dirty="0" smtClean="0"/>
          </a:p>
          <a:p>
            <a:r>
              <a:rPr lang="bg-BG" dirty="0" smtClean="0"/>
              <a:t>Djalma Oliveira</a:t>
            </a:r>
          </a:p>
          <a:p>
            <a:endParaRPr lang="bg-BG" dirty="0" smtClean="0"/>
          </a:p>
          <a:p>
            <a:endParaRPr lang="bg-BG" dirty="0" smtClean="0"/>
          </a:p>
          <a:p>
            <a:endParaRPr lang="bg-BG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27" y="1728898"/>
            <a:ext cx="8699186" cy="8828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01" y="3376956"/>
            <a:ext cx="8634111" cy="8983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701" y="5147926"/>
            <a:ext cx="8679204" cy="88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420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6763"/>
            <a:ext cx="8913813" cy="914400"/>
          </a:xfrm>
        </p:spPr>
        <p:txBody>
          <a:bodyPr>
            <a:normAutofit/>
          </a:bodyPr>
          <a:lstStyle/>
          <a:p>
            <a:r>
              <a:rPr lang="en-US" dirty="0"/>
              <a:t>O </a:t>
            </a:r>
            <a:r>
              <a:rPr lang="en-US" dirty="0" err="1"/>
              <a:t>Processo</a:t>
            </a:r>
            <a:r>
              <a:rPr lang="en-US" dirty="0"/>
              <a:t> de </a:t>
            </a:r>
            <a:r>
              <a:rPr lang="en-US" dirty="0" err="1"/>
              <a:t>Planejamento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29" y="1251163"/>
            <a:ext cx="8811384" cy="542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352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3120"/>
            <a:ext cx="8913813" cy="914400"/>
          </a:xfrm>
        </p:spPr>
        <p:txBody>
          <a:bodyPr>
            <a:normAutofit fontScale="90000"/>
          </a:bodyPr>
          <a:lstStyle/>
          <a:p>
            <a:r>
              <a:rPr lang="en-US" b="1" i="1" dirty="0" err="1"/>
              <a:t>Missão</a:t>
            </a:r>
            <a:r>
              <a:rPr lang="en-US" b="1" i="1" dirty="0"/>
              <a:t>, </a:t>
            </a:r>
            <a:r>
              <a:rPr lang="en-US" b="1" i="1" dirty="0" err="1"/>
              <a:t>Visão</a:t>
            </a:r>
            <a:r>
              <a:rPr lang="en-US" b="1" i="1" dirty="0"/>
              <a:t>, </a:t>
            </a:r>
            <a:r>
              <a:rPr lang="en-US" b="1" i="1" dirty="0" err="1"/>
              <a:t>Valores</a:t>
            </a:r>
            <a:r>
              <a:rPr lang="en-US" b="1" i="1" dirty="0"/>
              <a:t> e </a:t>
            </a:r>
            <a:r>
              <a:rPr lang="en-US" b="1" i="1" dirty="0" err="1" smtClean="0"/>
              <a:t>Obj</a:t>
            </a:r>
            <a:r>
              <a:rPr lang="bg-BG" b="1" i="1" dirty="0" smtClean="0"/>
              <a:t>eti</a:t>
            </a:r>
            <a:r>
              <a:rPr lang="en-US" b="1" i="1" dirty="0" err="1" smtClean="0"/>
              <a:t>vos</a:t>
            </a:r>
            <a:r>
              <a:rPr lang="en-US" b="1" i="1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5" y="1377414"/>
            <a:ext cx="8770728" cy="4888915"/>
          </a:xfrm>
        </p:spPr>
        <p:txBody>
          <a:bodyPr>
            <a:normAutofit/>
          </a:bodyPr>
          <a:lstStyle/>
          <a:p>
            <a:r>
              <a:rPr lang="bg-BG" sz="2800" b="1" u="sng" dirty="0" smtClean="0"/>
              <a:t>MISSÃO</a:t>
            </a:r>
            <a:r>
              <a:rPr lang="bg-BG" dirty="0" smtClean="0"/>
              <a:t> – Define o negócio da organização; É</a:t>
            </a:r>
            <a:r>
              <a:rPr lang="en-US" dirty="0" smtClean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declaração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b="1" dirty="0"/>
              <a:t>a </a:t>
            </a:r>
            <a:r>
              <a:rPr lang="en-US" b="1" dirty="0" err="1"/>
              <a:t>razão</a:t>
            </a:r>
            <a:r>
              <a:rPr lang="en-US" b="1" dirty="0"/>
              <a:t> de </a:t>
            </a:r>
            <a:r>
              <a:rPr lang="en-US" b="1" dirty="0" err="1"/>
              <a:t>ser</a:t>
            </a:r>
            <a:r>
              <a:rPr lang="en-US" b="1" dirty="0"/>
              <a:t> da </a:t>
            </a:r>
            <a:r>
              <a:rPr lang="en-US" b="1" dirty="0" err="1" smtClean="0"/>
              <a:t>organização</a:t>
            </a:r>
            <a:r>
              <a:rPr lang="bg-BG" dirty="0" smtClean="0"/>
              <a:t>; qual o seu propósito; </a:t>
            </a:r>
          </a:p>
          <a:p>
            <a:r>
              <a:rPr lang="bg-BG" dirty="0" smtClean="0"/>
              <a:t>Não pode ser ampla de mais</a:t>
            </a:r>
          </a:p>
          <a:p>
            <a:r>
              <a:rPr lang="bg-BG" dirty="0" smtClean="0"/>
              <a:t>A</a:t>
            </a:r>
            <a:r>
              <a:rPr lang="en-US" dirty="0" smtClean="0"/>
              <a:t> </a:t>
            </a:r>
            <a:r>
              <a:rPr lang="en-US" dirty="0" err="1"/>
              <a:t>missão</a:t>
            </a:r>
            <a:r>
              <a:rPr lang="en-US" dirty="0"/>
              <a:t> </a:t>
            </a:r>
            <a:r>
              <a:rPr lang="en-US" dirty="0" err="1" smtClean="0"/>
              <a:t>est</a:t>
            </a:r>
            <a:r>
              <a:rPr lang="bg-BG" dirty="0" smtClean="0"/>
              <a:t>á</a:t>
            </a:r>
            <a:r>
              <a:rPr lang="en-US" dirty="0" smtClean="0"/>
              <a:t> </a:t>
            </a:r>
            <a:r>
              <a:rPr lang="en-US" dirty="0" err="1"/>
              <a:t>alinhada</a:t>
            </a:r>
            <a:r>
              <a:rPr lang="en-US" dirty="0"/>
              <a:t> com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seguintes</a:t>
            </a:r>
            <a:r>
              <a:rPr lang="en-US" dirty="0"/>
              <a:t> </a:t>
            </a:r>
            <a:r>
              <a:rPr lang="en-US" dirty="0" err="1"/>
              <a:t>aspectos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A </a:t>
            </a:r>
            <a:r>
              <a:rPr lang="en-US" dirty="0" err="1"/>
              <a:t>razão</a:t>
            </a:r>
            <a:r>
              <a:rPr lang="en-US" dirty="0"/>
              <a:t> de </a:t>
            </a:r>
            <a:r>
              <a:rPr lang="en-US" dirty="0" err="1"/>
              <a:t>ser</a:t>
            </a:r>
            <a:r>
              <a:rPr lang="en-US" dirty="0"/>
              <a:t> da </a:t>
            </a:r>
            <a:r>
              <a:rPr lang="en-US" dirty="0" err="1"/>
              <a:t>organização</a:t>
            </a:r>
            <a:r>
              <a:rPr lang="en-US" dirty="0"/>
              <a:t>; </a:t>
            </a:r>
          </a:p>
          <a:p>
            <a:pPr lvl="1"/>
            <a:r>
              <a:rPr lang="en-US" dirty="0"/>
              <a:t>O </a:t>
            </a:r>
            <a:r>
              <a:rPr lang="en-US" dirty="0" err="1"/>
              <a:t>papel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sociedade</a:t>
            </a:r>
            <a:r>
              <a:rPr lang="en-US" dirty="0"/>
              <a:t>; </a:t>
            </a:r>
          </a:p>
          <a:p>
            <a:pPr lvl="1"/>
            <a:r>
              <a:rPr lang="en-US" dirty="0"/>
              <a:t>A </a:t>
            </a:r>
            <a:r>
              <a:rPr lang="en-US" dirty="0" err="1"/>
              <a:t>natureza</a:t>
            </a:r>
            <a:r>
              <a:rPr lang="en-US" dirty="0"/>
              <a:t> do </a:t>
            </a:r>
            <a:r>
              <a:rPr lang="en-US" dirty="0" err="1"/>
              <a:t>negócio</a:t>
            </a:r>
            <a:r>
              <a:rPr lang="en-US" dirty="0"/>
              <a:t>; </a:t>
            </a:r>
          </a:p>
          <a:p>
            <a:pPr lvl="1"/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tipos</a:t>
            </a:r>
            <a:r>
              <a:rPr lang="en-US" dirty="0"/>
              <a:t> de </a:t>
            </a:r>
            <a:r>
              <a:rPr lang="en-US" dirty="0" err="1"/>
              <a:t>atividades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ela</a:t>
            </a:r>
            <a:r>
              <a:rPr lang="en-US" dirty="0"/>
              <a:t> </a:t>
            </a:r>
            <a:r>
              <a:rPr lang="en-US" dirty="0" err="1"/>
              <a:t>deve</a:t>
            </a:r>
            <a:r>
              <a:rPr lang="en-US" dirty="0"/>
              <a:t> </a:t>
            </a:r>
            <a:r>
              <a:rPr lang="en-US" dirty="0" err="1"/>
              <a:t>concentrar</a:t>
            </a:r>
            <a:r>
              <a:rPr lang="en-US" dirty="0"/>
              <a:t> </a:t>
            </a:r>
            <a:r>
              <a:rPr lang="en-US" dirty="0" err="1"/>
              <a:t>seus</a:t>
            </a:r>
            <a:r>
              <a:rPr lang="en-US" dirty="0"/>
              <a:t> </a:t>
            </a:r>
            <a:r>
              <a:rPr lang="en-US" dirty="0" err="1"/>
              <a:t>esforços</a:t>
            </a:r>
            <a:r>
              <a:rPr lang="en-US" dirty="0"/>
              <a:t>. </a:t>
            </a:r>
          </a:p>
          <a:p>
            <a:endParaRPr lang="bg-BG" dirty="0" smtClean="0"/>
          </a:p>
          <a:p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2599313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741" y="357770"/>
            <a:ext cx="8781817" cy="5908559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800" b="1" dirty="0" err="1"/>
              <a:t>Visão</a:t>
            </a:r>
            <a:r>
              <a:rPr lang="en-US" sz="2800" b="1" dirty="0"/>
              <a:t> </a:t>
            </a:r>
            <a:endParaRPr lang="bg-BG" sz="2800" b="1" dirty="0" smtClean="0"/>
          </a:p>
          <a:p>
            <a:pPr algn="just"/>
            <a:r>
              <a:rPr lang="en-US" sz="2800" dirty="0"/>
              <a:t>A </a:t>
            </a:r>
            <a:r>
              <a:rPr lang="en-US" sz="2800" dirty="0" err="1"/>
              <a:t>visão</a:t>
            </a:r>
            <a:r>
              <a:rPr lang="en-US" sz="2800" dirty="0"/>
              <a:t> </a:t>
            </a:r>
            <a:r>
              <a:rPr lang="en-US" sz="2800" dirty="0" err="1"/>
              <a:t>representa</a:t>
            </a:r>
            <a:r>
              <a:rPr lang="en-US" sz="2800" dirty="0"/>
              <a:t> </a:t>
            </a:r>
            <a:r>
              <a:rPr lang="en-US" sz="2800" dirty="0" err="1"/>
              <a:t>aquilo</a:t>
            </a:r>
            <a:r>
              <a:rPr lang="en-US" sz="2800" dirty="0"/>
              <a:t> </a:t>
            </a:r>
            <a:r>
              <a:rPr lang="en-US" sz="2800" dirty="0" err="1"/>
              <a:t>que</a:t>
            </a:r>
            <a:r>
              <a:rPr lang="en-US" sz="2800" dirty="0"/>
              <a:t> a </a:t>
            </a:r>
            <a:r>
              <a:rPr lang="en-US" sz="2800" dirty="0" err="1"/>
              <a:t>organização</a:t>
            </a:r>
            <a:r>
              <a:rPr lang="en-US" sz="2800" dirty="0"/>
              <a:t> </a:t>
            </a:r>
            <a:r>
              <a:rPr lang="en-US" sz="2800" dirty="0" err="1"/>
              <a:t>deseja</a:t>
            </a:r>
            <a:r>
              <a:rPr lang="en-US" sz="2800" dirty="0"/>
              <a:t> </a:t>
            </a:r>
            <a:r>
              <a:rPr lang="en-US" sz="2800" dirty="0" err="1"/>
              <a:t>ser</a:t>
            </a:r>
            <a:r>
              <a:rPr lang="en-US" sz="2800" dirty="0"/>
              <a:t> no </a:t>
            </a:r>
            <a:r>
              <a:rPr lang="en-US" sz="2800" dirty="0" err="1"/>
              <a:t>futuro</a:t>
            </a:r>
            <a:r>
              <a:rPr lang="en-US" sz="2800" dirty="0"/>
              <a:t>. </a:t>
            </a:r>
            <a:r>
              <a:rPr lang="en-US" sz="2800" dirty="0" err="1"/>
              <a:t>Busca</a:t>
            </a:r>
            <a:r>
              <a:rPr lang="en-US" sz="2800" dirty="0"/>
              <a:t> </a:t>
            </a:r>
            <a:r>
              <a:rPr lang="en-US" sz="2800" dirty="0" err="1"/>
              <a:t>criar</a:t>
            </a:r>
            <a:r>
              <a:rPr lang="en-US" sz="2800" dirty="0"/>
              <a:t> </a:t>
            </a:r>
            <a:r>
              <a:rPr lang="en-US" sz="2800" dirty="0" err="1"/>
              <a:t>uma</a:t>
            </a:r>
            <a:r>
              <a:rPr lang="en-US" sz="2800" dirty="0"/>
              <a:t> </a:t>
            </a:r>
            <a:r>
              <a:rPr lang="en-US" sz="2800" dirty="0" err="1"/>
              <a:t>imagem</a:t>
            </a:r>
            <a:r>
              <a:rPr lang="en-US" sz="2800" dirty="0"/>
              <a:t> </a:t>
            </a:r>
            <a:r>
              <a:rPr lang="en-US" sz="2800" dirty="0" err="1"/>
              <a:t>que</a:t>
            </a:r>
            <a:r>
              <a:rPr lang="en-US" sz="2800" dirty="0"/>
              <a:t> </a:t>
            </a:r>
            <a:r>
              <a:rPr lang="en-US" sz="2800" dirty="0" err="1"/>
              <a:t>desafie</a:t>
            </a:r>
            <a:r>
              <a:rPr lang="en-US" sz="2800" dirty="0"/>
              <a:t> e mobilize as </a:t>
            </a:r>
            <a:r>
              <a:rPr lang="en-US" sz="2800" dirty="0" err="1"/>
              <a:t>pessoas</a:t>
            </a:r>
            <a:r>
              <a:rPr lang="en-US" sz="2800" dirty="0"/>
              <a:t>. </a:t>
            </a:r>
          </a:p>
          <a:p>
            <a:pPr algn="just"/>
            <a:r>
              <a:rPr lang="en-US" sz="2800" dirty="0" err="1"/>
              <a:t>Características</a:t>
            </a:r>
            <a:r>
              <a:rPr lang="en-US" sz="2800" dirty="0"/>
              <a:t> da </a:t>
            </a:r>
            <a:r>
              <a:rPr lang="en-US" sz="2800" dirty="0" err="1"/>
              <a:t>Visão</a:t>
            </a:r>
            <a:r>
              <a:rPr lang="en-US" sz="2800" dirty="0"/>
              <a:t>: </a:t>
            </a:r>
          </a:p>
          <a:p>
            <a:pPr lvl="1" algn="just"/>
            <a:r>
              <a:rPr lang="en-US" sz="2600" dirty="0" err="1"/>
              <a:t>Situação</a:t>
            </a:r>
            <a:r>
              <a:rPr lang="en-US" sz="2600" dirty="0"/>
              <a:t> </a:t>
            </a:r>
            <a:r>
              <a:rPr lang="en-US" sz="2600" dirty="0" err="1"/>
              <a:t>altamente</a:t>
            </a:r>
            <a:r>
              <a:rPr lang="en-US" sz="2600" dirty="0"/>
              <a:t> </a:t>
            </a:r>
            <a:r>
              <a:rPr lang="en-US" sz="2600" dirty="0" err="1"/>
              <a:t>desejável</a:t>
            </a:r>
            <a:r>
              <a:rPr lang="en-US" sz="2600" dirty="0"/>
              <a:t>, </a:t>
            </a:r>
            <a:r>
              <a:rPr lang="en-US" sz="2600" dirty="0" err="1"/>
              <a:t>aquilo</a:t>
            </a:r>
            <a:r>
              <a:rPr lang="en-US" sz="2600" dirty="0"/>
              <a:t> </a:t>
            </a:r>
            <a:r>
              <a:rPr lang="en-US" sz="2600" dirty="0" err="1"/>
              <a:t>que</a:t>
            </a:r>
            <a:r>
              <a:rPr lang="en-US" sz="2600" dirty="0"/>
              <a:t> a </a:t>
            </a:r>
            <a:r>
              <a:rPr lang="en-US" sz="2600" dirty="0" err="1"/>
              <a:t>organização</a:t>
            </a:r>
            <a:r>
              <a:rPr lang="en-US" sz="2600" dirty="0"/>
              <a:t> </a:t>
            </a:r>
            <a:r>
              <a:rPr lang="en-US" sz="2600" dirty="0" err="1"/>
              <a:t>quer</a:t>
            </a:r>
            <a:r>
              <a:rPr lang="en-US" sz="2600" dirty="0"/>
              <a:t> </a:t>
            </a:r>
            <a:r>
              <a:rPr lang="en-US" sz="2600" dirty="0" err="1"/>
              <a:t>ser</a:t>
            </a:r>
            <a:r>
              <a:rPr lang="en-US" sz="2600" dirty="0"/>
              <a:t> no </a:t>
            </a:r>
            <a:r>
              <a:rPr lang="en-US" sz="2600" dirty="0" err="1"/>
              <a:t>futuro</a:t>
            </a:r>
            <a:r>
              <a:rPr lang="en-US" sz="2600" dirty="0"/>
              <a:t>; </a:t>
            </a:r>
          </a:p>
          <a:p>
            <a:pPr lvl="1" algn="just"/>
            <a:r>
              <a:rPr lang="en-US" sz="2600" dirty="0" err="1"/>
              <a:t>Desafiadora</a:t>
            </a:r>
            <a:r>
              <a:rPr lang="en-US" sz="2600" dirty="0"/>
              <a:t>, mas </a:t>
            </a:r>
            <a:r>
              <a:rPr lang="en-US" sz="2600" dirty="0" err="1"/>
              <a:t>possível</a:t>
            </a:r>
            <a:r>
              <a:rPr lang="en-US" sz="2600" dirty="0"/>
              <a:t>, com </a:t>
            </a:r>
            <a:r>
              <a:rPr lang="en-US" sz="2600" dirty="0" err="1"/>
              <a:t>potencial</a:t>
            </a:r>
            <a:r>
              <a:rPr lang="en-US" sz="2600" dirty="0"/>
              <a:t> de </a:t>
            </a:r>
            <a:r>
              <a:rPr lang="en-US" sz="2600" dirty="0" err="1"/>
              <a:t>mobilização</a:t>
            </a:r>
            <a:r>
              <a:rPr lang="en-US" sz="2600" dirty="0"/>
              <a:t>; </a:t>
            </a:r>
          </a:p>
          <a:p>
            <a:pPr lvl="1" algn="just"/>
            <a:r>
              <a:rPr lang="en-US" sz="2600" dirty="0"/>
              <a:t>Clara e </a:t>
            </a:r>
            <a:r>
              <a:rPr lang="en-US" sz="2600" dirty="0" err="1"/>
              <a:t>concisa</a:t>
            </a:r>
            <a:r>
              <a:rPr lang="en-US" sz="2600" dirty="0"/>
              <a:t>; </a:t>
            </a:r>
          </a:p>
          <a:p>
            <a:pPr lvl="1" algn="just"/>
            <a:r>
              <a:rPr lang="en-US" sz="2600" dirty="0" err="1"/>
              <a:t>Coerente</a:t>
            </a:r>
            <a:r>
              <a:rPr lang="en-US" sz="2600" dirty="0"/>
              <a:t> com a </a:t>
            </a:r>
            <a:r>
              <a:rPr lang="en-US" sz="2600" dirty="0" err="1"/>
              <a:t>missão</a:t>
            </a:r>
            <a:r>
              <a:rPr lang="en-US" sz="2600" dirty="0"/>
              <a:t>; </a:t>
            </a:r>
          </a:p>
          <a:p>
            <a:pPr lvl="1" algn="just"/>
            <a:r>
              <a:rPr lang="en-US" sz="2600" dirty="0" err="1"/>
              <a:t>Característica</a:t>
            </a:r>
            <a:r>
              <a:rPr lang="en-US" sz="2600" dirty="0"/>
              <a:t> temporal - </a:t>
            </a:r>
            <a:r>
              <a:rPr lang="en-US" sz="2600" dirty="0" err="1"/>
              <a:t>longo</a:t>
            </a:r>
            <a:r>
              <a:rPr lang="en-US" sz="2600" dirty="0"/>
              <a:t> </a:t>
            </a:r>
            <a:r>
              <a:rPr lang="en-US" sz="2600" dirty="0" err="1"/>
              <a:t>prazo</a:t>
            </a:r>
            <a:r>
              <a:rPr lang="en-US" sz="2600" dirty="0"/>
              <a:t>, mas </a:t>
            </a:r>
            <a:r>
              <a:rPr lang="en-US" sz="2600" dirty="0" err="1"/>
              <a:t>não</a:t>
            </a:r>
            <a:r>
              <a:rPr lang="en-US" sz="2600" dirty="0"/>
              <a:t> </a:t>
            </a:r>
            <a:r>
              <a:rPr lang="en-US" sz="2600" dirty="0" err="1"/>
              <a:t>permanente</a:t>
            </a:r>
            <a:r>
              <a:rPr lang="en-US" sz="2600" dirty="0"/>
              <a:t>. 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3457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741" y="357770"/>
            <a:ext cx="8763932" cy="624308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sz="2800" b="1" dirty="0" err="1" smtClean="0"/>
              <a:t>Valores</a:t>
            </a:r>
            <a:endParaRPr lang="bg-BG" sz="2800" b="1" dirty="0" smtClean="0"/>
          </a:p>
          <a:p>
            <a:pPr algn="just"/>
            <a:r>
              <a:rPr lang="en-US" sz="2800" b="1" dirty="0" err="1"/>
              <a:t>são</a:t>
            </a:r>
            <a:r>
              <a:rPr lang="en-US" sz="2800" b="1" dirty="0"/>
              <a:t> </a:t>
            </a:r>
            <a:r>
              <a:rPr lang="en-US" sz="2800" b="1" dirty="0" err="1"/>
              <a:t>os</a:t>
            </a:r>
            <a:r>
              <a:rPr lang="en-US" sz="2800" b="1" dirty="0"/>
              <a:t> </a:t>
            </a:r>
            <a:r>
              <a:rPr lang="en-US" sz="2800" b="1" dirty="0" err="1"/>
              <a:t>atributos</a:t>
            </a:r>
            <a:r>
              <a:rPr lang="en-US" sz="2800" b="1" dirty="0"/>
              <a:t> e </a:t>
            </a:r>
            <a:r>
              <a:rPr lang="en-US" sz="2800" b="1" dirty="0" err="1"/>
              <a:t>virtudes</a:t>
            </a:r>
            <a:r>
              <a:rPr lang="en-US" sz="2800" b="1" dirty="0"/>
              <a:t> da </a:t>
            </a:r>
            <a:r>
              <a:rPr lang="en-US" sz="2800" b="1" dirty="0" err="1"/>
              <a:t>organização</a:t>
            </a:r>
            <a:r>
              <a:rPr lang="en-US" sz="2800" b="1" dirty="0"/>
              <a:t>, as </a:t>
            </a:r>
            <a:r>
              <a:rPr lang="en-US" sz="2800" b="1" dirty="0" err="1"/>
              <a:t>suas</a:t>
            </a:r>
            <a:r>
              <a:rPr lang="en-US" sz="2800" b="1" dirty="0"/>
              <a:t> </a:t>
            </a:r>
            <a:r>
              <a:rPr lang="en-US" sz="2800" b="1" dirty="0" err="1"/>
              <a:t>qualidades</a:t>
            </a:r>
            <a:r>
              <a:rPr lang="en-US" sz="2800" b="1" dirty="0"/>
              <a:t>. </a:t>
            </a:r>
            <a:endParaRPr lang="en-US" sz="2800" dirty="0"/>
          </a:p>
          <a:p>
            <a:pPr algn="just"/>
            <a:r>
              <a:rPr lang="en-US" sz="2800" dirty="0" err="1"/>
              <a:t>Refletem</a:t>
            </a:r>
            <a:r>
              <a:rPr lang="en-US" sz="2800" dirty="0"/>
              <a:t> as </a:t>
            </a:r>
            <a:r>
              <a:rPr lang="en-US" sz="2800" dirty="0" err="1"/>
              <a:t>crenças</a:t>
            </a:r>
            <a:r>
              <a:rPr lang="en-US" sz="2800" dirty="0"/>
              <a:t> </a:t>
            </a:r>
            <a:r>
              <a:rPr lang="en-US" sz="2800" dirty="0" err="1"/>
              <a:t>fundamentais</a:t>
            </a:r>
            <a:r>
              <a:rPr lang="en-US" sz="2800" dirty="0"/>
              <a:t>, </a:t>
            </a:r>
            <a:r>
              <a:rPr lang="en-US" sz="2800" dirty="0" err="1"/>
              <a:t>os</a:t>
            </a:r>
            <a:r>
              <a:rPr lang="en-US" sz="2800" dirty="0"/>
              <a:t> </a:t>
            </a:r>
            <a:r>
              <a:rPr lang="en-US" sz="2800" dirty="0" err="1"/>
              <a:t>princípios</a:t>
            </a:r>
            <a:r>
              <a:rPr lang="en-US" sz="2800" dirty="0"/>
              <a:t>, as </a:t>
            </a:r>
            <a:r>
              <a:rPr lang="en-US" sz="2800" dirty="0" err="1"/>
              <a:t>convicções</a:t>
            </a:r>
            <a:r>
              <a:rPr lang="en-US" sz="2800" dirty="0"/>
              <a:t> </a:t>
            </a:r>
            <a:r>
              <a:rPr lang="en-US" sz="2800" dirty="0" err="1"/>
              <a:t>dominantes</a:t>
            </a:r>
            <a:r>
              <a:rPr lang="en-US" sz="2800" dirty="0"/>
              <a:t> </a:t>
            </a:r>
            <a:r>
              <a:rPr lang="en-US" sz="2800" dirty="0" err="1"/>
              <a:t>para</a:t>
            </a:r>
            <a:r>
              <a:rPr lang="en-US" sz="2800" dirty="0"/>
              <a:t> a </a:t>
            </a:r>
            <a:r>
              <a:rPr lang="en-US" sz="2800" dirty="0" err="1"/>
              <a:t>maioria</a:t>
            </a:r>
            <a:r>
              <a:rPr lang="en-US" sz="2800" dirty="0"/>
              <a:t> das </a:t>
            </a:r>
            <a:r>
              <a:rPr lang="en-US" sz="2800" dirty="0" err="1"/>
              <a:t>pessoas</a:t>
            </a:r>
            <a:r>
              <a:rPr lang="en-US" sz="2800" dirty="0"/>
              <a:t> da </a:t>
            </a:r>
            <a:r>
              <a:rPr lang="en-US" sz="2800" dirty="0" err="1"/>
              <a:t>organização</a:t>
            </a:r>
            <a:r>
              <a:rPr lang="en-US" sz="2800" dirty="0"/>
              <a:t>. </a:t>
            </a:r>
            <a:r>
              <a:rPr lang="en-US" sz="2800" dirty="0" err="1"/>
              <a:t>São</a:t>
            </a:r>
            <a:r>
              <a:rPr lang="en-US" sz="2800" dirty="0"/>
              <a:t> </a:t>
            </a:r>
            <a:r>
              <a:rPr lang="en-US" sz="2800" dirty="0" err="1"/>
              <a:t>virtudes</a:t>
            </a:r>
            <a:r>
              <a:rPr lang="en-US" sz="2800" dirty="0"/>
              <a:t> </a:t>
            </a:r>
            <a:r>
              <a:rPr lang="en-US" sz="2800" dirty="0" err="1"/>
              <a:t>que</a:t>
            </a:r>
            <a:r>
              <a:rPr lang="en-US" sz="2800" dirty="0"/>
              <a:t> se </a:t>
            </a:r>
            <a:r>
              <a:rPr lang="en-US" sz="2800" dirty="0" err="1"/>
              <a:t>pretende</a:t>
            </a:r>
            <a:r>
              <a:rPr lang="en-US" sz="2800" dirty="0"/>
              <a:t> </a:t>
            </a:r>
            <a:r>
              <a:rPr lang="en-US" sz="2800" dirty="0" err="1"/>
              <a:t>preservar</a:t>
            </a:r>
            <a:r>
              <a:rPr lang="en-US" sz="2800" dirty="0"/>
              <a:t> e </a:t>
            </a:r>
            <a:r>
              <a:rPr lang="en-US" sz="2800" dirty="0" err="1"/>
              <a:t>incentivar</a:t>
            </a:r>
            <a:r>
              <a:rPr lang="en-US" sz="2800" dirty="0"/>
              <a:t>. </a:t>
            </a:r>
          </a:p>
          <a:p>
            <a:pPr algn="just"/>
            <a:r>
              <a:rPr lang="en-US" sz="2800" dirty="0" err="1"/>
              <a:t>Os</a:t>
            </a:r>
            <a:r>
              <a:rPr lang="en-US" sz="2800" dirty="0"/>
              <a:t> </a:t>
            </a:r>
            <a:r>
              <a:rPr lang="en-US" sz="2800" dirty="0" err="1"/>
              <a:t>valores</a:t>
            </a:r>
            <a:r>
              <a:rPr lang="en-US" sz="2800" dirty="0"/>
              <a:t> </a:t>
            </a:r>
            <a:r>
              <a:rPr lang="en-US" sz="2800" dirty="0" err="1"/>
              <a:t>atuam</a:t>
            </a:r>
            <a:r>
              <a:rPr lang="en-US" sz="2800" dirty="0"/>
              <a:t> </a:t>
            </a:r>
            <a:r>
              <a:rPr lang="en-US" sz="2800" dirty="0" err="1"/>
              <a:t>como</a:t>
            </a:r>
            <a:r>
              <a:rPr lang="en-US" sz="2800" dirty="0"/>
              <a:t> </a:t>
            </a:r>
            <a:r>
              <a:rPr lang="en-US" sz="2800" dirty="0" err="1"/>
              <a:t>motivadores</a:t>
            </a:r>
            <a:r>
              <a:rPr lang="en-US" sz="2800" dirty="0"/>
              <a:t> </a:t>
            </a:r>
            <a:r>
              <a:rPr lang="en-US" sz="2800" dirty="0" err="1"/>
              <a:t>que</a:t>
            </a:r>
            <a:r>
              <a:rPr lang="en-US" sz="2800" dirty="0"/>
              <a:t> </a:t>
            </a:r>
            <a:r>
              <a:rPr lang="en-US" sz="2800" dirty="0" err="1"/>
              <a:t>orientam</a:t>
            </a:r>
            <a:r>
              <a:rPr lang="en-US" sz="2800" dirty="0"/>
              <a:t> e </a:t>
            </a:r>
            <a:r>
              <a:rPr lang="en-US" sz="2800" dirty="0" err="1"/>
              <a:t>direcionam</a:t>
            </a:r>
            <a:r>
              <a:rPr lang="en-US" sz="2800" dirty="0"/>
              <a:t> as </a:t>
            </a:r>
            <a:r>
              <a:rPr lang="en-US" sz="2800" dirty="0" err="1"/>
              <a:t>ações</a:t>
            </a:r>
            <a:r>
              <a:rPr lang="en-US" sz="2800" dirty="0"/>
              <a:t> das </a:t>
            </a:r>
            <a:r>
              <a:rPr lang="en-US" sz="2800" dirty="0" err="1"/>
              <a:t>pessoas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organização</a:t>
            </a:r>
            <a:r>
              <a:rPr lang="en-US" sz="2800" dirty="0"/>
              <a:t> e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tomada</a:t>
            </a:r>
            <a:r>
              <a:rPr lang="en-US" sz="2800" dirty="0"/>
              <a:t> de </a:t>
            </a:r>
            <a:r>
              <a:rPr lang="en-US" sz="2800" dirty="0" err="1"/>
              <a:t>decisões</a:t>
            </a:r>
            <a:r>
              <a:rPr lang="en-US" sz="2800" dirty="0"/>
              <a:t>, </a:t>
            </a:r>
            <a:r>
              <a:rPr lang="en-US" sz="2800" dirty="0" err="1"/>
              <a:t>contribuindo</a:t>
            </a:r>
            <a:r>
              <a:rPr lang="en-US" sz="2800" dirty="0"/>
              <a:t> </a:t>
            </a:r>
            <a:r>
              <a:rPr lang="en-US" sz="2800" dirty="0" err="1"/>
              <a:t>para</a:t>
            </a:r>
            <a:r>
              <a:rPr lang="en-US" sz="2800" dirty="0"/>
              <a:t> a </a:t>
            </a:r>
            <a:r>
              <a:rPr lang="en-US" sz="2800" dirty="0" err="1"/>
              <a:t>unidade</a:t>
            </a:r>
            <a:r>
              <a:rPr lang="en-US" sz="2800" dirty="0"/>
              <a:t> e a </a:t>
            </a:r>
            <a:r>
              <a:rPr lang="en-US" sz="2800" dirty="0" err="1"/>
              <a:t>coerência</a:t>
            </a:r>
            <a:r>
              <a:rPr lang="en-US" sz="2800" dirty="0"/>
              <a:t> do </a:t>
            </a:r>
            <a:r>
              <a:rPr lang="en-US" sz="2800" dirty="0" err="1"/>
              <a:t>trabalho</a:t>
            </a:r>
            <a:r>
              <a:rPr lang="en-US" sz="2800" dirty="0"/>
              <a:t>. </a:t>
            </a:r>
          </a:p>
          <a:p>
            <a:pPr algn="just"/>
            <a:r>
              <a:rPr lang="en-US" sz="2800" dirty="0" err="1"/>
              <a:t>Servem</a:t>
            </a:r>
            <a:r>
              <a:rPr lang="en-US" sz="2800" dirty="0"/>
              <a:t> </a:t>
            </a:r>
            <a:r>
              <a:rPr lang="en-US" sz="2800" dirty="0" err="1"/>
              <a:t>como</a:t>
            </a:r>
            <a:r>
              <a:rPr lang="en-US" sz="2800" dirty="0"/>
              <a:t> </a:t>
            </a:r>
            <a:r>
              <a:rPr lang="en-US" sz="2800" dirty="0" err="1"/>
              <a:t>padrão</a:t>
            </a:r>
            <a:r>
              <a:rPr lang="en-US" sz="2800" dirty="0"/>
              <a:t> de </a:t>
            </a:r>
            <a:r>
              <a:rPr lang="en-US" sz="2800" dirty="0" err="1"/>
              <a:t>comportamento</a:t>
            </a:r>
            <a:r>
              <a:rPr lang="en-US" sz="2800" dirty="0"/>
              <a:t> e </a:t>
            </a:r>
            <a:r>
              <a:rPr lang="en-US" sz="2800" dirty="0" err="1"/>
              <a:t>fornecem</a:t>
            </a:r>
            <a:r>
              <a:rPr lang="en-US" sz="2800" dirty="0"/>
              <a:t> </a:t>
            </a:r>
            <a:r>
              <a:rPr lang="en-US" sz="2800" dirty="0" err="1"/>
              <a:t>sustentação</a:t>
            </a:r>
            <a:r>
              <a:rPr lang="en-US" sz="2800" dirty="0"/>
              <a:t> a </a:t>
            </a:r>
            <a:r>
              <a:rPr lang="en-US" sz="2800" dirty="0" err="1"/>
              <a:t>todas</a:t>
            </a:r>
            <a:r>
              <a:rPr lang="en-US" sz="2800" dirty="0"/>
              <a:t> as </a:t>
            </a:r>
            <a:r>
              <a:rPr lang="en-US" sz="2800" dirty="0" err="1"/>
              <a:t>principais</a:t>
            </a:r>
            <a:r>
              <a:rPr lang="en-US" sz="2800" dirty="0"/>
              <a:t> </a:t>
            </a:r>
            <a:r>
              <a:rPr lang="en-US" sz="2800" dirty="0" err="1"/>
              <a:t>decisões</a:t>
            </a:r>
            <a:r>
              <a:rPr lang="en-US" sz="2800" dirty="0"/>
              <a:t> da </a:t>
            </a:r>
            <a:r>
              <a:rPr lang="en-US" sz="2800" dirty="0" err="1"/>
              <a:t>organização</a:t>
            </a:r>
            <a:r>
              <a:rPr lang="en-US" sz="2800" dirty="0"/>
              <a:t>. </a:t>
            </a:r>
            <a:r>
              <a:rPr lang="en-US" sz="2800" b="1" dirty="0"/>
              <a:t/>
            </a:r>
            <a:br>
              <a:rPr lang="en-US" sz="2800" b="1" dirty="0"/>
            </a:br>
            <a:endParaRPr lang="en-US" sz="2800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33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7344"/>
            <a:ext cx="8913813" cy="91440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Obje</a:t>
            </a:r>
            <a:r>
              <a:rPr lang="bg-BG" b="1" dirty="0" smtClean="0"/>
              <a:t>ti</a:t>
            </a:r>
            <a:r>
              <a:rPr lang="en-US" b="1" dirty="0" err="1" smtClean="0"/>
              <a:t>vos</a:t>
            </a:r>
            <a:r>
              <a:rPr lang="en-US" b="1" dirty="0" smtClean="0"/>
              <a:t> </a:t>
            </a:r>
            <a:r>
              <a:rPr lang="en-US" b="1" dirty="0" err="1"/>
              <a:t>Estratégicos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969" y="1341638"/>
            <a:ext cx="8752843" cy="492469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bg-BG" dirty="0" err="1"/>
              <a:t>S</a:t>
            </a:r>
            <a:r>
              <a:rPr lang="en-US" dirty="0" err="1" smtClean="0"/>
              <a:t>ão</a:t>
            </a:r>
            <a:r>
              <a:rPr lang="en-US" dirty="0" smtClean="0"/>
              <a:t> </a:t>
            </a:r>
            <a:r>
              <a:rPr lang="en-US" dirty="0" err="1"/>
              <a:t>os</a:t>
            </a:r>
            <a:r>
              <a:rPr lang="en-US" dirty="0"/>
              <a:t> fins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estados</a:t>
            </a:r>
            <a:r>
              <a:rPr lang="en-US" dirty="0"/>
              <a:t> </a:t>
            </a:r>
            <a:r>
              <a:rPr lang="en-US" dirty="0" err="1"/>
              <a:t>futuros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desejam</a:t>
            </a:r>
            <a:r>
              <a:rPr lang="en-US" dirty="0"/>
              <a:t> </a:t>
            </a:r>
            <a:r>
              <a:rPr lang="en-US" dirty="0" err="1"/>
              <a:t>alcançar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meio</a:t>
            </a:r>
            <a:r>
              <a:rPr lang="en-US" dirty="0"/>
              <a:t> da </a:t>
            </a:r>
            <a:r>
              <a:rPr lang="en-US" dirty="0" err="1"/>
              <a:t>aplicação</a:t>
            </a:r>
            <a:r>
              <a:rPr lang="en-US" dirty="0"/>
              <a:t> de </a:t>
            </a:r>
            <a:r>
              <a:rPr lang="en-US" dirty="0" err="1"/>
              <a:t>recursos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Representam</a:t>
            </a:r>
            <a:r>
              <a:rPr lang="en-US" dirty="0"/>
              <a:t> um </a:t>
            </a:r>
            <a:r>
              <a:rPr lang="en-US" dirty="0" err="1"/>
              <a:t>conjunto</a:t>
            </a:r>
            <a:r>
              <a:rPr lang="en-US" dirty="0"/>
              <a:t> de </a:t>
            </a:r>
            <a:r>
              <a:rPr lang="en-US" dirty="0" err="1"/>
              <a:t>prioridades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esclarecem</a:t>
            </a:r>
            <a:r>
              <a:rPr lang="en-US" dirty="0"/>
              <a:t> o </a:t>
            </a:r>
            <a:r>
              <a:rPr lang="en-US" dirty="0" err="1"/>
              <a:t>que</a:t>
            </a:r>
            <a:r>
              <a:rPr lang="en-US" dirty="0"/>
              <a:t> a </a:t>
            </a:r>
            <a:r>
              <a:rPr lang="en-US" dirty="0" err="1"/>
              <a:t>estratégia</a:t>
            </a:r>
            <a:r>
              <a:rPr lang="en-US" dirty="0"/>
              <a:t> </a:t>
            </a:r>
            <a:r>
              <a:rPr lang="en-US" dirty="0" err="1"/>
              <a:t>quer</a:t>
            </a:r>
            <a:r>
              <a:rPr lang="en-US" dirty="0"/>
              <a:t> </a:t>
            </a:r>
            <a:r>
              <a:rPr lang="en-US" dirty="0" err="1"/>
              <a:t>alcançar</a:t>
            </a:r>
            <a:r>
              <a:rPr lang="en-US" dirty="0"/>
              <a:t> e o </a:t>
            </a:r>
            <a:r>
              <a:rPr lang="en-US" dirty="0" err="1"/>
              <a:t>que</a:t>
            </a:r>
            <a:r>
              <a:rPr lang="en-US" dirty="0"/>
              <a:t> é </a:t>
            </a:r>
            <a:r>
              <a:rPr lang="en-US" dirty="0" err="1"/>
              <a:t>crítico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o </a:t>
            </a:r>
            <a:r>
              <a:rPr lang="en-US" dirty="0" err="1"/>
              <a:t>seu</a:t>
            </a:r>
            <a:r>
              <a:rPr lang="en-US" dirty="0"/>
              <a:t> </a:t>
            </a:r>
            <a:r>
              <a:rPr lang="en-US" dirty="0" err="1"/>
              <a:t>sucesso</a:t>
            </a:r>
            <a:r>
              <a:rPr lang="en-US" dirty="0"/>
              <a:t>. </a:t>
            </a:r>
            <a:endParaRPr lang="bg-BG" dirty="0" smtClean="0"/>
          </a:p>
          <a:p>
            <a:pPr algn="just"/>
            <a:r>
              <a:rPr lang="en-US" dirty="0" err="1" smtClean="0"/>
              <a:t>São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longo</a:t>
            </a:r>
            <a:r>
              <a:rPr lang="en-US" dirty="0"/>
              <a:t> </a:t>
            </a:r>
            <a:r>
              <a:rPr lang="en-US" dirty="0" err="1"/>
              <a:t>prazo</a:t>
            </a:r>
            <a:r>
              <a:rPr lang="en-US" dirty="0"/>
              <a:t> e </a:t>
            </a:r>
            <a:r>
              <a:rPr lang="en-US" dirty="0" err="1"/>
              <a:t>cobrem</a:t>
            </a:r>
            <a:r>
              <a:rPr lang="en-US" dirty="0"/>
              <a:t> a </a:t>
            </a:r>
            <a:r>
              <a:rPr lang="en-US" dirty="0" err="1"/>
              <a:t>organização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um </a:t>
            </a:r>
            <a:r>
              <a:rPr lang="en-US" dirty="0" err="1"/>
              <a:t>sistema</a:t>
            </a:r>
            <a:r>
              <a:rPr lang="en-US" dirty="0"/>
              <a:t> global. </a:t>
            </a:r>
          </a:p>
          <a:p>
            <a:pPr algn="just"/>
            <a:r>
              <a:rPr lang="bg-BG" dirty="0" err="1"/>
              <a:t>I</a:t>
            </a:r>
            <a:r>
              <a:rPr lang="en-US" dirty="0" err="1" smtClean="0"/>
              <a:t>ncidem</a:t>
            </a:r>
            <a:r>
              <a:rPr lang="en-US" dirty="0" smtClean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grandes</a:t>
            </a:r>
            <a:r>
              <a:rPr lang="en-US" dirty="0"/>
              <a:t> </a:t>
            </a:r>
            <a:r>
              <a:rPr lang="en-US" dirty="0" err="1"/>
              <a:t>desafios</a:t>
            </a:r>
            <a:r>
              <a:rPr lang="en-US" dirty="0"/>
              <a:t> </a:t>
            </a:r>
            <a:r>
              <a:rPr lang="en-US" dirty="0" err="1"/>
              <a:t>institucionais</a:t>
            </a:r>
            <a:r>
              <a:rPr lang="en-US" dirty="0"/>
              <a:t> </a:t>
            </a:r>
          </a:p>
          <a:p>
            <a:pPr algn="just"/>
            <a:r>
              <a:rPr lang="en-US" dirty="0" err="1"/>
              <a:t>Devem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coerentes</a:t>
            </a:r>
            <a:r>
              <a:rPr lang="en-US" dirty="0"/>
              <a:t> com a </a:t>
            </a:r>
            <a:r>
              <a:rPr lang="en-US" dirty="0" err="1"/>
              <a:t>missão</a:t>
            </a:r>
            <a:r>
              <a:rPr lang="en-US" dirty="0"/>
              <a:t>, </a:t>
            </a:r>
            <a:r>
              <a:rPr lang="en-US" dirty="0" err="1"/>
              <a:t>visão</a:t>
            </a:r>
            <a:r>
              <a:rPr lang="en-US" dirty="0"/>
              <a:t> e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valores</a:t>
            </a:r>
            <a:r>
              <a:rPr lang="en-US" dirty="0"/>
              <a:t> da </a:t>
            </a:r>
            <a:r>
              <a:rPr lang="en-US" dirty="0" err="1"/>
              <a:t>organização</a:t>
            </a:r>
            <a:r>
              <a:rPr lang="en-US" dirty="0"/>
              <a:t> e </a:t>
            </a:r>
            <a:r>
              <a:rPr lang="en-US" dirty="0" err="1"/>
              <a:t>estar</a:t>
            </a:r>
            <a:r>
              <a:rPr lang="en-US" dirty="0"/>
              <a:t> de </a:t>
            </a:r>
            <a:r>
              <a:rPr lang="en-US" dirty="0" err="1"/>
              <a:t>acordo</a:t>
            </a:r>
            <a:r>
              <a:rPr lang="en-US" dirty="0"/>
              <a:t> com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recursos</a:t>
            </a:r>
            <a:r>
              <a:rPr lang="en-US" dirty="0"/>
              <a:t> </a:t>
            </a:r>
            <a:r>
              <a:rPr lang="en-US" dirty="0" err="1"/>
              <a:t>humanos</a:t>
            </a:r>
            <a:r>
              <a:rPr lang="en-US" dirty="0"/>
              <a:t>, </a:t>
            </a:r>
            <a:r>
              <a:rPr lang="en-US" dirty="0" err="1"/>
              <a:t>físicos</a:t>
            </a:r>
            <a:r>
              <a:rPr lang="en-US" dirty="0"/>
              <a:t>, </a:t>
            </a:r>
            <a:r>
              <a:rPr lang="en-US" dirty="0" err="1"/>
              <a:t>tecnológicos</a:t>
            </a:r>
            <a:r>
              <a:rPr lang="en-US" dirty="0"/>
              <a:t>, </a:t>
            </a:r>
            <a:r>
              <a:rPr lang="en-US" dirty="0" err="1"/>
              <a:t>políticos</a:t>
            </a:r>
            <a:r>
              <a:rPr lang="en-US" dirty="0"/>
              <a:t> e </a:t>
            </a:r>
            <a:r>
              <a:rPr lang="en-US" dirty="0" err="1"/>
              <a:t>financeiros</a:t>
            </a:r>
            <a:r>
              <a:rPr lang="en-US" dirty="0"/>
              <a:t>.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prazos</a:t>
            </a:r>
            <a:r>
              <a:rPr lang="en-US" dirty="0"/>
              <a:t> </a:t>
            </a:r>
            <a:r>
              <a:rPr lang="en-US" dirty="0" err="1"/>
              <a:t>porventura</a:t>
            </a:r>
            <a:r>
              <a:rPr lang="en-US" dirty="0"/>
              <a:t> </a:t>
            </a:r>
            <a:r>
              <a:rPr lang="en-US" dirty="0" err="1"/>
              <a:t>estabelecidos</a:t>
            </a:r>
            <a:r>
              <a:rPr lang="en-US" dirty="0"/>
              <a:t> </a:t>
            </a:r>
            <a:r>
              <a:rPr lang="en-US" dirty="0" err="1"/>
              <a:t>devem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plausíveis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Caracterizam</a:t>
            </a:r>
            <a:r>
              <a:rPr lang="en-US" dirty="0"/>
              <a:t>-se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serem</a:t>
            </a:r>
            <a:r>
              <a:rPr lang="en-US" dirty="0"/>
              <a:t> </a:t>
            </a:r>
            <a:r>
              <a:rPr lang="en-US" dirty="0" err="1"/>
              <a:t>aceitáveis</a:t>
            </a:r>
            <a:r>
              <a:rPr lang="en-US" dirty="0"/>
              <a:t>, </a:t>
            </a:r>
            <a:r>
              <a:rPr lang="en-US" dirty="0" err="1"/>
              <a:t>flexíveis</a:t>
            </a:r>
            <a:r>
              <a:rPr lang="en-US" dirty="0"/>
              <a:t>, </a:t>
            </a:r>
            <a:r>
              <a:rPr lang="en-US" dirty="0" err="1"/>
              <a:t>mensuráveis</a:t>
            </a:r>
            <a:r>
              <a:rPr lang="en-US" dirty="0"/>
              <a:t>, </a:t>
            </a:r>
            <a:r>
              <a:rPr lang="en-US" dirty="0" err="1"/>
              <a:t>motivadores</a:t>
            </a:r>
            <a:r>
              <a:rPr lang="en-US" dirty="0"/>
              <a:t>, </a:t>
            </a:r>
            <a:r>
              <a:rPr lang="en-US" dirty="0" err="1"/>
              <a:t>inteligíveis</a:t>
            </a:r>
            <a:r>
              <a:rPr lang="en-US" dirty="0"/>
              <a:t> e </a:t>
            </a:r>
            <a:r>
              <a:rPr lang="en-US" dirty="0" err="1"/>
              <a:t>alcançáveis</a:t>
            </a:r>
            <a:r>
              <a:rPr lang="en-US" dirty="0"/>
              <a:t>. 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8898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1008"/>
            <a:ext cx="8913813" cy="914400"/>
          </a:xfrm>
        </p:spPr>
        <p:txBody>
          <a:bodyPr>
            <a:normAutofit/>
          </a:bodyPr>
          <a:lstStyle/>
          <a:p>
            <a:r>
              <a:rPr lang="en-US" b="1" dirty="0" err="1"/>
              <a:t>Metas</a:t>
            </a: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5" y="1359526"/>
            <a:ext cx="8770728" cy="529499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bg-BG" dirty="0" smtClean="0"/>
              <a:t>É</a:t>
            </a:r>
            <a:r>
              <a:rPr lang="en-US" dirty="0" smtClean="0"/>
              <a:t> </a:t>
            </a:r>
            <a:r>
              <a:rPr lang="en-US" dirty="0"/>
              <a:t>um </a:t>
            </a:r>
            <a:r>
              <a:rPr lang="en-US" dirty="0" err="1"/>
              <a:t>nível</a:t>
            </a:r>
            <a:r>
              <a:rPr lang="en-US" dirty="0"/>
              <a:t> de </a:t>
            </a:r>
            <a:r>
              <a:rPr lang="en-US" dirty="0" err="1"/>
              <a:t>desempenho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deve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medido</a:t>
            </a:r>
            <a:r>
              <a:rPr lang="en-US" dirty="0"/>
              <a:t> e </a:t>
            </a:r>
            <a:r>
              <a:rPr lang="en-US" dirty="0" err="1"/>
              <a:t>realizado</a:t>
            </a:r>
            <a:r>
              <a:rPr lang="en-US" dirty="0"/>
              <a:t> </a:t>
            </a:r>
            <a:r>
              <a:rPr lang="en-US" dirty="0" err="1"/>
              <a:t>dentro</a:t>
            </a:r>
            <a:r>
              <a:rPr lang="en-US" dirty="0"/>
              <a:t> de </a:t>
            </a:r>
            <a:r>
              <a:rPr lang="en-US" dirty="0" err="1"/>
              <a:t>determinado</a:t>
            </a:r>
            <a:r>
              <a:rPr lang="en-US" dirty="0"/>
              <a:t> </a:t>
            </a:r>
            <a:r>
              <a:rPr lang="en-US" dirty="0" err="1"/>
              <a:t>prazo</a:t>
            </a:r>
            <a:r>
              <a:rPr lang="en-US" dirty="0"/>
              <a:t>. É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etapa</a:t>
            </a:r>
            <a:r>
              <a:rPr lang="en-US" dirty="0"/>
              <a:t> a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realizada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o </a:t>
            </a:r>
            <a:r>
              <a:rPr lang="en-US" dirty="0" err="1"/>
              <a:t>alcance</a:t>
            </a:r>
            <a:r>
              <a:rPr lang="en-US" dirty="0"/>
              <a:t> do </a:t>
            </a:r>
            <a:r>
              <a:rPr lang="en-US" dirty="0" err="1"/>
              <a:t>objetivo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da </a:t>
            </a:r>
            <a:r>
              <a:rPr lang="en-US" dirty="0" err="1"/>
              <a:t>missão</a:t>
            </a:r>
            <a:r>
              <a:rPr lang="en-US" dirty="0"/>
              <a:t> </a:t>
            </a:r>
          </a:p>
          <a:p>
            <a:pPr algn="just"/>
            <a:r>
              <a:rPr lang="en-US" dirty="0"/>
              <a:t>As </a:t>
            </a:r>
            <a:r>
              <a:rPr lang="en-US" dirty="0" err="1"/>
              <a:t>metas</a:t>
            </a:r>
            <a:r>
              <a:rPr lang="en-US" dirty="0"/>
              <a:t> </a:t>
            </a:r>
            <a:r>
              <a:rPr lang="en-US" dirty="0" err="1"/>
              <a:t>devem</a:t>
            </a:r>
            <a:r>
              <a:rPr lang="en-US" dirty="0"/>
              <a:t> </a:t>
            </a:r>
            <a:r>
              <a:rPr lang="en-US" dirty="0" err="1"/>
              <a:t>refletir</a:t>
            </a:r>
            <a:r>
              <a:rPr lang="en-US" dirty="0"/>
              <a:t> a </a:t>
            </a:r>
            <a:r>
              <a:rPr lang="en-US" dirty="0" err="1"/>
              <a:t>realidade</a:t>
            </a:r>
            <a:r>
              <a:rPr lang="en-US" dirty="0"/>
              <a:t> </a:t>
            </a:r>
            <a:r>
              <a:rPr lang="en-US" dirty="0" err="1"/>
              <a:t>atual</a:t>
            </a:r>
            <a:r>
              <a:rPr lang="en-US" dirty="0"/>
              <a:t> da </a:t>
            </a:r>
            <a:r>
              <a:rPr lang="en-US" dirty="0" err="1"/>
              <a:t>organização</a:t>
            </a:r>
            <a:r>
              <a:rPr lang="en-US" dirty="0"/>
              <a:t> e </a:t>
            </a:r>
            <a:r>
              <a:rPr lang="en-US" dirty="0" err="1"/>
              <a:t>devem</a:t>
            </a:r>
            <a:r>
              <a:rPr lang="en-US" dirty="0"/>
              <a:t> </a:t>
            </a:r>
            <a:r>
              <a:rPr lang="en-US" dirty="0" err="1"/>
              <a:t>servir</a:t>
            </a:r>
            <a:r>
              <a:rPr lang="en-US" dirty="0"/>
              <a:t> de </a:t>
            </a:r>
            <a:r>
              <a:rPr lang="en-US" dirty="0" err="1"/>
              <a:t>motivação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a </a:t>
            </a:r>
            <a:r>
              <a:rPr lang="en-US" dirty="0" err="1"/>
              <a:t>melhoria</a:t>
            </a:r>
            <a:r>
              <a:rPr lang="en-US" dirty="0"/>
              <a:t> dos </a:t>
            </a:r>
            <a:r>
              <a:rPr lang="en-US" dirty="0" err="1"/>
              <a:t>processos</a:t>
            </a:r>
            <a:r>
              <a:rPr lang="en-US" dirty="0"/>
              <a:t> e </a:t>
            </a:r>
            <a:r>
              <a:rPr lang="en-US" dirty="0" err="1"/>
              <a:t>identificação</a:t>
            </a:r>
            <a:r>
              <a:rPr lang="en-US" dirty="0"/>
              <a:t> de </a:t>
            </a:r>
            <a:r>
              <a:rPr lang="en-US" dirty="0" err="1"/>
              <a:t>aspectos</a:t>
            </a:r>
            <a:r>
              <a:rPr lang="en-US" dirty="0"/>
              <a:t> </a:t>
            </a:r>
            <a:r>
              <a:rPr lang="en-US" dirty="0" err="1"/>
              <a:t>falhos</a:t>
            </a:r>
            <a:r>
              <a:rPr lang="en-US" dirty="0"/>
              <a:t>. Se </a:t>
            </a:r>
            <a:r>
              <a:rPr lang="en-US" dirty="0" err="1"/>
              <a:t>uma</a:t>
            </a:r>
            <a:r>
              <a:rPr lang="en-US" dirty="0"/>
              <a:t> meta </a:t>
            </a:r>
            <a:r>
              <a:rPr lang="en-US" dirty="0" err="1"/>
              <a:t>não</a:t>
            </a:r>
            <a:r>
              <a:rPr lang="en-US" dirty="0"/>
              <a:t> é </a:t>
            </a:r>
            <a:r>
              <a:rPr lang="en-US" dirty="0" err="1"/>
              <a:t>alcançada</a:t>
            </a:r>
            <a:r>
              <a:rPr lang="en-US" dirty="0"/>
              <a:t>,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ela</a:t>
            </a:r>
            <a:r>
              <a:rPr lang="en-US" dirty="0"/>
              <a:t> </a:t>
            </a:r>
            <a:r>
              <a:rPr lang="en-US" dirty="0" err="1" smtClean="0"/>
              <a:t>est</a:t>
            </a:r>
            <a:r>
              <a:rPr lang="bg-BG" dirty="0" smtClean="0"/>
              <a:t>á</a:t>
            </a:r>
            <a:r>
              <a:rPr lang="en-US" dirty="0" smtClean="0"/>
              <a:t> </a:t>
            </a:r>
            <a:r>
              <a:rPr lang="en-US" dirty="0" err="1"/>
              <a:t>superestimada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existe</a:t>
            </a:r>
            <a:r>
              <a:rPr lang="en-US" dirty="0"/>
              <a:t> </a:t>
            </a:r>
            <a:r>
              <a:rPr lang="en-US" dirty="0" err="1"/>
              <a:t>algum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 no </a:t>
            </a:r>
            <a:r>
              <a:rPr lang="en-US" dirty="0" err="1"/>
              <a:t>processo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precisa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tratado</a:t>
            </a:r>
            <a:r>
              <a:rPr lang="en-US" dirty="0"/>
              <a:t>. </a:t>
            </a:r>
          </a:p>
          <a:p>
            <a:pPr algn="just"/>
            <a:r>
              <a:rPr lang="bg-BG" dirty="0" smtClean="0"/>
              <a:t>As Metas devem ser:</a:t>
            </a:r>
          </a:p>
          <a:p>
            <a:pPr algn="just"/>
            <a:r>
              <a:rPr lang="en-US" b="1" dirty="0"/>
              <a:t>S – Specific (</a:t>
            </a:r>
            <a:r>
              <a:rPr lang="en-US" b="1" dirty="0" err="1"/>
              <a:t>Específico</a:t>
            </a:r>
            <a:r>
              <a:rPr lang="en-US" b="1" dirty="0"/>
              <a:t>) </a:t>
            </a:r>
            <a:r>
              <a:rPr lang="en-US" b="1" dirty="0" smtClean="0"/>
              <a:t>–</a:t>
            </a:r>
            <a:r>
              <a:rPr lang="bg-BG" b="1" dirty="0" smtClean="0"/>
              <a:t> </a:t>
            </a:r>
            <a:r>
              <a:rPr lang="bg-BG" dirty="0" smtClean="0"/>
              <a:t>bem detalhada, sem deixar dúvida</a:t>
            </a:r>
            <a:endParaRPr lang="en-US" dirty="0"/>
          </a:p>
          <a:p>
            <a:pPr algn="just"/>
            <a:r>
              <a:rPr lang="en-US" b="1" dirty="0"/>
              <a:t>M – Measurable </a:t>
            </a:r>
            <a:r>
              <a:rPr lang="bg-BG" b="1" dirty="0" smtClean="0"/>
              <a:t>(Mensurável) </a:t>
            </a:r>
            <a:r>
              <a:rPr lang="bg-BG" dirty="0" smtClean="0"/>
              <a:t>– deve ser medida</a:t>
            </a:r>
            <a:endParaRPr lang="en-US" dirty="0"/>
          </a:p>
          <a:p>
            <a:pPr algn="just"/>
            <a:r>
              <a:rPr lang="en-US" b="1" dirty="0"/>
              <a:t>A – Attainable </a:t>
            </a:r>
            <a:r>
              <a:rPr lang="en-US" dirty="0"/>
              <a:t>(</a:t>
            </a:r>
            <a:r>
              <a:rPr lang="en-US" dirty="0" err="1"/>
              <a:t>Atingível</a:t>
            </a:r>
            <a:r>
              <a:rPr lang="en-US" dirty="0"/>
              <a:t>) </a:t>
            </a:r>
            <a:r>
              <a:rPr lang="en-US" dirty="0" smtClean="0"/>
              <a:t>–</a:t>
            </a:r>
            <a:r>
              <a:rPr lang="bg-BG" dirty="0" smtClean="0"/>
              <a:t> devem ser agressiva, mas não imposível de atingir;</a:t>
            </a:r>
          </a:p>
          <a:p>
            <a:pPr algn="just"/>
            <a:r>
              <a:rPr lang="en-US" b="1" dirty="0"/>
              <a:t>R – Realistic </a:t>
            </a:r>
            <a:r>
              <a:rPr lang="en-US" dirty="0"/>
              <a:t>(</a:t>
            </a:r>
            <a:r>
              <a:rPr lang="en-US" dirty="0" err="1"/>
              <a:t>Realista</a:t>
            </a:r>
            <a:r>
              <a:rPr lang="en-US" dirty="0"/>
              <a:t>) </a:t>
            </a:r>
            <a:r>
              <a:rPr lang="bg-BG" dirty="0" smtClean="0"/>
              <a:t>- </a:t>
            </a:r>
          </a:p>
          <a:p>
            <a:pPr algn="just"/>
            <a:r>
              <a:rPr lang="en-US" b="1" dirty="0"/>
              <a:t>T – Timely </a:t>
            </a:r>
            <a:r>
              <a:rPr lang="en-US" dirty="0"/>
              <a:t>(</a:t>
            </a:r>
            <a:r>
              <a:rPr lang="en-US" dirty="0" err="1"/>
              <a:t>Em</a:t>
            </a:r>
            <a:r>
              <a:rPr lang="en-US" dirty="0"/>
              <a:t> Tempo) </a:t>
            </a:r>
            <a:r>
              <a:rPr lang="bg-BG" dirty="0" smtClean="0"/>
              <a:t>-  tem tempo de início e fim.</a:t>
            </a:r>
            <a:endParaRPr lang="en-US" dirty="0"/>
          </a:p>
          <a:p>
            <a:pPr algn="just"/>
            <a:endParaRPr lang="en-US" dirty="0"/>
          </a:p>
          <a:p>
            <a:pPr algn="just"/>
            <a:endParaRPr lang="bg-BG" dirty="0" smtClean="0"/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7393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741" y="339882"/>
            <a:ext cx="8717072" cy="6350414"/>
          </a:xfrm>
        </p:spPr>
        <p:txBody>
          <a:bodyPr/>
          <a:lstStyle/>
          <a:p>
            <a:pPr algn="just"/>
            <a:r>
              <a:rPr lang="en-US" b="1" i="1" dirty="0"/>
              <a:t>Benchmarking </a:t>
            </a:r>
            <a:endParaRPr lang="bg-BG" dirty="0" smtClean="0"/>
          </a:p>
          <a:p>
            <a:pPr algn="just"/>
            <a:r>
              <a:rPr lang="bg-BG" dirty="0" smtClean="0"/>
              <a:t>Processo de análise comparativa com outro, tendo como referência, comparar as melhores práticas, </a:t>
            </a:r>
          </a:p>
          <a:p>
            <a:pPr algn="just"/>
            <a:r>
              <a:rPr lang="en-US" i="1" dirty="0"/>
              <a:t>O benchmarking </a:t>
            </a:r>
            <a:r>
              <a:rPr lang="en-US" i="1" dirty="0" err="1"/>
              <a:t>pode</a:t>
            </a:r>
            <a:r>
              <a:rPr lang="en-US" i="1" dirty="0"/>
              <a:t> </a:t>
            </a:r>
            <a:r>
              <a:rPr lang="en-US" i="1" dirty="0" err="1"/>
              <a:t>ser</a:t>
            </a:r>
            <a:r>
              <a:rPr lang="en-US" i="1" dirty="0"/>
              <a:t>: </a:t>
            </a:r>
            <a:endParaRPr lang="en-US" dirty="0"/>
          </a:p>
          <a:p>
            <a:pPr lvl="1" algn="just"/>
            <a:r>
              <a:rPr lang="en-US" dirty="0" err="1"/>
              <a:t>Externo</a:t>
            </a:r>
            <a:r>
              <a:rPr lang="en-US" dirty="0"/>
              <a:t> – </a:t>
            </a:r>
            <a:r>
              <a:rPr lang="en-US" dirty="0" err="1"/>
              <a:t>quando</a:t>
            </a:r>
            <a:r>
              <a:rPr lang="en-US" dirty="0"/>
              <a:t> </a:t>
            </a:r>
            <a:r>
              <a:rPr lang="en-US" dirty="0" err="1"/>
              <a:t>proveniente</a:t>
            </a:r>
            <a:r>
              <a:rPr lang="en-US" dirty="0"/>
              <a:t> de </a:t>
            </a:r>
            <a:r>
              <a:rPr lang="en-US" dirty="0" err="1"/>
              <a:t>outra</a:t>
            </a:r>
            <a:r>
              <a:rPr lang="en-US" dirty="0"/>
              <a:t> </a:t>
            </a:r>
            <a:r>
              <a:rPr lang="en-US" dirty="0" err="1"/>
              <a:t>organização</a:t>
            </a:r>
            <a:r>
              <a:rPr lang="en-US" dirty="0"/>
              <a:t> (</a:t>
            </a:r>
            <a:r>
              <a:rPr lang="en-US" dirty="0" err="1"/>
              <a:t>deve</a:t>
            </a:r>
            <a:r>
              <a:rPr lang="en-US" dirty="0"/>
              <a:t>-se </a:t>
            </a:r>
            <a:r>
              <a:rPr lang="en-US" dirty="0" err="1"/>
              <a:t>tomar</a:t>
            </a:r>
            <a:r>
              <a:rPr lang="en-US" dirty="0"/>
              <a:t> </a:t>
            </a:r>
            <a:r>
              <a:rPr lang="en-US" dirty="0" err="1"/>
              <a:t>cuidado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não</a:t>
            </a:r>
            <a:r>
              <a:rPr lang="en-US" dirty="0"/>
              <a:t> </a:t>
            </a:r>
            <a:r>
              <a:rPr lang="en-US" dirty="0" err="1"/>
              <a:t>confundir</a:t>
            </a:r>
            <a:r>
              <a:rPr lang="en-US" dirty="0"/>
              <a:t> com </a:t>
            </a:r>
            <a:r>
              <a:rPr lang="en-US" dirty="0" err="1"/>
              <a:t>espionagem</a:t>
            </a:r>
            <a:r>
              <a:rPr lang="en-US" dirty="0"/>
              <a:t>) </a:t>
            </a:r>
          </a:p>
          <a:p>
            <a:pPr lvl="1" algn="just"/>
            <a:r>
              <a:rPr lang="en-US" dirty="0" err="1"/>
              <a:t>Interno</a:t>
            </a:r>
            <a:r>
              <a:rPr lang="en-US" dirty="0"/>
              <a:t> – </a:t>
            </a:r>
            <a:r>
              <a:rPr lang="en-US" dirty="0" err="1"/>
              <a:t>dentro</a:t>
            </a:r>
            <a:r>
              <a:rPr lang="en-US" dirty="0"/>
              <a:t> da </a:t>
            </a:r>
            <a:r>
              <a:rPr lang="en-US" dirty="0" err="1"/>
              <a:t>própria</a:t>
            </a:r>
            <a:r>
              <a:rPr lang="en-US" dirty="0"/>
              <a:t> </a:t>
            </a:r>
            <a:r>
              <a:rPr lang="en-US" dirty="0" err="1"/>
              <a:t>corporação</a:t>
            </a:r>
            <a:r>
              <a:rPr lang="en-US" dirty="0"/>
              <a:t>. Uma </a:t>
            </a:r>
            <a:r>
              <a:rPr lang="en-US" dirty="0" err="1"/>
              <a:t>área</a:t>
            </a:r>
            <a:r>
              <a:rPr lang="en-US" dirty="0"/>
              <a:t> </a:t>
            </a:r>
            <a:r>
              <a:rPr lang="en-US" dirty="0" err="1"/>
              <a:t>utiliza</a:t>
            </a:r>
            <a:r>
              <a:rPr lang="en-US" dirty="0"/>
              <a:t> </a:t>
            </a:r>
            <a:r>
              <a:rPr lang="en-US" dirty="0" err="1"/>
              <a:t>práticas</a:t>
            </a:r>
            <a:r>
              <a:rPr lang="en-US" dirty="0"/>
              <a:t> de </a:t>
            </a:r>
            <a:r>
              <a:rPr lang="en-US" dirty="0" err="1"/>
              <a:t>sucesso</a:t>
            </a:r>
            <a:r>
              <a:rPr lang="en-US" dirty="0"/>
              <a:t> de </a:t>
            </a:r>
            <a:r>
              <a:rPr lang="en-US" dirty="0" err="1"/>
              <a:t>outras</a:t>
            </a:r>
            <a:r>
              <a:rPr lang="en-US" dirty="0"/>
              <a:t> </a:t>
            </a:r>
            <a:r>
              <a:rPr lang="en-US" dirty="0" err="1"/>
              <a:t>áreas</a:t>
            </a:r>
            <a:r>
              <a:rPr lang="en-US" dirty="0"/>
              <a:t>. </a:t>
            </a:r>
          </a:p>
          <a:p>
            <a:pPr algn="just"/>
            <a:endParaRPr lang="bg-BG" dirty="0" smtClean="0"/>
          </a:p>
          <a:p>
            <a:pPr algn="just"/>
            <a:r>
              <a:rPr lang="en-US" b="1" i="1" dirty="0"/>
              <a:t>Stakeholders </a:t>
            </a:r>
            <a:endParaRPr lang="en-US" dirty="0"/>
          </a:p>
          <a:p>
            <a:pPr algn="just"/>
            <a:r>
              <a:rPr lang="en-US" dirty="0" err="1"/>
              <a:t>Também</a:t>
            </a:r>
            <a:r>
              <a:rPr lang="en-US" dirty="0"/>
              <a:t> </a:t>
            </a:r>
            <a:r>
              <a:rPr lang="en-US" dirty="0" err="1"/>
              <a:t>chamados</a:t>
            </a:r>
            <a:r>
              <a:rPr lang="en-US" dirty="0"/>
              <a:t> de </a:t>
            </a:r>
            <a:r>
              <a:rPr lang="en-US" dirty="0" err="1"/>
              <a:t>partes</a:t>
            </a:r>
            <a:r>
              <a:rPr lang="en-US" dirty="0"/>
              <a:t> </a:t>
            </a:r>
            <a:r>
              <a:rPr lang="en-US" dirty="0" err="1"/>
              <a:t>interessadas</a:t>
            </a:r>
            <a:r>
              <a:rPr lang="en-US" dirty="0"/>
              <a:t>, </a:t>
            </a:r>
            <a:r>
              <a:rPr lang="en-US" dirty="0" err="1"/>
              <a:t>são</a:t>
            </a:r>
            <a:r>
              <a:rPr lang="en-US" dirty="0"/>
              <a:t> as </a:t>
            </a:r>
            <a:r>
              <a:rPr lang="en-US" dirty="0" err="1"/>
              <a:t>pessoas</a:t>
            </a:r>
            <a:r>
              <a:rPr lang="en-US" dirty="0"/>
              <a:t>, </a:t>
            </a:r>
            <a:r>
              <a:rPr lang="en-US" dirty="0" err="1"/>
              <a:t>grupos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entidades</a:t>
            </a:r>
            <a:r>
              <a:rPr lang="en-US" dirty="0"/>
              <a:t> </a:t>
            </a:r>
            <a:r>
              <a:rPr lang="en-US" dirty="0" err="1"/>
              <a:t>afetadas</a:t>
            </a:r>
            <a:r>
              <a:rPr lang="en-US" dirty="0"/>
              <a:t> </a:t>
            </a:r>
            <a:r>
              <a:rPr lang="en-US" dirty="0" err="1"/>
              <a:t>pela</a:t>
            </a:r>
            <a:r>
              <a:rPr lang="en-US" dirty="0"/>
              <a:t> </a:t>
            </a:r>
            <a:r>
              <a:rPr lang="en-US" dirty="0" err="1"/>
              <a:t>atividade</a:t>
            </a:r>
            <a:r>
              <a:rPr lang="en-US" dirty="0"/>
              <a:t> da </a:t>
            </a:r>
            <a:r>
              <a:rPr lang="en-US" dirty="0" err="1"/>
              <a:t>organização</a:t>
            </a:r>
            <a:r>
              <a:rPr lang="en-US" dirty="0"/>
              <a:t>,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possuem</a:t>
            </a:r>
            <a:r>
              <a:rPr lang="en-US" dirty="0"/>
              <a:t> </a:t>
            </a:r>
            <a:r>
              <a:rPr lang="en-US" dirty="0" err="1"/>
              <a:t>interesse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quaisquer</a:t>
            </a:r>
            <a:r>
              <a:rPr lang="en-US" dirty="0"/>
              <a:t> </a:t>
            </a:r>
            <a:r>
              <a:rPr lang="en-US" dirty="0" err="1"/>
              <a:t>processos</a:t>
            </a:r>
            <a:r>
              <a:rPr lang="en-US" dirty="0"/>
              <a:t> </a:t>
            </a:r>
            <a:r>
              <a:rPr lang="en-US" dirty="0" err="1"/>
              <a:t>executados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resultados</a:t>
            </a:r>
            <a:r>
              <a:rPr lang="en-US" dirty="0"/>
              <a:t> </a:t>
            </a:r>
            <a:r>
              <a:rPr lang="en-US" dirty="0" err="1"/>
              <a:t>gerados</a:t>
            </a:r>
            <a:r>
              <a:rPr lang="en-US" dirty="0"/>
              <a:t> </a:t>
            </a:r>
            <a:r>
              <a:rPr lang="en-US" dirty="0" err="1"/>
              <a:t>pela</a:t>
            </a:r>
            <a:r>
              <a:rPr lang="en-US" dirty="0"/>
              <a:t> </a:t>
            </a:r>
            <a:r>
              <a:rPr lang="en-US" dirty="0" err="1"/>
              <a:t>mesma</a:t>
            </a:r>
            <a:r>
              <a:rPr lang="en-US" dirty="0"/>
              <a:t>. 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3181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741" y="393547"/>
            <a:ext cx="8817589" cy="6064197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Stakeholders </a:t>
            </a:r>
            <a:r>
              <a:rPr lang="en-US" dirty="0" err="1"/>
              <a:t>primários</a:t>
            </a:r>
            <a:r>
              <a:rPr lang="en-US" dirty="0"/>
              <a:t>: </a:t>
            </a:r>
            <a:r>
              <a:rPr lang="en-US" dirty="0" err="1"/>
              <a:t>indivíduos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grupos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exercem</a:t>
            </a:r>
            <a:r>
              <a:rPr lang="en-US" dirty="0"/>
              <a:t> </a:t>
            </a:r>
            <a:r>
              <a:rPr lang="en-US" dirty="0" err="1"/>
              <a:t>impacto</a:t>
            </a:r>
            <a:r>
              <a:rPr lang="en-US" dirty="0"/>
              <a:t> </a:t>
            </a:r>
            <a:r>
              <a:rPr lang="en-US" dirty="0" err="1"/>
              <a:t>direto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a </a:t>
            </a:r>
            <a:r>
              <a:rPr lang="en-US" dirty="0" err="1"/>
              <a:t>organização</a:t>
            </a:r>
            <a:r>
              <a:rPr lang="en-US" dirty="0"/>
              <a:t> - </a:t>
            </a:r>
            <a:r>
              <a:rPr lang="en-US" dirty="0" err="1"/>
              <a:t>empregados</a:t>
            </a:r>
            <a:r>
              <a:rPr lang="en-US" dirty="0"/>
              <a:t>, </a:t>
            </a:r>
            <a:r>
              <a:rPr lang="en-US" dirty="0" err="1"/>
              <a:t>fornecedores</a:t>
            </a:r>
            <a:r>
              <a:rPr lang="en-US" dirty="0"/>
              <a:t>, </a:t>
            </a:r>
            <a:r>
              <a:rPr lang="en-US" dirty="0" err="1"/>
              <a:t>clientes</a:t>
            </a:r>
            <a:r>
              <a:rPr lang="en-US" dirty="0"/>
              <a:t>, </a:t>
            </a:r>
            <a:r>
              <a:rPr lang="en-US" dirty="0" err="1"/>
              <a:t>concorrentes</a:t>
            </a:r>
            <a:r>
              <a:rPr lang="en-US" dirty="0"/>
              <a:t>, </a:t>
            </a:r>
            <a:r>
              <a:rPr lang="en-US" dirty="0" err="1"/>
              <a:t>investidores</a:t>
            </a:r>
            <a:r>
              <a:rPr lang="en-US" dirty="0"/>
              <a:t> e </a:t>
            </a:r>
            <a:r>
              <a:rPr lang="en-US" dirty="0" err="1"/>
              <a:t>proprietários</a:t>
            </a:r>
            <a:r>
              <a:rPr lang="en-US" dirty="0"/>
              <a:t>. </a:t>
            </a:r>
          </a:p>
          <a:p>
            <a:pPr algn="just"/>
            <a:r>
              <a:rPr lang="en-US" dirty="0"/>
              <a:t>Stakeholders </a:t>
            </a:r>
            <a:r>
              <a:rPr lang="en-US" dirty="0" err="1"/>
              <a:t>secundários</a:t>
            </a:r>
            <a:r>
              <a:rPr lang="en-US" dirty="0"/>
              <a:t>: </a:t>
            </a:r>
            <a:r>
              <a:rPr lang="en-US" dirty="0" err="1"/>
              <a:t>indivíduos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grupos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não</a:t>
            </a:r>
            <a:r>
              <a:rPr lang="en-US" dirty="0"/>
              <a:t> </a:t>
            </a:r>
            <a:r>
              <a:rPr lang="en-US" dirty="0" err="1"/>
              <a:t>estão</a:t>
            </a:r>
            <a:r>
              <a:rPr lang="en-US" dirty="0"/>
              <a:t> </a:t>
            </a:r>
            <a:r>
              <a:rPr lang="en-US" dirty="0" err="1"/>
              <a:t>diretamente</a:t>
            </a:r>
            <a:r>
              <a:rPr lang="en-US" dirty="0"/>
              <a:t> </a:t>
            </a:r>
            <a:r>
              <a:rPr lang="en-US" dirty="0" err="1"/>
              <a:t>ligados</a:t>
            </a:r>
            <a:r>
              <a:rPr lang="en-US" dirty="0"/>
              <a:t> </a:t>
            </a:r>
            <a:r>
              <a:rPr lang="en-US" dirty="0" err="1"/>
              <a:t>às</a:t>
            </a:r>
            <a:r>
              <a:rPr lang="en-US" dirty="0"/>
              <a:t> </a:t>
            </a:r>
            <a:r>
              <a:rPr lang="en-US" dirty="0" err="1"/>
              <a:t>atividades</a:t>
            </a:r>
            <a:r>
              <a:rPr lang="en-US" dirty="0"/>
              <a:t> da </a:t>
            </a:r>
            <a:r>
              <a:rPr lang="en-US" dirty="0" err="1"/>
              <a:t>organização</a:t>
            </a:r>
            <a:r>
              <a:rPr lang="en-US" dirty="0"/>
              <a:t>, mas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podem</a:t>
            </a:r>
            <a:r>
              <a:rPr lang="en-US" dirty="0"/>
              <a:t> </a:t>
            </a:r>
            <a:r>
              <a:rPr lang="en-US" dirty="0" err="1"/>
              <a:t>exercer</a:t>
            </a:r>
            <a:r>
              <a:rPr lang="en-US" dirty="0"/>
              <a:t> </a:t>
            </a:r>
            <a:r>
              <a:rPr lang="en-US" dirty="0" err="1"/>
              <a:t>influência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ela</a:t>
            </a:r>
            <a:r>
              <a:rPr lang="en-US" dirty="0"/>
              <a:t> - </a:t>
            </a:r>
            <a:r>
              <a:rPr lang="en-US" dirty="0" err="1"/>
              <a:t>governo</a:t>
            </a:r>
            <a:r>
              <a:rPr lang="en-US" dirty="0"/>
              <a:t>, ONG’s, </a:t>
            </a:r>
            <a:r>
              <a:rPr lang="en-US" dirty="0" err="1"/>
              <a:t>comunidade</a:t>
            </a:r>
            <a:r>
              <a:rPr lang="en-US" dirty="0"/>
              <a:t>, </a:t>
            </a:r>
            <a:r>
              <a:rPr lang="en-US" dirty="0" err="1"/>
              <a:t>imprensa</a:t>
            </a:r>
            <a:r>
              <a:rPr lang="en-US" dirty="0"/>
              <a:t> etc. </a:t>
            </a:r>
          </a:p>
          <a:p>
            <a:pPr algn="just"/>
            <a:r>
              <a:rPr lang="en-US" dirty="0" err="1"/>
              <a:t>Obs</a:t>
            </a:r>
            <a:r>
              <a:rPr lang="en-US" dirty="0"/>
              <a:t>: </a:t>
            </a:r>
            <a:r>
              <a:rPr lang="en-US" dirty="0" err="1"/>
              <a:t>não</a:t>
            </a:r>
            <a:r>
              <a:rPr lang="en-US" dirty="0"/>
              <a:t> </a:t>
            </a:r>
            <a:r>
              <a:rPr lang="en-US" dirty="0" err="1"/>
              <a:t>confundir</a:t>
            </a:r>
            <a:r>
              <a:rPr lang="en-US" dirty="0"/>
              <a:t> com Shareholders,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são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acionistas</a:t>
            </a:r>
            <a:r>
              <a:rPr lang="en-US" dirty="0"/>
              <a:t>,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seja</a:t>
            </a:r>
            <a:r>
              <a:rPr lang="en-US" dirty="0"/>
              <a:t>, </a:t>
            </a:r>
            <a:r>
              <a:rPr lang="en-US" dirty="0" err="1"/>
              <a:t>todos</a:t>
            </a:r>
            <a:r>
              <a:rPr lang="en-US" dirty="0"/>
              <a:t> </a:t>
            </a:r>
            <a:r>
              <a:rPr lang="en-US" dirty="0" err="1"/>
              <a:t>aqueles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possuem</a:t>
            </a:r>
            <a:r>
              <a:rPr lang="en-US" dirty="0"/>
              <a:t> parte da </a:t>
            </a:r>
            <a:r>
              <a:rPr lang="en-US" dirty="0" err="1"/>
              <a:t>organização</a:t>
            </a:r>
            <a:r>
              <a:rPr lang="en-US" dirty="0"/>
              <a:t>. </a:t>
            </a:r>
          </a:p>
          <a:p>
            <a:pPr algn="just"/>
            <a:r>
              <a:rPr lang="en-US" b="1" dirty="0" err="1"/>
              <a:t>Exemplo</a:t>
            </a:r>
            <a:r>
              <a:rPr lang="en-US" dirty="0"/>
              <a:t>: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associação</a:t>
            </a:r>
            <a:r>
              <a:rPr lang="en-US" dirty="0"/>
              <a:t> de </a:t>
            </a:r>
            <a:r>
              <a:rPr lang="en-US" dirty="0" err="1"/>
              <a:t>pescadores</a:t>
            </a:r>
            <a:r>
              <a:rPr lang="en-US" dirty="0"/>
              <a:t> é parte </a:t>
            </a:r>
            <a:r>
              <a:rPr lang="en-US" dirty="0" err="1"/>
              <a:t>interessada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construção</a:t>
            </a:r>
            <a:r>
              <a:rPr lang="en-US" dirty="0"/>
              <a:t> de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hidrelétrica</a:t>
            </a:r>
            <a:r>
              <a:rPr lang="en-US" dirty="0"/>
              <a:t>, </a:t>
            </a:r>
            <a:r>
              <a:rPr lang="en-US" dirty="0" err="1"/>
              <a:t>pois</a:t>
            </a:r>
            <a:r>
              <a:rPr lang="en-US" dirty="0"/>
              <a:t>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vai</a:t>
            </a:r>
            <a:r>
              <a:rPr lang="en-US" dirty="0"/>
              <a:t> </a:t>
            </a:r>
            <a:r>
              <a:rPr lang="en-US" dirty="0" err="1"/>
              <a:t>transformar</a:t>
            </a:r>
            <a:r>
              <a:rPr lang="en-US" dirty="0"/>
              <a:t> o </a:t>
            </a:r>
            <a:r>
              <a:rPr lang="en-US" dirty="0" err="1"/>
              <a:t>rio</a:t>
            </a:r>
            <a:r>
              <a:rPr lang="en-US" dirty="0"/>
              <a:t> de </a:t>
            </a:r>
            <a:r>
              <a:rPr lang="en-US" dirty="0" err="1"/>
              <a:t>onde</a:t>
            </a:r>
            <a:r>
              <a:rPr lang="en-US" dirty="0"/>
              <a:t> </a:t>
            </a:r>
            <a:r>
              <a:rPr lang="en-US" dirty="0" err="1"/>
              <a:t>retiram</a:t>
            </a:r>
            <a:r>
              <a:rPr lang="en-US" dirty="0"/>
              <a:t> </a:t>
            </a:r>
            <a:r>
              <a:rPr lang="en-US" dirty="0" err="1"/>
              <a:t>seu</a:t>
            </a:r>
            <a:r>
              <a:rPr lang="en-US" dirty="0"/>
              <a:t> </a:t>
            </a:r>
            <a:r>
              <a:rPr lang="en-US" dirty="0" err="1"/>
              <a:t>sustento</a:t>
            </a:r>
            <a:r>
              <a:rPr lang="en-US" dirty="0"/>
              <a:t>. Da </a:t>
            </a:r>
            <a:r>
              <a:rPr lang="en-US" dirty="0" err="1"/>
              <a:t>mesma</a:t>
            </a:r>
            <a:r>
              <a:rPr lang="en-US" dirty="0"/>
              <a:t> forma,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fornecedores</a:t>
            </a:r>
            <a:r>
              <a:rPr lang="en-US" dirty="0"/>
              <a:t> do material da </a:t>
            </a:r>
            <a:r>
              <a:rPr lang="en-US" dirty="0" err="1"/>
              <a:t>represa</a:t>
            </a:r>
            <a:r>
              <a:rPr lang="en-US" dirty="0"/>
              <a:t>, a </a:t>
            </a:r>
            <a:r>
              <a:rPr lang="en-US" dirty="0" err="1"/>
              <a:t>comunidade</a:t>
            </a:r>
            <a:r>
              <a:rPr lang="en-US" dirty="0"/>
              <a:t> </a:t>
            </a:r>
            <a:r>
              <a:rPr lang="en-US" dirty="0" err="1"/>
              <a:t>beneficiada</a:t>
            </a:r>
            <a:r>
              <a:rPr lang="en-US" dirty="0"/>
              <a:t> com a </a:t>
            </a:r>
            <a:r>
              <a:rPr lang="en-US" dirty="0" err="1"/>
              <a:t>riqueza</a:t>
            </a:r>
            <a:r>
              <a:rPr lang="en-US" dirty="0"/>
              <a:t> </a:t>
            </a:r>
            <a:r>
              <a:rPr lang="en-US" dirty="0" err="1"/>
              <a:t>decorrente</a:t>
            </a:r>
            <a:r>
              <a:rPr lang="en-US" dirty="0"/>
              <a:t> da </a:t>
            </a:r>
            <a:r>
              <a:rPr lang="en-US" dirty="0" err="1"/>
              <a:t>obra</a:t>
            </a:r>
            <a:r>
              <a:rPr lang="en-US" dirty="0"/>
              <a:t>,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acionistas</a:t>
            </a:r>
            <a:r>
              <a:rPr lang="en-US" dirty="0"/>
              <a:t> </a:t>
            </a:r>
            <a:r>
              <a:rPr lang="en-US" dirty="0" err="1"/>
              <a:t>privados</a:t>
            </a:r>
            <a:r>
              <a:rPr lang="en-US" dirty="0"/>
              <a:t> – se </a:t>
            </a:r>
            <a:r>
              <a:rPr lang="en-US" dirty="0" err="1"/>
              <a:t>houver</a:t>
            </a:r>
            <a:r>
              <a:rPr lang="en-US" dirty="0"/>
              <a:t> –,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trabalhadores</a:t>
            </a:r>
            <a:r>
              <a:rPr lang="en-US" dirty="0"/>
              <a:t>,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sindicatos</a:t>
            </a:r>
            <a:r>
              <a:rPr lang="en-US" dirty="0"/>
              <a:t>, as ONGs </a:t>
            </a:r>
            <a:r>
              <a:rPr lang="en-US" dirty="0" err="1"/>
              <a:t>preocupadas</a:t>
            </a:r>
            <a:r>
              <a:rPr lang="en-US" dirty="0"/>
              <a:t> com o </a:t>
            </a:r>
            <a:r>
              <a:rPr lang="en-US" dirty="0" err="1"/>
              <a:t>impacto</a:t>
            </a:r>
            <a:r>
              <a:rPr lang="en-US" dirty="0"/>
              <a:t> </a:t>
            </a:r>
            <a:r>
              <a:rPr lang="en-US" dirty="0" err="1"/>
              <a:t>ambiental</a:t>
            </a:r>
            <a:r>
              <a:rPr lang="en-US" dirty="0"/>
              <a:t> e o </a:t>
            </a:r>
            <a:r>
              <a:rPr lang="en-US" dirty="0" err="1"/>
              <a:t>governo</a:t>
            </a:r>
            <a:r>
              <a:rPr lang="en-US" dirty="0"/>
              <a:t> </a:t>
            </a:r>
            <a:r>
              <a:rPr lang="en-US" dirty="0" err="1"/>
              <a:t>são</a:t>
            </a:r>
            <a:r>
              <a:rPr lang="en-US" dirty="0"/>
              <a:t> </a:t>
            </a:r>
            <a:r>
              <a:rPr lang="en-US" dirty="0" err="1"/>
              <a:t>alguns</a:t>
            </a:r>
            <a:r>
              <a:rPr lang="en-US" dirty="0"/>
              <a:t> dos stakeholders. 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7189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ORGANIZAÇÃO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938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98475" y="2182813"/>
            <a:ext cx="8645525" cy="4083050"/>
          </a:xfrm>
        </p:spPr>
        <p:txBody>
          <a:bodyPr>
            <a:normAutofit/>
          </a:bodyPr>
          <a:lstStyle/>
          <a:p>
            <a:pPr algn="just"/>
            <a:r>
              <a:rPr lang="en-US" dirty="0" err="1"/>
              <a:t>Processo</a:t>
            </a:r>
            <a:r>
              <a:rPr lang="en-US" dirty="0"/>
              <a:t> </a:t>
            </a:r>
            <a:r>
              <a:rPr lang="en-US" dirty="0" err="1"/>
              <a:t>Organizacional</a:t>
            </a:r>
            <a:r>
              <a:rPr lang="en-US" dirty="0"/>
              <a:t> (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Administrativo</a:t>
            </a:r>
            <a:r>
              <a:rPr lang="en-US" dirty="0"/>
              <a:t>, </a:t>
            </a:r>
            <a:r>
              <a:rPr lang="en-US" dirty="0" err="1"/>
              <a:t>ou</a:t>
            </a:r>
            <a:r>
              <a:rPr lang="en-US" dirty="0"/>
              <a:t> de </a:t>
            </a:r>
            <a:r>
              <a:rPr lang="en-US" dirty="0" err="1"/>
              <a:t>Gerenciamento</a:t>
            </a:r>
            <a:r>
              <a:rPr lang="en-US" dirty="0"/>
              <a:t>) é o </a:t>
            </a:r>
            <a:r>
              <a:rPr lang="en-US" dirty="0" err="1"/>
              <a:t>conjunto</a:t>
            </a:r>
            <a:r>
              <a:rPr lang="en-US" dirty="0"/>
              <a:t> de </a:t>
            </a:r>
            <a:r>
              <a:rPr lang="en-US" dirty="0" err="1"/>
              <a:t>decisões</a:t>
            </a:r>
            <a:r>
              <a:rPr lang="en-US" dirty="0"/>
              <a:t> do </a:t>
            </a:r>
            <a:r>
              <a:rPr lang="en-US" dirty="0" err="1"/>
              <a:t>administrador</a:t>
            </a:r>
            <a:r>
              <a:rPr lang="en-US" dirty="0"/>
              <a:t>,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seja</a:t>
            </a:r>
            <a:r>
              <a:rPr lang="en-US" dirty="0"/>
              <a:t>, as </a:t>
            </a:r>
            <a:r>
              <a:rPr lang="en-US" dirty="0" err="1"/>
              <a:t>funções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o </a:t>
            </a:r>
            <a:r>
              <a:rPr lang="en-US" dirty="0" err="1"/>
              <a:t>gestor</a:t>
            </a:r>
            <a:r>
              <a:rPr lang="en-US" dirty="0"/>
              <a:t> </a:t>
            </a:r>
            <a:r>
              <a:rPr lang="en-US" dirty="0" err="1"/>
              <a:t>executa</a:t>
            </a:r>
            <a:r>
              <a:rPr lang="en-US" dirty="0"/>
              <a:t> (</a:t>
            </a:r>
            <a:r>
              <a:rPr lang="en-US" dirty="0" err="1"/>
              <a:t>planejar</a:t>
            </a:r>
            <a:r>
              <a:rPr lang="en-US" dirty="0"/>
              <a:t>, </a:t>
            </a:r>
            <a:r>
              <a:rPr lang="en-US" dirty="0" err="1"/>
              <a:t>organizar</a:t>
            </a:r>
            <a:r>
              <a:rPr lang="en-US" dirty="0"/>
              <a:t>, </a:t>
            </a:r>
            <a:r>
              <a:rPr lang="en-US" dirty="0" err="1"/>
              <a:t>dirigir</a:t>
            </a:r>
            <a:r>
              <a:rPr lang="en-US" dirty="0"/>
              <a:t>, </a:t>
            </a:r>
            <a:r>
              <a:rPr lang="en-US" dirty="0" err="1"/>
              <a:t>liderar</a:t>
            </a:r>
            <a:r>
              <a:rPr lang="en-US" dirty="0"/>
              <a:t>, </a:t>
            </a:r>
            <a:r>
              <a:rPr lang="en-US" dirty="0" err="1"/>
              <a:t>comunicar</a:t>
            </a:r>
            <a:r>
              <a:rPr lang="en-US" dirty="0"/>
              <a:t>, </a:t>
            </a:r>
            <a:r>
              <a:rPr lang="en-US" dirty="0" err="1"/>
              <a:t>controlar</a:t>
            </a:r>
            <a:r>
              <a:rPr lang="en-US" dirty="0"/>
              <a:t>, </a:t>
            </a:r>
            <a:r>
              <a:rPr lang="en-US" dirty="0" err="1"/>
              <a:t>avaliar</a:t>
            </a:r>
            <a:r>
              <a:rPr lang="en-US" dirty="0"/>
              <a:t>, etc.). </a:t>
            </a:r>
          </a:p>
          <a:p>
            <a:pPr algn="just"/>
            <a:r>
              <a:rPr lang="en-US" dirty="0" err="1"/>
              <a:t>Assim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um </a:t>
            </a:r>
            <a:r>
              <a:rPr lang="en-US" dirty="0" err="1"/>
              <a:t>processo</a:t>
            </a:r>
            <a:r>
              <a:rPr lang="en-US" dirty="0"/>
              <a:t> é </a:t>
            </a:r>
            <a:r>
              <a:rPr lang="en-US" dirty="0" err="1"/>
              <a:t>uma</a:t>
            </a:r>
            <a:r>
              <a:rPr lang="en-US" dirty="0"/>
              <a:t> forma </a:t>
            </a:r>
            <a:r>
              <a:rPr lang="en-US" dirty="0" err="1"/>
              <a:t>sistematizada</a:t>
            </a:r>
            <a:r>
              <a:rPr lang="en-US" dirty="0"/>
              <a:t> de se </a:t>
            </a:r>
            <a:r>
              <a:rPr lang="en-US" dirty="0" err="1"/>
              <a:t>fazer</a:t>
            </a:r>
            <a:r>
              <a:rPr lang="en-US" dirty="0"/>
              <a:t> </a:t>
            </a:r>
            <a:r>
              <a:rPr lang="en-US" dirty="0" err="1"/>
              <a:t>algo</a:t>
            </a:r>
            <a:r>
              <a:rPr lang="en-US" dirty="0"/>
              <a:t> (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sequência</a:t>
            </a:r>
            <a:r>
              <a:rPr lang="en-US" dirty="0"/>
              <a:t> de </a:t>
            </a:r>
            <a:r>
              <a:rPr lang="en-US" dirty="0" err="1"/>
              <a:t>passos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atingir</a:t>
            </a:r>
            <a:r>
              <a:rPr lang="en-US" dirty="0"/>
              <a:t> um </a:t>
            </a:r>
            <a:r>
              <a:rPr lang="en-US" dirty="0" err="1"/>
              <a:t>objetivo</a:t>
            </a:r>
            <a:r>
              <a:rPr lang="en-US" dirty="0" smtClean="0"/>
              <a:t>)</a:t>
            </a:r>
            <a:r>
              <a:rPr lang="bg-BG" dirty="0" smtClean="0"/>
              <a:t>;</a:t>
            </a:r>
          </a:p>
          <a:p>
            <a:pPr algn="just"/>
            <a:r>
              <a:rPr lang="en-US" dirty="0" smtClean="0"/>
              <a:t> </a:t>
            </a:r>
            <a:r>
              <a:rPr lang="bg-BG" dirty="0"/>
              <a:t>O</a:t>
            </a:r>
            <a:r>
              <a:rPr lang="en-US" dirty="0" smtClean="0"/>
              <a:t> </a:t>
            </a:r>
            <a:r>
              <a:rPr lang="en-US" dirty="0" err="1"/>
              <a:t>Processo</a:t>
            </a:r>
            <a:r>
              <a:rPr lang="en-US" dirty="0"/>
              <a:t> </a:t>
            </a:r>
            <a:r>
              <a:rPr lang="en-US" dirty="0" err="1"/>
              <a:t>Organizacional</a:t>
            </a:r>
            <a:r>
              <a:rPr lang="en-US" dirty="0"/>
              <a:t> é a forma </a:t>
            </a:r>
            <a:r>
              <a:rPr lang="en-US" dirty="0" err="1"/>
              <a:t>sistematizada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o </a:t>
            </a:r>
            <a:r>
              <a:rPr lang="en-US" dirty="0" err="1"/>
              <a:t>gestor</a:t>
            </a:r>
            <a:r>
              <a:rPr lang="en-US" dirty="0"/>
              <a:t> </a:t>
            </a:r>
            <a:r>
              <a:rPr lang="en-US" dirty="0" err="1"/>
              <a:t>usa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facilitar</a:t>
            </a:r>
            <a:r>
              <a:rPr lang="en-US" dirty="0"/>
              <a:t> o </a:t>
            </a:r>
            <a:r>
              <a:rPr lang="en-US" dirty="0" err="1"/>
              <a:t>gerenciamento</a:t>
            </a:r>
            <a:r>
              <a:rPr lang="en-US" dirty="0"/>
              <a:t> da </a:t>
            </a:r>
            <a:r>
              <a:rPr lang="en-US" dirty="0" err="1"/>
              <a:t>organização</a:t>
            </a:r>
            <a:r>
              <a:rPr lang="en-US" dirty="0"/>
              <a:t> (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sequência</a:t>
            </a:r>
            <a:r>
              <a:rPr lang="en-US" dirty="0"/>
              <a:t> de </a:t>
            </a:r>
            <a:r>
              <a:rPr lang="en-US" dirty="0" err="1"/>
              <a:t>funções</a:t>
            </a:r>
            <a:r>
              <a:rPr lang="en-US" dirty="0"/>
              <a:t>). 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3307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UNIDADE SOCIAL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0969" y="2218173"/>
            <a:ext cx="8752843" cy="431112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bg-BG" dirty="0" err="1"/>
              <a:t>A</a:t>
            </a:r>
            <a:r>
              <a:rPr lang="en-US" dirty="0" err="1" smtClean="0"/>
              <a:t>grupamento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pessoas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interagem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alcançar</a:t>
            </a:r>
            <a:r>
              <a:rPr lang="en-US" dirty="0"/>
              <a:t> um </a:t>
            </a:r>
            <a:r>
              <a:rPr lang="en-US" dirty="0" err="1"/>
              <a:t>objetivo</a:t>
            </a:r>
            <a:r>
              <a:rPr lang="en-US" dirty="0"/>
              <a:t> </a:t>
            </a:r>
            <a:r>
              <a:rPr lang="en-US" dirty="0" err="1"/>
              <a:t>comum</a:t>
            </a:r>
            <a:r>
              <a:rPr lang="en-US" dirty="0"/>
              <a:t> e </a:t>
            </a:r>
            <a:r>
              <a:rPr lang="en-US" dirty="0" err="1"/>
              <a:t>específico</a:t>
            </a:r>
            <a:r>
              <a:rPr lang="en-US" dirty="0"/>
              <a:t>. </a:t>
            </a:r>
          </a:p>
          <a:p>
            <a:pPr algn="just"/>
            <a:r>
              <a:rPr lang="bg-BG" dirty="0" smtClean="0"/>
              <a:t>É</a:t>
            </a:r>
            <a:r>
              <a:rPr lang="en-US" dirty="0" smtClean="0"/>
              <a:t> </a:t>
            </a:r>
            <a:r>
              <a:rPr lang="en-US" dirty="0"/>
              <a:t>o </a:t>
            </a:r>
            <a:r>
              <a:rPr lang="en-US" dirty="0" err="1"/>
              <a:t>instrumento</a:t>
            </a:r>
            <a:r>
              <a:rPr lang="en-US" dirty="0"/>
              <a:t> de </a:t>
            </a:r>
            <a:r>
              <a:rPr lang="en-US" dirty="0" err="1"/>
              <a:t>operacionalização</a:t>
            </a:r>
            <a:r>
              <a:rPr lang="en-US" dirty="0"/>
              <a:t> do </a:t>
            </a:r>
            <a:r>
              <a:rPr lang="en-US" dirty="0" err="1"/>
              <a:t>planejamento</a:t>
            </a:r>
            <a:r>
              <a:rPr lang="en-US" dirty="0"/>
              <a:t>, </a:t>
            </a:r>
            <a:endParaRPr lang="bg-BG" dirty="0" smtClean="0"/>
          </a:p>
          <a:p>
            <a:pPr algn="just"/>
            <a:r>
              <a:rPr lang="bg-BG" dirty="0" smtClean="0"/>
              <a:t>É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estrutura</a:t>
            </a:r>
            <a:r>
              <a:rPr lang="en-US" dirty="0"/>
              <a:t> </a:t>
            </a:r>
            <a:r>
              <a:rPr lang="en-US" dirty="0" err="1"/>
              <a:t>organizacional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possibilita</a:t>
            </a:r>
            <a:r>
              <a:rPr lang="en-US" dirty="0"/>
              <a:t> a </a:t>
            </a:r>
            <a:r>
              <a:rPr lang="en-US" dirty="0" err="1"/>
              <a:t>transformação</a:t>
            </a:r>
            <a:r>
              <a:rPr lang="en-US" dirty="0"/>
              <a:t> de um </a:t>
            </a:r>
            <a:r>
              <a:rPr lang="en-US" dirty="0" err="1"/>
              <a:t>modelo</a:t>
            </a:r>
            <a:r>
              <a:rPr lang="en-US" dirty="0"/>
              <a:t> </a:t>
            </a:r>
            <a:r>
              <a:rPr lang="en-US" dirty="0" err="1"/>
              <a:t>teórico</a:t>
            </a:r>
            <a:r>
              <a:rPr lang="en-US" dirty="0"/>
              <a:t>, </a:t>
            </a:r>
            <a:r>
              <a:rPr lang="en-US" dirty="0" err="1"/>
              <a:t>traçado</a:t>
            </a:r>
            <a:r>
              <a:rPr lang="en-US" dirty="0"/>
              <a:t> no </a:t>
            </a:r>
            <a:r>
              <a:rPr lang="en-US" dirty="0" err="1"/>
              <a:t>planejamento</a:t>
            </a:r>
            <a:r>
              <a:rPr lang="en-US" dirty="0"/>
              <a:t>,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ação</a:t>
            </a:r>
            <a:r>
              <a:rPr lang="en-US" dirty="0"/>
              <a:t> </a:t>
            </a:r>
            <a:r>
              <a:rPr lang="en-US" dirty="0" err="1"/>
              <a:t>organizacional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o </a:t>
            </a:r>
            <a:r>
              <a:rPr lang="en-US" dirty="0" err="1"/>
              <a:t>alcance</a:t>
            </a:r>
            <a:r>
              <a:rPr lang="en-US" dirty="0"/>
              <a:t> dos </a:t>
            </a:r>
            <a:r>
              <a:rPr lang="en-US" dirty="0" err="1"/>
              <a:t>objetivos</a:t>
            </a:r>
            <a:r>
              <a:rPr lang="en-US" dirty="0"/>
              <a:t>. </a:t>
            </a:r>
          </a:p>
          <a:p>
            <a:pPr algn="just"/>
            <a:r>
              <a:rPr lang="bg-BG" dirty="0" smtClean="0"/>
              <a:t>O </a:t>
            </a:r>
            <a:r>
              <a:rPr lang="en-US" dirty="0" err="1" smtClean="0"/>
              <a:t>administrador</a:t>
            </a:r>
            <a:r>
              <a:rPr lang="en-US" dirty="0" smtClean="0"/>
              <a:t> </a:t>
            </a:r>
            <a:r>
              <a:rPr lang="en-US" dirty="0" err="1"/>
              <a:t>deve</a:t>
            </a:r>
            <a:r>
              <a:rPr lang="en-US" dirty="0"/>
              <a:t> </a:t>
            </a:r>
            <a:r>
              <a:rPr lang="en-US" dirty="0" err="1"/>
              <a:t>listar</a:t>
            </a:r>
            <a:r>
              <a:rPr lang="en-US" dirty="0"/>
              <a:t> o </a:t>
            </a:r>
            <a:r>
              <a:rPr lang="en-US" dirty="0" err="1"/>
              <a:t>trabalho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precisa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realizado</a:t>
            </a:r>
            <a:r>
              <a:rPr lang="en-US" dirty="0"/>
              <a:t>, </a:t>
            </a:r>
            <a:r>
              <a:rPr lang="en-US" dirty="0" err="1"/>
              <a:t>dividir</a:t>
            </a:r>
            <a:r>
              <a:rPr lang="en-US" dirty="0"/>
              <a:t> o </a:t>
            </a:r>
            <a:r>
              <a:rPr lang="en-US" dirty="0" err="1"/>
              <a:t>trabalho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tarefas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possam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realizadas</a:t>
            </a:r>
            <a:r>
              <a:rPr lang="en-US" dirty="0"/>
              <a:t> de </a:t>
            </a:r>
            <a:r>
              <a:rPr lang="en-US" dirty="0" err="1" smtClean="0"/>
              <a:t>modo</a:t>
            </a:r>
            <a:r>
              <a:rPr lang="en-US" dirty="0" smtClean="0"/>
              <a:t> </a:t>
            </a:r>
            <a:r>
              <a:rPr lang="en-US" dirty="0" err="1"/>
              <a:t>lógico</a:t>
            </a:r>
            <a:r>
              <a:rPr lang="en-US" dirty="0"/>
              <a:t> e </a:t>
            </a:r>
            <a:r>
              <a:rPr lang="en-US" dirty="0" err="1"/>
              <a:t>eficiente</a:t>
            </a:r>
            <a:r>
              <a:rPr lang="en-US" dirty="0"/>
              <a:t>,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indivíduos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grupos</a:t>
            </a:r>
            <a:r>
              <a:rPr lang="en-US" dirty="0"/>
              <a:t>, </a:t>
            </a:r>
            <a:r>
              <a:rPr lang="en-US" dirty="0" err="1"/>
              <a:t>efetuar</a:t>
            </a:r>
            <a:r>
              <a:rPr lang="en-US" dirty="0"/>
              <a:t> a </a:t>
            </a:r>
            <a:r>
              <a:rPr lang="en-US" dirty="0" err="1"/>
              <a:t>departamentalização</a:t>
            </a:r>
            <a:r>
              <a:rPr lang="en-US" dirty="0"/>
              <a:t>,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seja</a:t>
            </a:r>
            <a:r>
              <a:rPr lang="en-US" dirty="0"/>
              <a:t>, </a:t>
            </a:r>
            <a:r>
              <a:rPr lang="en-US" dirty="0" err="1"/>
              <a:t>agrupar</a:t>
            </a:r>
            <a:r>
              <a:rPr lang="en-US" dirty="0"/>
              <a:t> as </a:t>
            </a:r>
            <a:r>
              <a:rPr lang="en-US" dirty="0" err="1"/>
              <a:t>tarefas</a:t>
            </a:r>
            <a:r>
              <a:rPr lang="en-US" dirty="0"/>
              <a:t> </a:t>
            </a:r>
            <a:r>
              <a:rPr lang="en-US" dirty="0" err="1"/>
              <a:t>segundo</a:t>
            </a:r>
            <a:r>
              <a:rPr lang="en-US" dirty="0"/>
              <a:t> um </a:t>
            </a:r>
            <a:r>
              <a:rPr lang="en-US" dirty="0" err="1"/>
              <a:t>critério</a:t>
            </a:r>
            <a:r>
              <a:rPr lang="en-US" dirty="0"/>
              <a:t> </a:t>
            </a:r>
            <a:r>
              <a:rPr lang="en-US" dirty="0" err="1"/>
              <a:t>determinado</a:t>
            </a:r>
            <a:r>
              <a:rPr lang="en-US" dirty="0"/>
              <a:t> e </a:t>
            </a:r>
            <a:r>
              <a:rPr lang="en-US" dirty="0" err="1"/>
              <a:t>criar</a:t>
            </a:r>
            <a:r>
              <a:rPr lang="en-US" dirty="0"/>
              <a:t> </a:t>
            </a:r>
            <a:r>
              <a:rPr lang="en-US" dirty="0" err="1"/>
              <a:t>mecanismos</a:t>
            </a:r>
            <a:r>
              <a:rPr lang="en-US" dirty="0"/>
              <a:t> de </a:t>
            </a:r>
            <a:r>
              <a:rPr lang="en-US" dirty="0" err="1"/>
              <a:t>integração</a:t>
            </a:r>
            <a:r>
              <a:rPr lang="en-US" dirty="0"/>
              <a:t> de </a:t>
            </a:r>
            <a:r>
              <a:rPr lang="en-US" dirty="0" err="1"/>
              <a:t>esforços</a:t>
            </a:r>
            <a:r>
              <a:rPr lang="en-US" dirty="0"/>
              <a:t> dos </a:t>
            </a:r>
            <a:r>
              <a:rPr lang="en-US" dirty="0" err="1"/>
              <a:t>indivíduos</a:t>
            </a:r>
            <a:r>
              <a:rPr lang="en-US" dirty="0"/>
              <a:t>, </a:t>
            </a:r>
            <a:r>
              <a:rPr lang="en-US" dirty="0" err="1"/>
              <a:t>grupos</a:t>
            </a:r>
            <a:r>
              <a:rPr lang="en-US" dirty="0"/>
              <a:t> e </a:t>
            </a:r>
            <a:r>
              <a:rPr lang="en-US" dirty="0" err="1"/>
              <a:t>órgãos</a:t>
            </a:r>
            <a:r>
              <a:rPr lang="en-US" dirty="0"/>
              <a:t> da </a:t>
            </a:r>
            <a:r>
              <a:rPr lang="en-US" dirty="0" err="1"/>
              <a:t>empresa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facilitar</a:t>
            </a:r>
            <a:r>
              <a:rPr lang="en-US" dirty="0"/>
              <a:t> o </a:t>
            </a:r>
            <a:r>
              <a:rPr lang="en-US" dirty="0" err="1"/>
              <a:t>alcance</a:t>
            </a:r>
            <a:r>
              <a:rPr lang="en-US" dirty="0"/>
              <a:t> dos </a:t>
            </a:r>
            <a:r>
              <a:rPr lang="en-US" dirty="0" err="1"/>
              <a:t>objetivos</a:t>
            </a:r>
            <a:r>
              <a:rPr lang="en-US" dirty="0"/>
              <a:t>. 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9796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456"/>
            <a:ext cx="8913813" cy="914400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Princ</a:t>
            </a:r>
            <a:r>
              <a:rPr lang="en-US" dirty="0" err="1" smtClean="0"/>
              <a:t>ípios</a:t>
            </a:r>
            <a:r>
              <a:rPr lang="en-US" dirty="0" smtClean="0"/>
              <a:t> </a:t>
            </a:r>
            <a:r>
              <a:rPr lang="en-US" dirty="0"/>
              <a:t>da </a:t>
            </a:r>
            <a:r>
              <a:rPr lang="en-US" dirty="0" err="1"/>
              <a:t>Organização</a:t>
            </a:r>
            <a:r>
              <a:rPr lang="en-US" dirty="0"/>
              <a:t> do </a:t>
            </a:r>
            <a:r>
              <a:rPr lang="en-US" dirty="0" err="1"/>
              <a:t>Trabalho</a:t>
            </a:r>
            <a:r>
              <a:rPr lang="en-US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511" y="1323748"/>
            <a:ext cx="8681301" cy="5169774"/>
          </a:xfrm>
        </p:spPr>
        <p:txBody>
          <a:bodyPr>
            <a:normAutofit/>
          </a:bodyPr>
          <a:lstStyle/>
          <a:p>
            <a:r>
              <a:rPr lang="en-US" b="1" dirty="0" err="1"/>
              <a:t>Seis</a:t>
            </a:r>
            <a:r>
              <a:rPr lang="en-US" b="1" dirty="0"/>
              <a:t> </a:t>
            </a:r>
            <a:r>
              <a:rPr lang="en-US" b="1" dirty="0" err="1"/>
              <a:t>elementos-chave</a:t>
            </a:r>
            <a:r>
              <a:rPr lang="en-US" b="1" dirty="0"/>
              <a:t> </a:t>
            </a:r>
            <a:r>
              <a:rPr lang="en-US" b="1" dirty="0" err="1"/>
              <a:t>para</a:t>
            </a:r>
            <a:r>
              <a:rPr lang="en-US" b="1" dirty="0"/>
              <a:t> </a:t>
            </a:r>
            <a:r>
              <a:rPr lang="en-US" b="1" dirty="0" err="1"/>
              <a:t>formular</a:t>
            </a:r>
            <a:r>
              <a:rPr lang="en-US" b="1" dirty="0"/>
              <a:t> a </a:t>
            </a:r>
            <a:r>
              <a:rPr lang="en-US" b="1" dirty="0" err="1"/>
              <a:t>estrutura</a:t>
            </a:r>
            <a:r>
              <a:rPr lang="en-US" b="1" dirty="0"/>
              <a:t> </a:t>
            </a:r>
            <a:r>
              <a:rPr lang="en-US" b="1" dirty="0" err="1"/>
              <a:t>organizacional</a:t>
            </a:r>
            <a:r>
              <a:rPr lang="en-US" b="1" dirty="0"/>
              <a:t>: </a:t>
            </a:r>
            <a:r>
              <a:rPr lang="en-US" dirty="0"/>
              <a:t>‒ </a:t>
            </a:r>
            <a:r>
              <a:rPr lang="en-US" dirty="0" err="1" smtClean="0"/>
              <a:t>Especialização</a:t>
            </a:r>
            <a:endParaRPr lang="bg-BG" dirty="0"/>
          </a:p>
          <a:p>
            <a:pPr lvl="1"/>
            <a:r>
              <a:rPr lang="en-US" dirty="0" err="1" smtClean="0"/>
              <a:t>Departamentalização</a:t>
            </a:r>
            <a:endParaRPr lang="bg-BG" dirty="0"/>
          </a:p>
          <a:p>
            <a:pPr lvl="1"/>
            <a:r>
              <a:rPr lang="en-US" dirty="0" err="1" smtClean="0"/>
              <a:t>Cadeia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Comando</a:t>
            </a:r>
            <a:r>
              <a:rPr lang="en-US" dirty="0"/>
              <a:t> </a:t>
            </a:r>
            <a:endParaRPr lang="bg-BG" dirty="0"/>
          </a:p>
          <a:p>
            <a:pPr lvl="1"/>
            <a:r>
              <a:rPr lang="en-US" dirty="0" smtClean="0"/>
              <a:t>Amplitude </a:t>
            </a:r>
            <a:r>
              <a:rPr lang="en-US" dirty="0"/>
              <a:t>de </a:t>
            </a:r>
            <a:r>
              <a:rPr lang="en-US" dirty="0" smtClean="0"/>
              <a:t>Control</a:t>
            </a:r>
            <a:r>
              <a:rPr lang="bg-BG" dirty="0" smtClean="0"/>
              <a:t>e</a:t>
            </a:r>
          </a:p>
          <a:p>
            <a:pPr lvl="1"/>
            <a:r>
              <a:rPr lang="en-US" dirty="0" err="1" smtClean="0"/>
              <a:t>Centralização</a:t>
            </a:r>
            <a:r>
              <a:rPr lang="en-US" dirty="0"/>
              <a:t>/</a:t>
            </a:r>
            <a:r>
              <a:rPr lang="en-US" dirty="0" err="1"/>
              <a:t>Descentralização</a:t>
            </a:r>
            <a:r>
              <a:rPr lang="en-US" dirty="0"/>
              <a:t> ‒ </a:t>
            </a:r>
            <a:r>
              <a:rPr lang="en-US" dirty="0" err="1"/>
              <a:t>Formalização</a:t>
            </a:r>
            <a:r>
              <a:rPr lang="en-US" dirty="0"/>
              <a:t> </a:t>
            </a:r>
            <a:endParaRPr lang="en-US" dirty="0"/>
          </a:p>
          <a:p>
            <a:r>
              <a:rPr lang="en-US" b="1" dirty="0" err="1" smtClean="0"/>
              <a:t>Princípios</a:t>
            </a:r>
            <a:r>
              <a:rPr lang="en-US" b="1" dirty="0" smtClean="0"/>
              <a:t> </a:t>
            </a:r>
            <a:r>
              <a:rPr lang="en-US" b="1" dirty="0" err="1"/>
              <a:t>Básicos</a:t>
            </a:r>
            <a:r>
              <a:rPr lang="en-US" b="1" dirty="0"/>
              <a:t> da </a:t>
            </a:r>
            <a:r>
              <a:rPr lang="en-US" b="1" dirty="0" err="1"/>
              <a:t>Organização</a:t>
            </a:r>
            <a:r>
              <a:rPr lang="en-US" b="1" dirty="0"/>
              <a:t> do </a:t>
            </a:r>
            <a:r>
              <a:rPr lang="en-US" b="1" dirty="0" err="1"/>
              <a:t>Trabalho</a:t>
            </a:r>
            <a:r>
              <a:rPr lang="en-US" b="1" dirty="0"/>
              <a:t>: </a:t>
            </a:r>
            <a:endParaRPr lang="bg-BG" dirty="0"/>
          </a:p>
          <a:p>
            <a:pPr lvl="1"/>
            <a:r>
              <a:rPr lang="en-US" dirty="0" err="1" smtClean="0"/>
              <a:t>Racionalismo</a:t>
            </a:r>
            <a:endParaRPr lang="bg-BG" dirty="0"/>
          </a:p>
          <a:p>
            <a:pPr lvl="1"/>
            <a:r>
              <a:rPr lang="en-US" dirty="0" err="1" smtClean="0"/>
              <a:t>Divisão</a:t>
            </a:r>
            <a:r>
              <a:rPr lang="en-US" dirty="0" smtClean="0"/>
              <a:t> </a:t>
            </a:r>
            <a:r>
              <a:rPr lang="en-US" dirty="0"/>
              <a:t>do </a:t>
            </a:r>
            <a:r>
              <a:rPr lang="en-US" dirty="0" err="1" smtClean="0"/>
              <a:t>trabalho</a:t>
            </a:r>
            <a:endParaRPr lang="bg-BG" dirty="0"/>
          </a:p>
          <a:p>
            <a:pPr lvl="1"/>
            <a:r>
              <a:rPr lang="en-US" dirty="0" err="1" smtClean="0"/>
              <a:t>Especialização</a:t>
            </a:r>
            <a:r>
              <a:rPr lang="en-US" dirty="0" smtClean="0"/>
              <a:t> </a:t>
            </a:r>
            <a:endParaRPr lang="bg-BG" dirty="0" smtClean="0"/>
          </a:p>
          <a:p>
            <a:pPr lvl="1"/>
            <a:r>
              <a:rPr lang="en-US" dirty="0" err="1" smtClean="0"/>
              <a:t>Hierarquia</a:t>
            </a:r>
            <a:endParaRPr lang="bg-BG" dirty="0"/>
          </a:p>
          <a:p>
            <a:pPr lvl="1"/>
            <a:r>
              <a:rPr lang="en-US" dirty="0" smtClean="0"/>
              <a:t>Amplitude </a:t>
            </a:r>
            <a:r>
              <a:rPr lang="en-US" dirty="0" err="1"/>
              <a:t>administrativa</a:t>
            </a:r>
            <a:r>
              <a:rPr lang="en-US" dirty="0"/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81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2539"/>
            <a:ext cx="8913813" cy="914400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Princ</a:t>
            </a:r>
            <a:r>
              <a:rPr lang="en-US" dirty="0" err="1" smtClean="0"/>
              <a:t>ípios</a:t>
            </a:r>
            <a:r>
              <a:rPr lang="en-US" dirty="0" smtClean="0"/>
              <a:t> </a:t>
            </a:r>
            <a:r>
              <a:rPr lang="en-US" dirty="0"/>
              <a:t>da </a:t>
            </a:r>
            <a:r>
              <a:rPr lang="en-US" dirty="0" err="1"/>
              <a:t>Organização</a:t>
            </a:r>
            <a:r>
              <a:rPr lang="en-US" dirty="0"/>
              <a:t> do </a:t>
            </a:r>
            <a:r>
              <a:rPr lang="en-US" dirty="0" err="1"/>
              <a:t>Trabalho</a:t>
            </a:r>
            <a:r>
              <a:rPr lang="en-US" dirty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27" y="1357111"/>
            <a:ext cx="8733184" cy="515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653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9456"/>
            <a:ext cx="8913813" cy="914400"/>
          </a:xfrm>
        </p:spPr>
        <p:txBody>
          <a:bodyPr/>
          <a:lstStyle/>
          <a:p>
            <a:r>
              <a:rPr lang="bg-BG" dirty="0" smtClean="0"/>
              <a:t>Especializa</a:t>
            </a:r>
            <a:r>
              <a:rPr lang="bg-BG" dirty="0" smtClean="0"/>
              <a:t>ção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5" y="1323748"/>
            <a:ext cx="8770728" cy="5133997"/>
          </a:xfrm>
        </p:spPr>
        <p:txBody>
          <a:bodyPr/>
          <a:lstStyle/>
          <a:p>
            <a:pPr algn="just"/>
            <a:r>
              <a:rPr lang="en-US" dirty="0" err="1"/>
              <a:t>Divisão</a:t>
            </a:r>
            <a:r>
              <a:rPr lang="en-US" dirty="0"/>
              <a:t> do </a:t>
            </a:r>
            <a:r>
              <a:rPr lang="en-US" dirty="0" err="1"/>
              <a:t>Trabalho</a:t>
            </a:r>
            <a:r>
              <a:rPr lang="en-US" dirty="0"/>
              <a:t>: é a </a:t>
            </a:r>
            <a:r>
              <a:rPr lang="en-US" dirty="0" err="1"/>
              <a:t>maneira</a:t>
            </a:r>
            <a:r>
              <a:rPr lang="en-US" dirty="0"/>
              <a:t> </a:t>
            </a:r>
            <a:r>
              <a:rPr lang="en-US" dirty="0" err="1"/>
              <a:t>pela</a:t>
            </a:r>
            <a:r>
              <a:rPr lang="en-US" dirty="0"/>
              <a:t> </a:t>
            </a:r>
            <a:r>
              <a:rPr lang="en-US" dirty="0" err="1"/>
              <a:t>qual</a:t>
            </a:r>
            <a:r>
              <a:rPr lang="en-US" dirty="0"/>
              <a:t> um </a:t>
            </a:r>
            <a:r>
              <a:rPr lang="en-US" dirty="0" err="1"/>
              <a:t>processo</a:t>
            </a:r>
            <a:r>
              <a:rPr lang="en-US" dirty="0"/>
              <a:t> </a:t>
            </a:r>
            <a:r>
              <a:rPr lang="en-US" dirty="0" err="1"/>
              <a:t>complexo</a:t>
            </a:r>
            <a:r>
              <a:rPr lang="en-US" dirty="0"/>
              <a:t> </a:t>
            </a:r>
            <a:r>
              <a:rPr lang="en-US" dirty="0" err="1"/>
              <a:t>pode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decomposto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série</a:t>
            </a:r>
            <a:r>
              <a:rPr lang="en-US" dirty="0"/>
              <a:t> de </a:t>
            </a:r>
            <a:r>
              <a:rPr lang="en-US" dirty="0" err="1"/>
              <a:t>pequenas</a:t>
            </a:r>
            <a:r>
              <a:rPr lang="en-US" dirty="0"/>
              <a:t> </a:t>
            </a:r>
            <a:r>
              <a:rPr lang="en-US" dirty="0" err="1"/>
              <a:t>tarefas</a:t>
            </a:r>
            <a:r>
              <a:rPr lang="en-US" dirty="0"/>
              <a:t>, </a:t>
            </a:r>
            <a:r>
              <a:rPr lang="en-US" dirty="0" err="1"/>
              <a:t>gerando</a:t>
            </a:r>
            <a:r>
              <a:rPr lang="en-US" dirty="0"/>
              <a:t> </a:t>
            </a:r>
            <a:r>
              <a:rPr lang="en-US" dirty="0" err="1"/>
              <a:t>maior</a:t>
            </a:r>
            <a:r>
              <a:rPr lang="en-US" dirty="0"/>
              <a:t> </a:t>
            </a:r>
            <a:r>
              <a:rPr lang="en-US" dirty="0" err="1"/>
              <a:t>produtividade</a:t>
            </a:r>
            <a:r>
              <a:rPr lang="en-US" dirty="0"/>
              <a:t> e </a:t>
            </a:r>
            <a:r>
              <a:rPr lang="en-US" dirty="0" err="1"/>
              <a:t>rendimento</a:t>
            </a:r>
            <a:r>
              <a:rPr lang="en-US" dirty="0"/>
              <a:t> do </a:t>
            </a:r>
            <a:r>
              <a:rPr lang="en-US" dirty="0" err="1"/>
              <a:t>pessoal</a:t>
            </a:r>
            <a:r>
              <a:rPr lang="en-US" dirty="0"/>
              <a:t> </a:t>
            </a:r>
            <a:r>
              <a:rPr lang="en-US" dirty="0" err="1"/>
              <a:t>envolvido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Especialização</a:t>
            </a:r>
            <a:r>
              <a:rPr lang="en-US" dirty="0"/>
              <a:t>: </a:t>
            </a:r>
            <a:r>
              <a:rPr lang="en-US" dirty="0" err="1"/>
              <a:t>consequência</a:t>
            </a:r>
            <a:r>
              <a:rPr lang="en-US" dirty="0"/>
              <a:t> da </a:t>
            </a:r>
            <a:r>
              <a:rPr lang="en-US" dirty="0" err="1"/>
              <a:t>divisão</a:t>
            </a:r>
            <a:r>
              <a:rPr lang="en-US" dirty="0"/>
              <a:t> do </a:t>
            </a:r>
            <a:r>
              <a:rPr lang="en-US" dirty="0" err="1"/>
              <a:t>trabalho</a:t>
            </a:r>
            <a:r>
              <a:rPr lang="en-US" dirty="0"/>
              <a:t> -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órgão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cargo </a:t>
            </a:r>
            <a:r>
              <a:rPr lang="en-US" dirty="0" err="1"/>
              <a:t>passa</a:t>
            </a:r>
            <a:r>
              <a:rPr lang="en-US" dirty="0"/>
              <a:t> a </a:t>
            </a:r>
            <a:r>
              <a:rPr lang="en-US" dirty="0" err="1"/>
              <a:t>ter</a:t>
            </a:r>
            <a:r>
              <a:rPr lang="en-US" dirty="0"/>
              <a:t> </a:t>
            </a:r>
            <a:r>
              <a:rPr lang="en-US" dirty="0" err="1"/>
              <a:t>funções</a:t>
            </a:r>
            <a:r>
              <a:rPr lang="en-US" dirty="0"/>
              <a:t> e </a:t>
            </a:r>
            <a:r>
              <a:rPr lang="en-US" dirty="0" err="1"/>
              <a:t>tarefas</a:t>
            </a:r>
            <a:r>
              <a:rPr lang="en-US" dirty="0"/>
              <a:t> </a:t>
            </a:r>
            <a:r>
              <a:rPr lang="en-US" dirty="0" err="1"/>
              <a:t>específicas</a:t>
            </a:r>
            <a:r>
              <a:rPr lang="en-US" dirty="0"/>
              <a:t> e </a:t>
            </a:r>
            <a:r>
              <a:rPr lang="en-US" dirty="0" err="1"/>
              <a:t>especializadas</a:t>
            </a:r>
            <a:r>
              <a:rPr lang="en-US" dirty="0"/>
              <a:t>. </a:t>
            </a:r>
          </a:p>
          <a:p>
            <a:pPr lvl="1" algn="just"/>
            <a:r>
              <a:rPr lang="en-US" dirty="0" smtClean="0"/>
              <a:t>Vertical </a:t>
            </a:r>
            <a:r>
              <a:rPr lang="en-US" dirty="0"/>
              <a:t>e Horizontal </a:t>
            </a:r>
            <a:endParaRPr lang="en-US" dirty="0"/>
          </a:p>
          <a:p>
            <a:pPr algn="just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226" y="4251026"/>
            <a:ext cx="8074934" cy="224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4951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896"/>
            <a:ext cx="8913813" cy="914400"/>
          </a:xfrm>
        </p:spPr>
        <p:txBody>
          <a:bodyPr/>
          <a:lstStyle/>
          <a:p>
            <a:r>
              <a:rPr lang="bg-BG" dirty="0" smtClean="0"/>
              <a:t>Especializa</a:t>
            </a:r>
            <a:r>
              <a:rPr lang="bg-BG" dirty="0" smtClean="0"/>
              <a:t>ção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5" y="1233296"/>
            <a:ext cx="8770728" cy="5033033"/>
          </a:xfrm>
        </p:spPr>
        <p:txBody>
          <a:bodyPr/>
          <a:lstStyle/>
          <a:p>
            <a:r>
              <a:rPr lang="en-US" dirty="0" err="1"/>
              <a:t>Limites</a:t>
            </a:r>
            <a:r>
              <a:rPr lang="en-US" dirty="0"/>
              <a:t>: até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ponto</a:t>
            </a:r>
            <a:r>
              <a:rPr lang="en-US" dirty="0"/>
              <a:t> as </a:t>
            </a:r>
            <a:r>
              <a:rPr lang="en-US" dirty="0" err="1"/>
              <a:t>atividades</a:t>
            </a:r>
            <a:r>
              <a:rPr lang="en-US" dirty="0"/>
              <a:t> </a:t>
            </a:r>
            <a:r>
              <a:rPr lang="en-US" dirty="0" err="1"/>
              <a:t>podem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subdivididas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tarefas</a:t>
            </a:r>
            <a:r>
              <a:rPr lang="en-US" dirty="0"/>
              <a:t> </a:t>
            </a:r>
            <a:r>
              <a:rPr lang="en-US" dirty="0" err="1"/>
              <a:t>separadas</a:t>
            </a:r>
            <a:r>
              <a:rPr lang="en-US" dirty="0"/>
              <a:t>?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19" y="2128730"/>
            <a:ext cx="8633294" cy="451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551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1008"/>
            <a:ext cx="8913813" cy="914400"/>
          </a:xfrm>
        </p:spPr>
        <p:txBody>
          <a:bodyPr/>
          <a:lstStyle/>
          <a:p>
            <a:r>
              <a:rPr lang="bg-BG" dirty="0" smtClean="0"/>
              <a:t>Departamentaliza</a:t>
            </a:r>
            <a:r>
              <a:rPr lang="bg-BG" dirty="0" smtClean="0"/>
              <a:t>ção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511" y="1609964"/>
            <a:ext cx="8681301" cy="4955112"/>
          </a:xfrm>
        </p:spPr>
        <p:txBody>
          <a:bodyPr>
            <a:normAutofit/>
          </a:bodyPr>
          <a:lstStyle/>
          <a:p>
            <a:pPr algn="just"/>
            <a:r>
              <a:rPr lang="en-US" dirty="0" err="1"/>
              <a:t>Especialização</a:t>
            </a:r>
            <a:r>
              <a:rPr lang="en-US" dirty="0"/>
              <a:t> Horizontal </a:t>
            </a:r>
            <a:endParaRPr lang="en-US" dirty="0"/>
          </a:p>
          <a:p>
            <a:pPr algn="just"/>
            <a:r>
              <a:rPr lang="en-US" dirty="0" err="1" smtClean="0"/>
              <a:t>Depois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dividir</a:t>
            </a:r>
            <a:r>
              <a:rPr lang="en-US" dirty="0"/>
              <a:t> o </a:t>
            </a:r>
            <a:r>
              <a:rPr lang="en-US" dirty="0" err="1"/>
              <a:t>trabalho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meio</a:t>
            </a:r>
            <a:r>
              <a:rPr lang="en-US" dirty="0"/>
              <a:t> da </a:t>
            </a:r>
            <a:r>
              <a:rPr lang="en-US" dirty="0" err="1"/>
              <a:t>especialização</a:t>
            </a:r>
            <a:r>
              <a:rPr lang="en-US" dirty="0"/>
              <a:t>, é </a:t>
            </a:r>
            <a:r>
              <a:rPr lang="en-US" dirty="0" err="1"/>
              <a:t>necessário</a:t>
            </a:r>
            <a:r>
              <a:rPr lang="en-US" dirty="0"/>
              <a:t> </a:t>
            </a:r>
            <a:r>
              <a:rPr lang="en-US" dirty="0" err="1"/>
              <a:t>agrupar</a:t>
            </a:r>
            <a:r>
              <a:rPr lang="en-US" dirty="0"/>
              <a:t> as </a:t>
            </a:r>
            <a:r>
              <a:rPr lang="en-US" dirty="0" err="1"/>
              <a:t>atividades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as </a:t>
            </a:r>
            <a:r>
              <a:rPr lang="en-US" dirty="0" err="1"/>
              <a:t>tarefas</a:t>
            </a:r>
            <a:r>
              <a:rPr lang="en-US" dirty="0"/>
              <a:t> </a:t>
            </a:r>
            <a:r>
              <a:rPr lang="en-US" dirty="0" err="1"/>
              <a:t>comuns</a:t>
            </a:r>
            <a:r>
              <a:rPr lang="en-US" dirty="0"/>
              <a:t> </a:t>
            </a:r>
            <a:r>
              <a:rPr lang="en-US" dirty="0" err="1"/>
              <a:t>possam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coordenadas</a:t>
            </a:r>
            <a:r>
              <a:rPr lang="en-US" dirty="0"/>
              <a:t>. </a:t>
            </a:r>
            <a:endParaRPr lang="en-US" dirty="0"/>
          </a:p>
          <a:p>
            <a:pPr algn="just"/>
            <a:r>
              <a:rPr lang="en-US" dirty="0" err="1" smtClean="0"/>
              <a:t>Departamentalizar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agrupar</a:t>
            </a:r>
            <a:r>
              <a:rPr lang="en-US" dirty="0"/>
              <a:t> as </a:t>
            </a:r>
            <a:r>
              <a:rPr lang="en-US" dirty="0" err="1"/>
              <a:t>atividades</a:t>
            </a:r>
            <a:r>
              <a:rPr lang="en-US" dirty="0"/>
              <a:t> e </a:t>
            </a:r>
            <a:r>
              <a:rPr lang="en-US" dirty="0" err="1"/>
              <a:t>correspondentes</a:t>
            </a:r>
            <a:r>
              <a:rPr lang="en-US" dirty="0"/>
              <a:t> </a:t>
            </a:r>
            <a:r>
              <a:rPr lang="en-US" dirty="0" err="1"/>
              <a:t>recursos</a:t>
            </a:r>
            <a:r>
              <a:rPr lang="en-US" dirty="0"/>
              <a:t> (</a:t>
            </a:r>
            <a:r>
              <a:rPr lang="en-US" dirty="0" err="1"/>
              <a:t>humanos</a:t>
            </a:r>
            <a:r>
              <a:rPr lang="en-US" dirty="0"/>
              <a:t>, </a:t>
            </a:r>
            <a:r>
              <a:rPr lang="en-US" dirty="0" err="1"/>
              <a:t>materiais</a:t>
            </a:r>
            <a:r>
              <a:rPr lang="en-US" dirty="0"/>
              <a:t> e </a:t>
            </a:r>
            <a:r>
              <a:rPr lang="en-US" dirty="0" err="1"/>
              <a:t>tecnológicos</a:t>
            </a:r>
            <a:r>
              <a:rPr lang="en-US" dirty="0"/>
              <a:t>)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unidades</a:t>
            </a:r>
            <a:r>
              <a:rPr lang="en-US" dirty="0"/>
              <a:t>, de </a:t>
            </a:r>
            <a:r>
              <a:rPr lang="en-US" dirty="0" err="1"/>
              <a:t>acordo</a:t>
            </a:r>
            <a:r>
              <a:rPr lang="en-US" dirty="0"/>
              <a:t> com um </a:t>
            </a:r>
            <a:r>
              <a:rPr lang="en-US" dirty="0" err="1"/>
              <a:t>critério</a:t>
            </a:r>
            <a:r>
              <a:rPr lang="en-US" dirty="0"/>
              <a:t> </a:t>
            </a:r>
            <a:r>
              <a:rPr lang="en-US" dirty="0" err="1"/>
              <a:t>específico</a:t>
            </a:r>
            <a:r>
              <a:rPr lang="en-US" dirty="0"/>
              <a:t> de </a:t>
            </a:r>
            <a:r>
              <a:rPr lang="en-US" dirty="0" err="1"/>
              <a:t>homogeneidade</a:t>
            </a:r>
            <a:r>
              <a:rPr lang="en-US" dirty="0"/>
              <a:t>. </a:t>
            </a:r>
            <a:endParaRPr lang="en-US" dirty="0"/>
          </a:p>
          <a:p>
            <a:pPr algn="just"/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/>
              <a:t>critérios</a:t>
            </a:r>
            <a:r>
              <a:rPr lang="en-US" dirty="0"/>
              <a:t> </a:t>
            </a:r>
            <a:r>
              <a:rPr lang="en-US" dirty="0" err="1"/>
              <a:t>usar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agrupar</a:t>
            </a:r>
            <a:r>
              <a:rPr lang="en-US" dirty="0"/>
              <a:t>? </a:t>
            </a:r>
            <a:endParaRPr lang="en-US" dirty="0"/>
          </a:p>
          <a:p>
            <a:pPr algn="just"/>
            <a:r>
              <a:rPr lang="en-US" dirty="0" err="1" smtClean="0"/>
              <a:t>Critérios</a:t>
            </a:r>
            <a:r>
              <a:rPr lang="en-US" dirty="0" smtClean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comuns</a:t>
            </a:r>
            <a:r>
              <a:rPr lang="en-US" dirty="0"/>
              <a:t>: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função</a:t>
            </a:r>
            <a:r>
              <a:rPr lang="en-US" dirty="0"/>
              <a:t> (</a:t>
            </a:r>
            <a:r>
              <a:rPr lang="en-US" dirty="0" err="1"/>
              <a:t>funcional</a:t>
            </a:r>
            <a:r>
              <a:rPr lang="en-US" dirty="0"/>
              <a:t>);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produtos</a:t>
            </a:r>
            <a:r>
              <a:rPr lang="en-US" dirty="0"/>
              <a:t> e </a:t>
            </a:r>
            <a:r>
              <a:rPr lang="en-US" dirty="0" err="1"/>
              <a:t>serviços</a:t>
            </a:r>
            <a:r>
              <a:rPr lang="en-US" dirty="0"/>
              <a:t>; </a:t>
            </a:r>
            <a:r>
              <a:rPr lang="en-US" dirty="0" err="1"/>
              <a:t>geográfica</a:t>
            </a:r>
            <a:r>
              <a:rPr lang="en-US" dirty="0"/>
              <a:t> (territorial, regional);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clientes</a:t>
            </a:r>
            <a:r>
              <a:rPr lang="en-US" dirty="0"/>
              <a:t>;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processo</a:t>
            </a:r>
            <a:r>
              <a:rPr lang="en-US" dirty="0"/>
              <a:t>;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projeto</a:t>
            </a:r>
            <a:r>
              <a:rPr lang="en-US" dirty="0"/>
              <a:t>; </a:t>
            </a:r>
            <a:r>
              <a:rPr lang="en-US" dirty="0" err="1"/>
              <a:t>matricial</a:t>
            </a:r>
            <a:r>
              <a:rPr lang="en-US" dirty="0"/>
              <a:t> e </a:t>
            </a:r>
            <a:r>
              <a:rPr lang="en-US" dirty="0" err="1"/>
              <a:t>mista</a:t>
            </a:r>
            <a:r>
              <a:rPr lang="en-US" dirty="0"/>
              <a:t>. </a:t>
            </a:r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9645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6784"/>
            <a:ext cx="8913813" cy="914400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Cadeia de Comando - Hierarquia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627" y="1627854"/>
            <a:ext cx="8699186" cy="4638476"/>
          </a:xfrm>
        </p:spPr>
        <p:txBody>
          <a:bodyPr/>
          <a:lstStyle/>
          <a:p>
            <a:r>
              <a:rPr lang="en-US" dirty="0" err="1"/>
              <a:t>Especialização</a:t>
            </a:r>
            <a:r>
              <a:rPr lang="en-US" dirty="0"/>
              <a:t> vertical. </a:t>
            </a:r>
          </a:p>
          <a:p>
            <a:r>
              <a:rPr lang="en-US" dirty="0"/>
              <a:t>Se o </a:t>
            </a:r>
            <a:r>
              <a:rPr lang="en-US" dirty="0" err="1"/>
              <a:t>funcionário</a:t>
            </a:r>
            <a:r>
              <a:rPr lang="en-US" dirty="0"/>
              <a:t> tem um </a:t>
            </a:r>
            <a:r>
              <a:rPr lang="en-US" dirty="0" err="1"/>
              <a:t>problema</a:t>
            </a:r>
            <a:r>
              <a:rPr lang="en-US" dirty="0"/>
              <a:t>, com </a:t>
            </a:r>
            <a:r>
              <a:rPr lang="en-US" dirty="0" err="1"/>
              <a:t>quem</a:t>
            </a:r>
            <a:r>
              <a:rPr lang="en-US" dirty="0"/>
              <a:t> </a:t>
            </a:r>
            <a:r>
              <a:rPr lang="en-US" dirty="0" err="1"/>
              <a:t>deve</a:t>
            </a:r>
            <a:r>
              <a:rPr lang="en-US" dirty="0"/>
              <a:t> </a:t>
            </a:r>
            <a:r>
              <a:rPr lang="en-US" dirty="0" err="1"/>
              <a:t>falar</a:t>
            </a:r>
            <a:r>
              <a:rPr lang="en-US" dirty="0"/>
              <a:t>? A </a:t>
            </a:r>
          </a:p>
          <a:p>
            <a:r>
              <a:rPr lang="en-US" dirty="0" err="1"/>
              <a:t>quem</a:t>
            </a:r>
            <a:r>
              <a:rPr lang="en-US" dirty="0"/>
              <a:t> </a:t>
            </a:r>
            <a:r>
              <a:rPr lang="en-US" dirty="0" err="1"/>
              <a:t>deve</a:t>
            </a:r>
            <a:r>
              <a:rPr lang="en-US" dirty="0"/>
              <a:t> se </a:t>
            </a:r>
            <a:r>
              <a:rPr lang="en-US" dirty="0" err="1"/>
              <a:t>reportar</a:t>
            </a:r>
            <a:r>
              <a:rPr lang="en-US" dirty="0"/>
              <a:t>?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ordens</a:t>
            </a:r>
            <a:r>
              <a:rPr lang="en-US" dirty="0"/>
              <a:t> </a:t>
            </a:r>
            <a:r>
              <a:rPr lang="en-US" dirty="0" err="1"/>
              <a:t>deve</a:t>
            </a:r>
            <a:r>
              <a:rPr lang="en-US" dirty="0"/>
              <a:t> </a:t>
            </a:r>
            <a:r>
              <a:rPr lang="en-US" dirty="0" err="1"/>
              <a:t>obedecer</a:t>
            </a:r>
            <a:r>
              <a:rPr lang="en-US" dirty="0"/>
              <a:t>? </a:t>
            </a:r>
          </a:p>
          <a:p>
            <a:r>
              <a:rPr lang="en-US" dirty="0" err="1"/>
              <a:t>Princípio</a:t>
            </a:r>
            <a:r>
              <a:rPr lang="en-US" dirty="0"/>
              <a:t> </a:t>
            </a:r>
            <a:r>
              <a:rPr lang="en-US" dirty="0" err="1"/>
              <a:t>escalar</a:t>
            </a:r>
            <a:r>
              <a:rPr lang="en-US" dirty="0"/>
              <a:t>: à </a:t>
            </a:r>
            <a:r>
              <a:rPr lang="en-US" dirty="0" err="1"/>
              <a:t>medida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se </a:t>
            </a:r>
            <a:r>
              <a:rPr lang="en-US" dirty="0" err="1"/>
              <a:t>sobe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escala</a:t>
            </a:r>
            <a:r>
              <a:rPr lang="en-US" dirty="0"/>
              <a:t> </a:t>
            </a:r>
            <a:r>
              <a:rPr lang="en-US" dirty="0" err="1"/>
              <a:t>hierárquica</a:t>
            </a:r>
            <a:r>
              <a:rPr lang="en-US" dirty="0"/>
              <a:t>, </a:t>
            </a:r>
            <a:r>
              <a:rPr lang="en-US" dirty="0" err="1"/>
              <a:t>aumenta</a:t>
            </a:r>
            <a:r>
              <a:rPr lang="en-US" dirty="0"/>
              <a:t> o volume de </a:t>
            </a:r>
            <a:r>
              <a:rPr lang="en-US" dirty="0" err="1"/>
              <a:t>autoridade</a:t>
            </a:r>
            <a:r>
              <a:rPr lang="en-US" dirty="0"/>
              <a:t> (e de </a:t>
            </a:r>
            <a:r>
              <a:rPr lang="en-US" dirty="0" err="1"/>
              <a:t>responsabilidade</a:t>
            </a:r>
            <a:r>
              <a:rPr lang="en-US" dirty="0"/>
              <a:t>) do </a:t>
            </a:r>
            <a:r>
              <a:rPr lang="en-US" dirty="0" err="1"/>
              <a:t>administrador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7734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Hierarquia - Autoridade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511" y="2271838"/>
            <a:ext cx="8681301" cy="4168019"/>
          </a:xfrm>
        </p:spPr>
        <p:txBody>
          <a:bodyPr/>
          <a:lstStyle/>
          <a:p>
            <a:pPr algn="just"/>
            <a:r>
              <a:rPr lang="en-US" dirty="0"/>
              <a:t>É o </a:t>
            </a:r>
            <a:r>
              <a:rPr lang="en-US" dirty="0" err="1"/>
              <a:t>direito</a:t>
            </a:r>
            <a:r>
              <a:rPr lang="en-US" dirty="0"/>
              <a:t> formal </a:t>
            </a:r>
            <a:r>
              <a:rPr lang="en-US" dirty="0" err="1"/>
              <a:t>que</a:t>
            </a:r>
            <a:r>
              <a:rPr lang="en-US" dirty="0"/>
              <a:t> a </a:t>
            </a:r>
            <a:r>
              <a:rPr lang="en-US" dirty="0" err="1"/>
              <a:t>chefia</a:t>
            </a:r>
            <a:r>
              <a:rPr lang="en-US" dirty="0"/>
              <a:t> tem de </a:t>
            </a:r>
            <a:r>
              <a:rPr lang="en-US" dirty="0" err="1"/>
              <a:t>alocar</a:t>
            </a:r>
            <a:r>
              <a:rPr lang="en-US" dirty="0"/>
              <a:t> </a:t>
            </a:r>
            <a:r>
              <a:rPr lang="en-US" dirty="0" err="1"/>
              <a:t>recursos</a:t>
            </a:r>
            <a:r>
              <a:rPr lang="en-US" dirty="0"/>
              <a:t> e de </a:t>
            </a:r>
            <a:r>
              <a:rPr lang="en-US" dirty="0" err="1"/>
              <a:t>exigir</a:t>
            </a:r>
            <a:r>
              <a:rPr lang="en-US" dirty="0"/>
              <a:t> o </a:t>
            </a:r>
            <a:r>
              <a:rPr lang="en-US" dirty="0" err="1"/>
              <a:t>cumprimento</a:t>
            </a:r>
            <a:r>
              <a:rPr lang="en-US" dirty="0"/>
              <a:t> de </a:t>
            </a:r>
            <a:r>
              <a:rPr lang="en-US" dirty="0" err="1"/>
              <a:t>tarefas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parte dos </a:t>
            </a:r>
            <a:r>
              <a:rPr lang="en-US" dirty="0" err="1"/>
              <a:t>funcionários</a:t>
            </a:r>
            <a:r>
              <a:rPr lang="en-US" dirty="0"/>
              <a:t>. </a:t>
            </a:r>
            <a:endParaRPr lang="en-US" dirty="0"/>
          </a:p>
          <a:p>
            <a:pPr algn="just"/>
            <a:r>
              <a:rPr lang="en-US" dirty="0" smtClean="0"/>
              <a:t>É </a:t>
            </a:r>
            <a:r>
              <a:rPr lang="en-US" dirty="0" err="1"/>
              <a:t>alocada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posições</a:t>
            </a:r>
            <a:r>
              <a:rPr lang="en-US" dirty="0"/>
              <a:t> da </a:t>
            </a:r>
            <a:r>
              <a:rPr lang="en-US" dirty="0" err="1"/>
              <a:t>organização</a:t>
            </a:r>
            <a:r>
              <a:rPr lang="en-US" dirty="0"/>
              <a:t> e </a:t>
            </a:r>
            <a:r>
              <a:rPr lang="en-US" dirty="0" err="1"/>
              <a:t>não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pessoas</a:t>
            </a:r>
            <a:r>
              <a:rPr lang="en-US" dirty="0"/>
              <a:t>. </a:t>
            </a:r>
            <a:endParaRPr lang="bg-BG" dirty="0"/>
          </a:p>
          <a:p>
            <a:pPr algn="just"/>
            <a:r>
              <a:rPr lang="en-US" dirty="0" err="1" smtClean="0"/>
              <a:t>Flui</a:t>
            </a:r>
            <a:r>
              <a:rPr lang="en-US" dirty="0" smtClean="0"/>
              <a:t> </a:t>
            </a:r>
            <a:r>
              <a:rPr lang="en-US" dirty="0" err="1"/>
              <a:t>desde</a:t>
            </a:r>
            <a:r>
              <a:rPr lang="en-US" dirty="0"/>
              <a:t> o </a:t>
            </a:r>
            <a:r>
              <a:rPr lang="en-US" dirty="0" err="1"/>
              <a:t>topo</a:t>
            </a:r>
            <a:r>
              <a:rPr lang="en-US" dirty="0"/>
              <a:t> até a base da </a:t>
            </a:r>
            <a:r>
              <a:rPr lang="en-US" dirty="0" err="1" smtClean="0"/>
              <a:t>organização</a:t>
            </a:r>
            <a:r>
              <a:rPr lang="en-US" dirty="0" smtClean="0"/>
              <a:t>.</a:t>
            </a:r>
            <a:endParaRPr lang="bg-BG" dirty="0"/>
          </a:p>
          <a:p>
            <a:pPr algn="just"/>
            <a:r>
              <a:rPr lang="en-US" dirty="0" smtClean="0"/>
              <a:t>É </a:t>
            </a:r>
            <a:r>
              <a:rPr lang="en-US" dirty="0" err="1"/>
              <a:t>aceita</a:t>
            </a:r>
            <a:r>
              <a:rPr lang="en-US" dirty="0"/>
              <a:t> </a:t>
            </a:r>
            <a:r>
              <a:rPr lang="en-US" dirty="0" err="1"/>
              <a:t>formalmente</a:t>
            </a:r>
            <a:r>
              <a:rPr lang="en-US" dirty="0"/>
              <a:t> - </a:t>
            </a:r>
            <a:r>
              <a:rPr lang="en-US" dirty="0" err="1"/>
              <a:t>racionalmente</a:t>
            </a:r>
            <a:r>
              <a:rPr lang="en-US" dirty="0"/>
              <a:t>. </a:t>
            </a:r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3336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2560"/>
            <a:ext cx="8913813" cy="914400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Hiera</a:t>
            </a:r>
            <a:r>
              <a:rPr lang="en-US" dirty="0" err="1" smtClean="0"/>
              <a:t>rquia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err="1"/>
              <a:t>Tipos</a:t>
            </a:r>
            <a:r>
              <a:rPr lang="en-US" dirty="0"/>
              <a:t> de </a:t>
            </a:r>
            <a:r>
              <a:rPr lang="en-US" dirty="0" err="1"/>
              <a:t>Autoridade</a:t>
            </a:r>
            <a:r>
              <a:rPr lang="en-US" dirty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970" y="1592076"/>
            <a:ext cx="8563930" cy="4674253"/>
          </a:xfrm>
        </p:spPr>
        <p:txBody>
          <a:bodyPr/>
          <a:lstStyle/>
          <a:p>
            <a:r>
              <a:rPr lang="en-US" i="1" dirty="0" err="1" smtClean="0"/>
              <a:t>Autoridade</a:t>
            </a:r>
            <a:r>
              <a:rPr lang="en-US" i="1" dirty="0" smtClean="0"/>
              <a:t> </a:t>
            </a:r>
            <a:r>
              <a:rPr lang="en-US" i="1" dirty="0"/>
              <a:t>linear</a:t>
            </a:r>
            <a:r>
              <a:rPr lang="en-US" dirty="0"/>
              <a:t>,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única</a:t>
            </a:r>
            <a:r>
              <a:rPr lang="en-US" dirty="0"/>
              <a:t>; </a:t>
            </a:r>
            <a:endParaRPr lang="bg-BG" dirty="0" err="1"/>
          </a:p>
          <a:p>
            <a:r>
              <a:rPr lang="en-US" i="1" dirty="0" err="1" smtClean="0"/>
              <a:t>Autoridade</a:t>
            </a:r>
            <a:r>
              <a:rPr lang="en-US" i="1" dirty="0" smtClean="0"/>
              <a:t> </a:t>
            </a:r>
            <a:r>
              <a:rPr lang="en-US" i="1" dirty="0" err="1"/>
              <a:t>funcional</a:t>
            </a:r>
            <a:r>
              <a:rPr lang="en-US" dirty="0"/>
              <a:t>,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dividida</a:t>
            </a:r>
            <a:r>
              <a:rPr lang="en-US" dirty="0"/>
              <a:t>; </a:t>
            </a:r>
            <a:endParaRPr lang="bg-BG" dirty="0" err="1"/>
          </a:p>
          <a:p>
            <a:r>
              <a:rPr lang="en-US" i="1" dirty="0" err="1" smtClean="0"/>
              <a:t>Autoridade</a:t>
            </a:r>
            <a:r>
              <a:rPr lang="en-US" i="1" dirty="0" smtClean="0"/>
              <a:t> </a:t>
            </a:r>
            <a:r>
              <a:rPr lang="en-US" i="1" dirty="0"/>
              <a:t>de Staff</a:t>
            </a:r>
            <a:r>
              <a:rPr lang="en-US" dirty="0"/>
              <a:t>, </a:t>
            </a:r>
            <a:r>
              <a:rPr lang="en-US" dirty="0" err="1"/>
              <a:t>ou</a:t>
            </a:r>
            <a:r>
              <a:rPr lang="en-US" dirty="0"/>
              <a:t> de </a:t>
            </a:r>
            <a:r>
              <a:rPr lang="en-US" dirty="0" err="1"/>
              <a:t>Assessoria</a:t>
            </a:r>
            <a:r>
              <a:rPr lang="en-US" dirty="0"/>
              <a:t>.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69" y="3858312"/>
            <a:ext cx="8867541" cy="242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0834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8336"/>
            <a:ext cx="8913813" cy="914400"/>
          </a:xfrm>
        </p:spPr>
        <p:txBody>
          <a:bodyPr/>
          <a:lstStyle/>
          <a:p>
            <a:r>
              <a:rPr lang="bg-BG" dirty="0" smtClean="0"/>
              <a:t>Hierarquia - Responsabilidade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969" y="1627854"/>
            <a:ext cx="8752843" cy="4794114"/>
          </a:xfrm>
        </p:spPr>
        <p:txBody>
          <a:bodyPr/>
          <a:lstStyle/>
          <a:p>
            <a:r>
              <a:rPr lang="en-US" dirty="0" err="1"/>
              <a:t>Dever</a:t>
            </a:r>
            <a:r>
              <a:rPr lang="en-US" dirty="0"/>
              <a:t> de </a:t>
            </a:r>
            <a:r>
              <a:rPr lang="en-US" dirty="0" err="1"/>
              <a:t>desempenhar</a:t>
            </a:r>
            <a:r>
              <a:rPr lang="en-US" dirty="0"/>
              <a:t> a </a:t>
            </a:r>
            <a:r>
              <a:rPr lang="en-US" dirty="0" err="1"/>
              <a:t>tarefa</a:t>
            </a:r>
            <a:r>
              <a:rPr lang="en-US" dirty="0"/>
              <a:t> / </a:t>
            </a:r>
            <a:r>
              <a:rPr lang="en-US" dirty="0" err="1"/>
              <a:t>atividade</a:t>
            </a:r>
            <a:r>
              <a:rPr lang="en-US" dirty="0"/>
              <a:t> / </a:t>
            </a:r>
            <a:r>
              <a:rPr lang="en-US" dirty="0" err="1"/>
              <a:t>função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a </a:t>
            </a:r>
            <a:r>
              <a:rPr lang="en-US" dirty="0" err="1"/>
              <a:t>qual</a:t>
            </a:r>
            <a:r>
              <a:rPr lang="en-US" dirty="0"/>
              <a:t> a </a:t>
            </a:r>
            <a:r>
              <a:rPr lang="en-US" dirty="0" err="1"/>
              <a:t>pessoa</a:t>
            </a:r>
            <a:r>
              <a:rPr lang="en-US" dirty="0"/>
              <a:t> </a:t>
            </a:r>
            <a:r>
              <a:rPr lang="en-US" dirty="0" err="1"/>
              <a:t>foi</a:t>
            </a:r>
            <a:r>
              <a:rPr lang="en-US" dirty="0"/>
              <a:t> </a:t>
            </a:r>
            <a:r>
              <a:rPr lang="en-US" dirty="0" err="1"/>
              <a:t>designada</a:t>
            </a:r>
            <a:r>
              <a:rPr lang="en-US" dirty="0"/>
              <a:t>.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68" y="2667000"/>
            <a:ext cx="8861491" cy="302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895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TEORIA CLÁSSICA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511" y="2595562"/>
            <a:ext cx="8681301" cy="3844295"/>
          </a:xfrm>
        </p:spPr>
        <p:txBody>
          <a:bodyPr/>
          <a:lstStyle/>
          <a:p>
            <a:pPr algn="just"/>
            <a:r>
              <a:rPr lang="en-US" dirty="0"/>
              <a:t>Henry </a:t>
            </a:r>
            <a:r>
              <a:rPr lang="en-US" dirty="0" err="1"/>
              <a:t>Fayol</a:t>
            </a:r>
            <a:r>
              <a:rPr lang="en-US" dirty="0"/>
              <a:t> </a:t>
            </a:r>
          </a:p>
          <a:p>
            <a:pPr algn="just"/>
            <a:r>
              <a:rPr lang="bg-BG" dirty="0" smtClean="0"/>
              <a:t>Enfase: Funções Admnistrativas</a:t>
            </a:r>
          </a:p>
          <a:p>
            <a:pPr algn="just"/>
            <a:r>
              <a:rPr lang="en-US" dirty="0" err="1"/>
              <a:t>Administração</a:t>
            </a:r>
            <a:r>
              <a:rPr lang="en-US" dirty="0"/>
              <a:t> </a:t>
            </a:r>
            <a:r>
              <a:rPr lang="en-US" dirty="0" err="1"/>
              <a:t>dividia</a:t>
            </a:r>
            <a:r>
              <a:rPr lang="en-US" dirty="0"/>
              <a:t>-se </a:t>
            </a:r>
            <a:r>
              <a:rPr lang="en-US" dirty="0" err="1"/>
              <a:t>em</a:t>
            </a:r>
            <a:r>
              <a:rPr lang="en-US" dirty="0"/>
              <a:t>: </a:t>
            </a:r>
            <a:r>
              <a:rPr lang="en-US" dirty="0" err="1"/>
              <a:t>prever</a:t>
            </a:r>
            <a:r>
              <a:rPr lang="en-US" dirty="0"/>
              <a:t>, </a:t>
            </a:r>
            <a:r>
              <a:rPr lang="en-US" dirty="0" err="1"/>
              <a:t>organizar</a:t>
            </a:r>
            <a:r>
              <a:rPr lang="en-US" dirty="0"/>
              <a:t>, </a:t>
            </a:r>
            <a:r>
              <a:rPr lang="en-US" dirty="0" err="1"/>
              <a:t>comandar</a:t>
            </a:r>
            <a:r>
              <a:rPr lang="en-US" dirty="0"/>
              <a:t>, </a:t>
            </a:r>
            <a:r>
              <a:rPr lang="en-US" dirty="0" err="1"/>
              <a:t>coordenar</a:t>
            </a:r>
            <a:r>
              <a:rPr lang="en-US" dirty="0"/>
              <a:t> e </a:t>
            </a:r>
            <a:r>
              <a:rPr lang="en-US" dirty="0" err="1"/>
              <a:t>controlar</a:t>
            </a:r>
            <a:r>
              <a:rPr lang="en-US" dirty="0"/>
              <a:t>. </a:t>
            </a:r>
          </a:p>
          <a:p>
            <a:pPr algn="just"/>
            <a:r>
              <a:rPr lang="bg-BG" dirty="0" smtClean="0"/>
              <a:t>Atualmente</a:t>
            </a:r>
            <a:r>
              <a:rPr lang="en-US" dirty="0" smtClean="0"/>
              <a:t>, </a:t>
            </a:r>
            <a:r>
              <a:rPr lang="en-US" dirty="0"/>
              <a:t>o </a:t>
            </a:r>
            <a:r>
              <a:rPr lang="en-US" dirty="0" err="1"/>
              <a:t>modelo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aceito</a:t>
            </a:r>
            <a:r>
              <a:rPr lang="en-US" dirty="0"/>
              <a:t> é </a:t>
            </a:r>
            <a:r>
              <a:rPr lang="en-US" dirty="0" err="1"/>
              <a:t>oriundo</a:t>
            </a:r>
            <a:r>
              <a:rPr lang="en-US" dirty="0"/>
              <a:t> da </a:t>
            </a:r>
            <a:r>
              <a:rPr lang="en-US" dirty="0" err="1"/>
              <a:t>teoria</a:t>
            </a:r>
            <a:r>
              <a:rPr lang="en-US" dirty="0"/>
              <a:t> </a:t>
            </a:r>
            <a:r>
              <a:rPr lang="en-US" dirty="0" err="1"/>
              <a:t>Neoclássica</a:t>
            </a:r>
            <a:r>
              <a:rPr lang="en-US" dirty="0"/>
              <a:t>,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evolução</a:t>
            </a:r>
            <a:r>
              <a:rPr lang="en-US" dirty="0"/>
              <a:t> do </a:t>
            </a:r>
            <a:r>
              <a:rPr lang="en-US" dirty="0" err="1"/>
              <a:t>pensamento</a:t>
            </a:r>
            <a:r>
              <a:rPr lang="en-US" dirty="0"/>
              <a:t> de </a:t>
            </a:r>
            <a:r>
              <a:rPr lang="en-US" dirty="0" err="1"/>
              <a:t>Fayol</a:t>
            </a:r>
            <a:r>
              <a:rPr lang="en-US" dirty="0"/>
              <a:t>, e </a:t>
            </a:r>
            <a:r>
              <a:rPr lang="en-US" dirty="0" err="1"/>
              <a:t>possui</a:t>
            </a:r>
            <a:r>
              <a:rPr lang="en-US" dirty="0"/>
              <a:t> 4 </a:t>
            </a:r>
            <a:r>
              <a:rPr lang="en-US" dirty="0" err="1"/>
              <a:t>funções</a:t>
            </a:r>
            <a:r>
              <a:rPr lang="en-US" dirty="0"/>
              <a:t>: </a:t>
            </a:r>
            <a:r>
              <a:rPr lang="en-US" b="1" dirty="0" err="1"/>
              <a:t>Planejamento</a:t>
            </a:r>
            <a:r>
              <a:rPr lang="en-US" b="1" dirty="0"/>
              <a:t>, </a:t>
            </a:r>
            <a:r>
              <a:rPr lang="en-US" b="1" dirty="0" err="1"/>
              <a:t>Organização</a:t>
            </a:r>
            <a:r>
              <a:rPr lang="en-US" b="1" dirty="0"/>
              <a:t>, </a:t>
            </a:r>
            <a:r>
              <a:rPr lang="en-US" b="1" dirty="0" err="1"/>
              <a:t>Direção</a:t>
            </a:r>
            <a:r>
              <a:rPr lang="en-US" b="1" dirty="0"/>
              <a:t> e </a:t>
            </a:r>
            <a:r>
              <a:rPr lang="en-US" b="1" dirty="0" err="1"/>
              <a:t>Controle</a:t>
            </a:r>
            <a:r>
              <a:rPr lang="en-US" dirty="0"/>
              <a:t>. 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347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1008"/>
            <a:ext cx="8913813" cy="914400"/>
          </a:xfrm>
        </p:spPr>
        <p:txBody>
          <a:bodyPr/>
          <a:lstStyle/>
          <a:p>
            <a:r>
              <a:rPr lang="bg-BG" dirty="0" smtClean="0"/>
              <a:t>Amplitude de Controle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627" y="1448968"/>
            <a:ext cx="8699186" cy="4817361"/>
          </a:xfrm>
        </p:spPr>
        <p:txBody>
          <a:bodyPr/>
          <a:lstStyle/>
          <a:p>
            <a:r>
              <a:rPr lang="en-US" dirty="0"/>
              <a:t>Outros </a:t>
            </a:r>
            <a:r>
              <a:rPr lang="en-US" dirty="0" err="1"/>
              <a:t>nomes</a:t>
            </a:r>
            <a:r>
              <a:rPr lang="en-US" dirty="0"/>
              <a:t>: Amplitude </a:t>
            </a:r>
            <a:r>
              <a:rPr lang="en-US" dirty="0" err="1"/>
              <a:t>administrativa</a:t>
            </a:r>
            <a:r>
              <a:rPr lang="en-US" dirty="0"/>
              <a:t>, de </a:t>
            </a:r>
            <a:r>
              <a:rPr lang="en-US" dirty="0" err="1"/>
              <a:t>comando</a:t>
            </a:r>
            <a:r>
              <a:rPr lang="en-US" dirty="0"/>
              <a:t>. </a:t>
            </a:r>
            <a:endParaRPr lang="bg-BG" dirty="0"/>
          </a:p>
          <a:p>
            <a:r>
              <a:rPr lang="en-US" dirty="0" err="1" smtClean="0"/>
              <a:t>Número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subordinados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um </a:t>
            </a:r>
            <a:r>
              <a:rPr lang="en-US" dirty="0" err="1"/>
              <a:t>gestor</a:t>
            </a:r>
            <a:r>
              <a:rPr lang="en-US" dirty="0"/>
              <a:t> tem sob </a:t>
            </a:r>
            <a:r>
              <a:rPr lang="en-US" dirty="0" err="1"/>
              <a:t>seu</a:t>
            </a:r>
            <a:r>
              <a:rPr lang="en-US" dirty="0"/>
              <a:t> </a:t>
            </a:r>
            <a:r>
              <a:rPr lang="en-US" dirty="0" err="1" smtClean="0"/>
              <a:t>comando</a:t>
            </a:r>
            <a:r>
              <a:rPr lang="en-US" dirty="0"/>
              <a:t>/</a:t>
            </a:r>
            <a:r>
              <a:rPr lang="en-US" dirty="0" err="1"/>
              <a:t>supervisão</a:t>
            </a:r>
            <a:r>
              <a:rPr lang="en-US" dirty="0"/>
              <a:t>.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27" y="2820485"/>
            <a:ext cx="8699186" cy="327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7809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3120"/>
            <a:ext cx="8913813" cy="914400"/>
          </a:xfrm>
        </p:spPr>
        <p:txBody>
          <a:bodyPr/>
          <a:lstStyle/>
          <a:p>
            <a:r>
              <a:rPr lang="bg-BG" dirty="0" smtClean="0"/>
              <a:t>Amplitude Administrativa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359526"/>
            <a:ext cx="8913813" cy="4906804"/>
          </a:xfrm>
        </p:spPr>
        <p:txBody>
          <a:bodyPr/>
          <a:lstStyle/>
          <a:p>
            <a:r>
              <a:rPr lang="en-US" dirty="0" err="1"/>
              <a:t>Decisão</a:t>
            </a:r>
            <a:r>
              <a:rPr lang="en-US" dirty="0"/>
              <a:t> </a:t>
            </a:r>
            <a:r>
              <a:rPr lang="en-US" dirty="0" err="1"/>
              <a:t>importante</a:t>
            </a:r>
            <a:r>
              <a:rPr lang="en-US" dirty="0"/>
              <a:t>: </a:t>
            </a:r>
            <a:r>
              <a:rPr lang="en-US" dirty="0" err="1"/>
              <a:t>quantas</a:t>
            </a:r>
            <a:r>
              <a:rPr lang="en-US" dirty="0"/>
              <a:t> </a:t>
            </a:r>
            <a:r>
              <a:rPr lang="en-US" dirty="0" err="1"/>
              <a:t>pessoas</a:t>
            </a:r>
            <a:r>
              <a:rPr lang="en-US" dirty="0"/>
              <a:t>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chefe</a:t>
            </a:r>
            <a:r>
              <a:rPr lang="en-US" dirty="0"/>
              <a:t> </a:t>
            </a:r>
            <a:r>
              <a:rPr lang="en-US" dirty="0" err="1"/>
              <a:t>pode</a:t>
            </a:r>
            <a:r>
              <a:rPr lang="en-US" dirty="0"/>
              <a:t> </a:t>
            </a:r>
            <a:r>
              <a:rPr lang="en-US" dirty="0" err="1"/>
              <a:t>dirigir</a:t>
            </a:r>
            <a:r>
              <a:rPr lang="en-US" dirty="0"/>
              <a:t> com </a:t>
            </a:r>
            <a:r>
              <a:rPr lang="en-US" dirty="0" err="1"/>
              <a:t>eficiência</a:t>
            </a:r>
            <a:r>
              <a:rPr lang="en-US" dirty="0"/>
              <a:t> e </a:t>
            </a:r>
            <a:r>
              <a:rPr lang="en-US" dirty="0" err="1"/>
              <a:t>eficácia</a:t>
            </a:r>
            <a:r>
              <a:rPr lang="en-US" dirty="0"/>
              <a:t>?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31" y="2189047"/>
            <a:ext cx="8777781" cy="443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674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4672"/>
            <a:ext cx="8913813" cy="914400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Centraliza</a:t>
            </a:r>
            <a:r>
              <a:rPr lang="bg-BG" dirty="0" smtClean="0"/>
              <a:t>ção x Descentralização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99" y="1431079"/>
            <a:ext cx="8788614" cy="5026665"/>
          </a:xfrm>
        </p:spPr>
        <p:txBody>
          <a:bodyPr/>
          <a:lstStyle/>
          <a:p>
            <a:r>
              <a:rPr lang="en-US" i="1" dirty="0" err="1"/>
              <a:t>Cuidado</a:t>
            </a:r>
            <a:r>
              <a:rPr lang="en-US" i="1" dirty="0"/>
              <a:t>: </a:t>
            </a:r>
            <a:r>
              <a:rPr lang="en-US" i="1" dirty="0" err="1"/>
              <a:t>definição</a:t>
            </a:r>
            <a:r>
              <a:rPr lang="en-US" i="1" dirty="0"/>
              <a:t> </a:t>
            </a:r>
            <a:r>
              <a:rPr lang="en-US" i="1" dirty="0" err="1"/>
              <a:t>distinta</a:t>
            </a:r>
            <a:r>
              <a:rPr lang="en-US" i="1" dirty="0"/>
              <a:t> no </a:t>
            </a:r>
            <a:r>
              <a:rPr lang="en-US" i="1" dirty="0" err="1"/>
              <a:t>Direito</a:t>
            </a:r>
            <a:r>
              <a:rPr lang="en-US" i="1" dirty="0"/>
              <a:t> </a:t>
            </a:r>
            <a:r>
              <a:rPr lang="en-US" i="1" dirty="0" err="1"/>
              <a:t>Administrativo</a:t>
            </a:r>
            <a:r>
              <a:rPr lang="en-US" i="1" dirty="0"/>
              <a:t> </a:t>
            </a:r>
            <a:endParaRPr lang="en-US" dirty="0"/>
          </a:p>
          <a:p>
            <a:r>
              <a:rPr lang="en-US" dirty="0" smtClean="0"/>
              <a:t>Na </a:t>
            </a:r>
            <a:r>
              <a:rPr lang="en-US" dirty="0" err="1"/>
              <a:t>Administração</a:t>
            </a:r>
            <a:r>
              <a:rPr lang="en-US" dirty="0"/>
              <a:t> = </a:t>
            </a:r>
            <a:r>
              <a:rPr lang="en-US" dirty="0" err="1"/>
              <a:t>poder</a:t>
            </a:r>
            <a:r>
              <a:rPr lang="en-US" dirty="0"/>
              <a:t> de </a:t>
            </a:r>
            <a:r>
              <a:rPr lang="en-US" dirty="0" err="1"/>
              <a:t>decisão</a:t>
            </a:r>
            <a:r>
              <a:rPr lang="en-US" dirty="0"/>
              <a:t> </a:t>
            </a:r>
            <a:r>
              <a:rPr lang="en-US" dirty="0" err="1"/>
              <a:t>dentro</a:t>
            </a:r>
            <a:r>
              <a:rPr lang="en-US" dirty="0"/>
              <a:t> da </a:t>
            </a:r>
            <a:r>
              <a:rPr lang="en-US" dirty="0" err="1"/>
              <a:t>organização</a:t>
            </a:r>
            <a:r>
              <a:rPr lang="en-US" dirty="0"/>
              <a:t>. ‒</a:t>
            </a:r>
            <a:r>
              <a:rPr lang="en-US" dirty="0" err="1"/>
              <a:t>Onde</a:t>
            </a:r>
            <a:r>
              <a:rPr lang="en-US" dirty="0"/>
              <a:t> </a:t>
            </a:r>
            <a:r>
              <a:rPr lang="en-US" dirty="0" err="1" smtClean="0"/>
              <a:t>est</a:t>
            </a:r>
            <a:r>
              <a:rPr lang="bg-BG" dirty="0" smtClean="0"/>
              <a:t>á</a:t>
            </a:r>
            <a:r>
              <a:rPr lang="en-US" dirty="0" smtClean="0"/>
              <a:t> </a:t>
            </a:r>
            <a:r>
              <a:rPr lang="en-US" dirty="0"/>
              <a:t>o </a:t>
            </a:r>
            <a:r>
              <a:rPr lang="en-US" dirty="0" err="1"/>
              <a:t>poder</a:t>
            </a:r>
            <a:r>
              <a:rPr lang="en-US" dirty="0"/>
              <a:t> formal de </a:t>
            </a:r>
            <a:r>
              <a:rPr lang="en-US" dirty="0" err="1"/>
              <a:t>tomar</a:t>
            </a:r>
            <a:r>
              <a:rPr lang="en-US" dirty="0"/>
              <a:t> </a:t>
            </a:r>
            <a:r>
              <a:rPr lang="en-US" dirty="0" err="1"/>
              <a:t>decisões</a:t>
            </a:r>
            <a:r>
              <a:rPr lang="en-US" dirty="0"/>
              <a:t>? </a:t>
            </a:r>
            <a:endParaRPr lang="en-US" dirty="0"/>
          </a:p>
          <a:p>
            <a:pPr lvl="1"/>
            <a:endParaRPr lang="bg-BG" dirty="0" smtClean="0"/>
          </a:p>
          <a:p>
            <a:pPr lvl="1"/>
            <a:r>
              <a:rPr lang="en-US" dirty="0" err="1" smtClean="0"/>
              <a:t>Centralizar</a:t>
            </a:r>
            <a:r>
              <a:rPr lang="en-US" dirty="0" smtClean="0"/>
              <a:t> </a:t>
            </a:r>
            <a:r>
              <a:rPr lang="en-US" dirty="0"/>
              <a:t>é </a:t>
            </a:r>
            <a:r>
              <a:rPr lang="en-US" dirty="0" err="1"/>
              <a:t>concentrar</a:t>
            </a:r>
            <a:r>
              <a:rPr lang="en-US" dirty="0"/>
              <a:t> o </a:t>
            </a:r>
            <a:r>
              <a:rPr lang="en-US" dirty="0" err="1"/>
              <a:t>poder</a:t>
            </a:r>
            <a:r>
              <a:rPr lang="en-US" dirty="0"/>
              <a:t> de </a:t>
            </a:r>
            <a:r>
              <a:rPr lang="en-US" dirty="0" err="1"/>
              <a:t>decisão</a:t>
            </a:r>
            <a:r>
              <a:rPr lang="en-US" dirty="0"/>
              <a:t> no </a:t>
            </a:r>
            <a:r>
              <a:rPr lang="en-US" dirty="0" err="1"/>
              <a:t>topo</a:t>
            </a:r>
            <a:r>
              <a:rPr lang="en-US" dirty="0"/>
              <a:t> da </a:t>
            </a:r>
            <a:r>
              <a:rPr lang="en-US" dirty="0" err="1"/>
              <a:t>hierarquia</a:t>
            </a:r>
            <a:r>
              <a:rPr lang="en-US" dirty="0"/>
              <a:t>; </a:t>
            </a:r>
            <a:endParaRPr lang="en-US" dirty="0"/>
          </a:p>
          <a:p>
            <a:pPr lvl="1"/>
            <a:endParaRPr lang="bg-BG" dirty="0" smtClean="0"/>
          </a:p>
          <a:p>
            <a:pPr lvl="1"/>
            <a:r>
              <a:rPr lang="en-US" dirty="0" err="1" smtClean="0"/>
              <a:t>Descentralizar</a:t>
            </a:r>
            <a:r>
              <a:rPr lang="en-US" dirty="0" smtClean="0"/>
              <a:t> </a:t>
            </a:r>
            <a:r>
              <a:rPr lang="en-US" dirty="0"/>
              <a:t>é </a:t>
            </a:r>
            <a:r>
              <a:rPr lang="en-US" dirty="0" err="1"/>
              <a:t>distribuir</a:t>
            </a:r>
            <a:r>
              <a:rPr lang="en-US" dirty="0"/>
              <a:t> o </a:t>
            </a:r>
            <a:r>
              <a:rPr lang="en-US" dirty="0" err="1"/>
              <a:t>poder</a:t>
            </a:r>
            <a:r>
              <a:rPr lang="en-US" dirty="0"/>
              <a:t> de </a:t>
            </a:r>
            <a:r>
              <a:rPr lang="en-US" dirty="0" err="1"/>
              <a:t>decisão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diferentes</a:t>
            </a:r>
            <a:r>
              <a:rPr lang="en-US" dirty="0"/>
              <a:t> </a:t>
            </a:r>
            <a:r>
              <a:rPr lang="en-US" dirty="0" err="1"/>
              <a:t>níveis</a:t>
            </a:r>
            <a:r>
              <a:rPr lang="en-US" dirty="0"/>
              <a:t> </a:t>
            </a:r>
            <a:r>
              <a:rPr lang="en-US" dirty="0" err="1"/>
              <a:t>hierárquicos</a:t>
            </a:r>
            <a:r>
              <a:rPr lang="en-US" dirty="0"/>
              <a:t>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9206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1008"/>
            <a:ext cx="8913813" cy="914400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Centraliza</a:t>
            </a:r>
            <a:r>
              <a:rPr lang="bg-BG" dirty="0" smtClean="0"/>
              <a:t>ção X Descentralização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99" y="1377414"/>
            <a:ext cx="8788614" cy="5044554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Centralização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dirty="0" err="1"/>
              <a:t>maior</a:t>
            </a:r>
            <a:r>
              <a:rPr lang="en-US" dirty="0"/>
              <a:t> </a:t>
            </a:r>
            <a:r>
              <a:rPr lang="en-US" dirty="0" err="1"/>
              <a:t>concentração</a:t>
            </a:r>
            <a:r>
              <a:rPr lang="en-US" dirty="0"/>
              <a:t> de </a:t>
            </a:r>
            <a:r>
              <a:rPr lang="en-US" dirty="0" err="1"/>
              <a:t>poder</a:t>
            </a:r>
            <a:r>
              <a:rPr lang="en-US" dirty="0"/>
              <a:t> </a:t>
            </a:r>
            <a:r>
              <a:rPr lang="en-US" dirty="0" err="1"/>
              <a:t>decisório</a:t>
            </a:r>
            <a:r>
              <a:rPr lang="en-US" dirty="0"/>
              <a:t> no </a:t>
            </a:r>
            <a:r>
              <a:rPr lang="en-US" dirty="0" err="1"/>
              <a:t>topo</a:t>
            </a:r>
            <a:r>
              <a:rPr lang="en-US" dirty="0"/>
              <a:t>. </a:t>
            </a:r>
            <a:endParaRPr lang="en-US" dirty="0"/>
          </a:p>
          <a:p>
            <a:r>
              <a:rPr lang="en-US" b="1" dirty="0" err="1" smtClean="0"/>
              <a:t>Vanta</a:t>
            </a:r>
            <a:r>
              <a:rPr lang="bg-BG" b="1" dirty="0" smtClean="0"/>
              <a:t>gens:</a:t>
            </a:r>
            <a:endParaRPr lang="bg-BG" b="1" dirty="0"/>
          </a:p>
          <a:p>
            <a:pPr lvl="1"/>
            <a:r>
              <a:rPr lang="en-US" dirty="0" err="1"/>
              <a:t>Facilita</a:t>
            </a:r>
            <a:r>
              <a:rPr lang="en-US" dirty="0"/>
              <a:t> o </a:t>
            </a:r>
            <a:r>
              <a:rPr lang="en-US" dirty="0" err="1"/>
              <a:t>controle</a:t>
            </a:r>
            <a:r>
              <a:rPr lang="en-US" dirty="0"/>
              <a:t> e </a:t>
            </a:r>
            <a:r>
              <a:rPr lang="en-US" dirty="0" err="1"/>
              <a:t>coordenação</a:t>
            </a:r>
            <a:r>
              <a:rPr lang="en-US" dirty="0"/>
              <a:t> das </a:t>
            </a:r>
            <a:r>
              <a:rPr lang="en-US" dirty="0" err="1"/>
              <a:t>atividades</a:t>
            </a:r>
            <a:r>
              <a:rPr lang="en-US" dirty="0"/>
              <a:t> da </a:t>
            </a:r>
            <a:r>
              <a:rPr lang="en-US" dirty="0" err="1"/>
              <a:t>organização</a:t>
            </a:r>
            <a:r>
              <a:rPr lang="en-US" dirty="0"/>
              <a:t>; </a:t>
            </a:r>
          </a:p>
          <a:p>
            <a:pPr lvl="1"/>
            <a:r>
              <a:rPr lang="en-US" dirty="0" smtClean="0"/>
              <a:t>O </a:t>
            </a:r>
            <a:r>
              <a:rPr lang="en-US" dirty="0" err="1"/>
              <a:t>chefe</a:t>
            </a:r>
            <a:r>
              <a:rPr lang="en-US" dirty="0"/>
              <a:t> é </a:t>
            </a:r>
            <a:r>
              <a:rPr lang="en-US" dirty="0" err="1"/>
              <a:t>quem</a:t>
            </a:r>
            <a:r>
              <a:rPr lang="en-US" dirty="0"/>
              <a:t> </a:t>
            </a:r>
            <a:r>
              <a:rPr lang="en-US" dirty="0" err="1"/>
              <a:t>usualmente</a:t>
            </a:r>
            <a:r>
              <a:rPr lang="en-US" dirty="0"/>
              <a:t> </a:t>
            </a:r>
            <a:r>
              <a:rPr lang="en-US" dirty="0" err="1"/>
              <a:t>esta</a:t>
            </a:r>
            <a:r>
              <a:rPr lang="en-US" dirty="0"/>
              <a:t>́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bem</a:t>
            </a:r>
            <a:r>
              <a:rPr lang="en-US" dirty="0"/>
              <a:t> </a:t>
            </a:r>
            <a:r>
              <a:rPr lang="en-US" dirty="0" err="1"/>
              <a:t>treinado</a:t>
            </a:r>
            <a:r>
              <a:rPr lang="en-US" dirty="0"/>
              <a:t> e </a:t>
            </a:r>
            <a:r>
              <a:rPr lang="en-US" dirty="0" err="1"/>
              <a:t>preparado</a:t>
            </a:r>
            <a:r>
              <a:rPr lang="en-US" dirty="0"/>
              <a:t>; </a:t>
            </a:r>
            <a:endParaRPr lang="en-US" dirty="0"/>
          </a:p>
          <a:p>
            <a:pPr lvl="1"/>
            <a:r>
              <a:rPr lang="en-US" dirty="0" smtClean="0"/>
              <a:t>As </a:t>
            </a:r>
            <a:r>
              <a:rPr lang="en-US" dirty="0" err="1"/>
              <a:t>decisões</a:t>
            </a:r>
            <a:r>
              <a:rPr lang="en-US" dirty="0"/>
              <a:t> </a:t>
            </a:r>
            <a:r>
              <a:rPr lang="en-US" dirty="0" err="1"/>
              <a:t>são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consistentes</a:t>
            </a:r>
            <a:r>
              <a:rPr lang="en-US" dirty="0"/>
              <a:t> com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objetivos</a:t>
            </a:r>
            <a:r>
              <a:rPr lang="en-US" dirty="0"/>
              <a:t> </a:t>
            </a:r>
            <a:r>
              <a:rPr lang="en-US" dirty="0" err="1"/>
              <a:t>globais</a:t>
            </a:r>
            <a:r>
              <a:rPr lang="en-US" dirty="0"/>
              <a:t> da </a:t>
            </a:r>
            <a:r>
              <a:rPr lang="en-US" dirty="0" err="1"/>
              <a:t>organização</a:t>
            </a:r>
            <a:r>
              <a:rPr lang="en-US" dirty="0"/>
              <a:t>; </a:t>
            </a:r>
            <a:endParaRPr lang="en-US" dirty="0"/>
          </a:p>
          <a:p>
            <a:pPr lvl="1"/>
            <a:r>
              <a:rPr lang="en-US" dirty="0" err="1" smtClean="0"/>
              <a:t>Elimina</a:t>
            </a:r>
            <a:r>
              <a:rPr lang="en-US" dirty="0" smtClean="0"/>
              <a:t> </a:t>
            </a:r>
            <a:r>
              <a:rPr lang="en-US" dirty="0" err="1"/>
              <a:t>esforços</a:t>
            </a:r>
            <a:r>
              <a:rPr lang="en-US" dirty="0"/>
              <a:t> </a:t>
            </a:r>
            <a:r>
              <a:rPr lang="en-US" dirty="0" err="1"/>
              <a:t>duplicados</a:t>
            </a:r>
            <a:r>
              <a:rPr lang="en-US" dirty="0"/>
              <a:t> de </a:t>
            </a:r>
            <a:r>
              <a:rPr lang="en-US" dirty="0" err="1"/>
              <a:t>vários</a:t>
            </a:r>
            <a:r>
              <a:rPr lang="en-US" dirty="0"/>
              <a:t> </a:t>
            </a:r>
            <a:r>
              <a:rPr lang="en-US" dirty="0" err="1"/>
              <a:t>tomadores</a:t>
            </a:r>
            <a:r>
              <a:rPr lang="en-US" dirty="0"/>
              <a:t> de </a:t>
            </a:r>
            <a:r>
              <a:rPr lang="en-US" dirty="0" err="1"/>
              <a:t>decisão</a:t>
            </a:r>
            <a:r>
              <a:rPr lang="en-US" dirty="0"/>
              <a:t> e </a:t>
            </a:r>
            <a:r>
              <a:rPr lang="en-US" dirty="0" err="1"/>
              <a:t>reduz</a:t>
            </a:r>
            <a:r>
              <a:rPr lang="en-US" dirty="0"/>
              <a:t> </a:t>
            </a:r>
            <a:r>
              <a:rPr lang="en-US" dirty="0" err="1"/>
              <a:t>custos</a:t>
            </a:r>
            <a:r>
              <a:rPr lang="en-US" dirty="0"/>
              <a:t> </a:t>
            </a:r>
            <a:r>
              <a:rPr lang="en-US" dirty="0" err="1"/>
              <a:t>operacionais</a:t>
            </a:r>
            <a:r>
              <a:rPr lang="en-US" dirty="0"/>
              <a:t>. </a:t>
            </a:r>
            <a:endParaRPr lang="en-US" dirty="0"/>
          </a:p>
          <a:p>
            <a:r>
              <a:rPr lang="en-US" b="1" dirty="0" err="1" smtClean="0"/>
              <a:t>Desvantagens</a:t>
            </a:r>
            <a:r>
              <a:rPr lang="en-US" b="1" dirty="0"/>
              <a:t>: </a:t>
            </a:r>
            <a:endParaRPr lang="en-US" b="1" dirty="0"/>
          </a:p>
          <a:p>
            <a:pPr lvl="1"/>
            <a:r>
              <a:rPr lang="en-US" dirty="0" smtClean="0"/>
              <a:t>As </a:t>
            </a:r>
            <a:r>
              <a:rPr lang="en-US" dirty="0" err="1"/>
              <a:t>decisões</a:t>
            </a:r>
            <a:r>
              <a:rPr lang="en-US" dirty="0"/>
              <a:t> </a:t>
            </a:r>
            <a:r>
              <a:rPr lang="en-US" dirty="0" err="1"/>
              <a:t>ficam</a:t>
            </a:r>
            <a:r>
              <a:rPr lang="en-US" dirty="0"/>
              <a:t> </a:t>
            </a:r>
            <a:r>
              <a:rPr lang="en-US" dirty="0" err="1"/>
              <a:t>distanciadas</a:t>
            </a:r>
            <a:r>
              <a:rPr lang="en-US" dirty="0"/>
              <a:t> dos </a:t>
            </a:r>
            <a:r>
              <a:rPr lang="en-US" dirty="0" err="1"/>
              <a:t>fatos</a:t>
            </a:r>
            <a:r>
              <a:rPr lang="en-US" dirty="0"/>
              <a:t> e </a:t>
            </a:r>
            <a:r>
              <a:rPr lang="en-US" dirty="0" err="1"/>
              <a:t>circunstâncias</a:t>
            </a:r>
            <a:r>
              <a:rPr lang="en-US" dirty="0"/>
              <a:t>; </a:t>
            </a:r>
            <a:endParaRPr lang="en-US" dirty="0"/>
          </a:p>
          <a:p>
            <a:pPr lvl="1"/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/>
              <a:t>tomadores</a:t>
            </a:r>
            <a:r>
              <a:rPr lang="en-US" dirty="0"/>
              <a:t> de </a:t>
            </a:r>
            <a:r>
              <a:rPr lang="en-US" dirty="0" err="1"/>
              <a:t>decisão</a:t>
            </a:r>
            <a:r>
              <a:rPr lang="en-US" dirty="0"/>
              <a:t> </a:t>
            </a:r>
            <a:r>
              <a:rPr lang="en-US" dirty="0" err="1"/>
              <a:t>têm</a:t>
            </a:r>
            <a:r>
              <a:rPr lang="en-US" dirty="0"/>
              <a:t> </a:t>
            </a:r>
            <a:r>
              <a:rPr lang="en-US" dirty="0" err="1"/>
              <a:t>pouco</a:t>
            </a:r>
            <a:r>
              <a:rPr lang="en-US" dirty="0"/>
              <a:t> </a:t>
            </a:r>
            <a:r>
              <a:rPr lang="en-US" dirty="0" err="1"/>
              <a:t>contato</a:t>
            </a:r>
            <a:r>
              <a:rPr lang="en-US" dirty="0"/>
              <a:t> com as </a:t>
            </a:r>
            <a:r>
              <a:rPr lang="en-US" dirty="0" err="1"/>
              <a:t>partes</a:t>
            </a:r>
            <a:r>
              <a:rPr lang="en-US" dirty="0"/>
              <a:t> </a:t>
            </a:r>
            <a:r>
              <a:rPr lang="en-US" dirty="0" err="1"/>
              <a:t>envolvidas</a:t>
            </a:r>
            <a:r>
              <a:rPr lang="en-US" dirty="0"/>
              <a:t> e com a </a:t>
            </a:r>
            <a:r>
              <a:rPr lang="en-US" dirty="0" err="1"/>
              <a:t>situação</a:t>
            </a:r>
            <a:r>
              <a:rPr lang="en-US" dirty="0"/>
              <a:t>; </a:t>
            </a:r>
            <a:endParaRPr lang="en-US" dirty="0"/>
          </a:p>
          <a:p>
            <a:pPr lvl="1"/>
            <a:r>
              <a:rPr lang="en-US" dirty="0" err="1" smtClean="0"/>
              <a:t>Maior</a:t>
            </a:r>
            <a:r>
              <a:rPr lang="en-US" dirty="0" smtClean="0"/>
              <a:t> </a:t>
            </a:r>
            <a:r>
              <a:rPr lang="en-US" dirty="0" err="1"/>
              <a:t>demora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tomada</a:t>
            </a:r>
            <a:r>
              <a:rPr lang="en-US" dirty="0"/>
              <a:t> de </a:t>
            </a:r>
            <a:r>
              <a:rPr lang="en-US" dirty="0" err="1"/>
              <a:t>decisão</a:t>
            </a:r>
            <a:r>
              <a:rPr lang="en-US" dirty="0" smtClean="0"/>
              <a:t>;</a:t>
            </a:r>
            <a:endParaRPr lang="bg-BG" dirty="0"/>
          </a:p>
          <a:p>
            <a:pPr lvl="1"/>
            <a:r>
              <a:rPr lang="en-US" dirty="0" smtClean="0"/>
              <a:t>As </a:t>
            </a:r>
            <a:r>
              <a:rPr lang="en-US" dirty="0" err="1"/>
              <a:t>decisões</a:t>
            </a:r>
            <a:r>
              <a:rPr lang="en-US" dirty="0"/>
              <a:t> </a:t>
            </a:r>
            <a:r>
              <a:rPr lang="en-US" dirty="0" err="1"/>
              <a:t>passam</a:t>
            </a:r>
            <a:r>
              <a:rPr lang="en-US" dirty="0"/>
              <a:t> </a:t>
            </a:r>
            <a:r>
              <a:rPr lang="en-US" dirty="0" err="1"/>
              <a:t>pela</a:t>
            </a:r>
            <a:r>
              <a:rPr lang="en-US" dirty="0"/>
              <a:t> </a:t>
            </a:r>
            <a:r>
              <a:rPr lang="en-US" dirty="0" err="1"/>
              <a:t>cadeia</a:t>
            </a:r>
            <a:r>
              <a:rPr lang="en-US" dirty="0"/>
              <a:t> </a:t>
            </a:r>
            <a:r>
              <a:rPr lang="en-US" dirty="0" err="1"/>
              <a:t>escalar</a:t>
            </a:r>
            <a:r>
              <a:rPr lang="en-US" dirty="0"/>
              <a:t>, </a:t>
            </a:r>
            <a:r>
              <a:rPr lang="en-US" dirty="0" err="1"/>
              <a:t>permitindo</a:t>
            </a:r>
            <a:r>
              <a:rPr lang="en-US" dirty="0"/>
              <a:t> </a:t>
            </a:r>
            <a:r>
              <a:rPr lang="en-US" dirty="0" err="1"/>
              <a:t>distorções</a:t>
            </a:r>
            <a:r>
              <a:rPr lang="en-US" dirty="0"/>
              <a:t> e </a:t>
            </a:r>
            <a:r>
              <a:rPr lang="en-US" dirty="0" err="1" smtClean="0"/>
              <a:t>erros</a:t>
            </a:r>
            <a:r>
              <a:rPr lang="bg-BG" dirty="0"/>
              <a:t> </a:t>
            </a:r>
            <a:r>
              <a:rPr lang="en-US" dirty="0" smtClean="0"/>
              <a:t>no </a:t>
            </a:r>
            <a:r>
              <a:rPr lang="en-US" dirty="0" err="1"/>
              <a:t>processo</a:t>
            </a:r>
            <a:r>
              <a:rPr lang="en-US" dirty="0"/>
              <a:t> de </a:t>
            </a:r>
            <a:r>
              <a:rPr lang="en-US" dirty="0" err="1"/>
              <a:t>comunicação</a:t>
            </a:r>
            <a:r>
              <a:rPr lang="en-US" dirty="0"/>
              <a:t> </a:t>
            </a:r>
            <a:r>
              <a:rPr lang="en-US" dirty="0" err="1"/>
              <a:t>dessas</a:t>
            </a:r>
            <a:r>
              <a:rPr lang="en-US" dirty="0"/>
              <a:t> </a:t>
            </a:r>
            <a:r>
              <a:rPr lang="en-US" dirty="0" err="1"/>
              <a:t>decisões</a:t>
            </a:r>
            <a:r>
              <a:rPr lang="en-US" dirty="0"/>
              <a:t>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6392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896"/>
            <a:ext cx="8913813" cy="914400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Centraliza</a:t>
            </a:r>
            <a:r>
              <a:rPr lang="bg-BG" dirty="0" smtClean="0"/>
              <a:t>ção x Descentralização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855" y="1359525"/>
            <a:ext cx="8734957" cy="5312881"/>
          </a:xfrm>
        </p:spPr>
        <p:txBody>
          <a:bodyPr>
            <a:normAutofit/>
          </a:bodyPr>
          <a:lstStyle/>
          <a:p>
            <a:r>
              <a:rPr lang="en-US" dirty="0" err="1"/>
              <a:t>Descentralização</a:t>
            </a:r>
            <a:r>
              <a:rPr lang="en-US" dirty="0"/>
              <a:t> - </a:t>
            </a:r>
            <a:r>
              <a:rPr lang="en-US" dirty="0" err="1"/>
              <a:t>menor</a:t>
            </a:r>
            <a:r>
              <a:rPr lang="en-US" dirty="0"/>
              <a:t> </a:t>
            </a:r>
            <a:r>
              <a:rPr lang="en-US" dirty="0" err="1"/>
              <a:t>concentração</a:t>
            </a:r>
            <a:r>
              <a:rPr lang="en-US" dirty="0"/>
              <a:t> do </a:t>
            </a:r>
            <a:r>
              <a:rPr lang="en-US" dirty="0" err="1"/>
              <a:t>poder</a:t>
            </a:r>
            <a:r>
              <a:rPr lang="en-US" dirty="0"/>
              <a:t> </a:t>
            </a:r>
            <a:r>
              <a:rPr lang="en-US" dirty="0" err="1"/>
              <a:t>decisório</a:t>
            </a:r>
            <a:r>
              <a:rPr lang="en-US" dirty="0"/>
              <a:t> no </a:t>
            </a:r>
            <a:r>
              <a:rPr lang="en-US" dirty="0" err="1"/>
              <a:t>topo</a:t>
            </a:r>
            <a:r>
              <a:rPr lang="en-US" dirty="0"/>
              <a:t>. </a:t>
            </a:r>
            <a:endParaRPr lang="en-US" dirty="0"/>
          </a:p>
          <a:p>
            <a:pPr lvl="1"/>
            <a:r>
              <a:rPr lang="en-US" dirty="0" smtClean="0"/>
              <a:t>É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tendência</a:t>
            </a:r>
            <a:r>
              <a:rPr lang="en-US" dirty="0"/>
              <a:t> </a:t>
            </a:r>
            <a:r>
              <a:rPr lang="en-US" dirty="0" err="1"/>
              <a:t>nas</a:t>
            </a:r>
            <a:r>
              <a:rPr lang="en-US" dirty="0"/>
              <a:t> </a:t>
            </a:r>
            <a:r>
              <a:rPr lang="en-US" dirty="0" err="1"/>
              <a:t>organizações</a:t>
            </a:r>
            <a:r>
              <a:rPr lang="en-US" dirty="0"/>
              <a:t> </a:t>
            </a:r>
            <a:r>
              <a:rPr lang="en-US" dirty="0" err="1"/>
              <a:t>modernas</a:t>
            </a:r>
            <a:r>
              <a:rPr lang="en-US" dirty="0"/>
              <a:t>. </a:t>
            </a:r>
            <a:endParaRPr lang="en-US" dirty="0"/>
          </a:p>
          <a:p>
            <a:r>
              <a:rPr lang="en-US" b="1" dirty="0" err="1" smtClean="0"/>
              <a:t>Vantagens</a:t>
            </a:r>
            <a:r>
              <a:rPr lang="en-US" b="1" dirty="0"/>
              <a:t>: </a:t>
            </a:r>
            <a:endParaRPr lang="en-US" b="1" dirty="0"/>
          </a:p>
          <a:p>
            <a:pPr lvl="1"/>
            <a:r>
              <a:rPr lang="en-US" dirty="0" smtClean="0"/>
              <a:t>A </a:t>
            </a:r>
            <a:r>
              <a:rPr lang="en-US" dirty="0" err="1"/>
              <a:t>decisão</a:t>
            </a:r>
            <a:r>
              <a:rPr lang="en-US" dirty="0"/>
              <a:t> é </a:t>
            </a:r>
            <a:r>
              <a:rPr lang="en-US" dirty="0" err="1"/>
              <a:t>delegada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pessoas</a:t>
            </a:r>
            <a:r>
              <a:rPr lang="en-US" dirty="0"/>
              <a:t>/</a:t>
            </a:r>
            <a:r>
              <a:rPr lang="en-US" dirty="0" err="1"/>
              <a:t>posições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próximas</a:t>
            </a:r>
            <a:r>
              <a:rPr lang="en-US" dirty="0"/>
              <a:t> da </a:t>
            </a:r>
            <a:r>
              <a:rPr lang="en-US" dirty="0" err="1"/>
              <a:t>ação</a:t>
            </a:r>
            <a:r>
              <a:rPr lang="en-US" dirty="0"/>
              <a:t>; </a:t>
            </a:r>
            <a:endParaRPr lang="en-US" dirty="0"/>
          </a:p>
          <a:p>
            <a:pPr lvl="1"/>
            <a:r>
              <a:rPr lang="en-US" dirty="0" err="1" smtClean="0"/>
              <a:t>Aumenta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eficiência</a:t>
            </a:r>
            <a:r>
              <a:rPr lang="en-US" dirty="0"/>
              <a:t>, a </a:t>
            </a:r>
            <a:r>
              <a:rPr lang="en-US" dirty="0" err="1"/>
              <a:t>motivação</a:t>
            </a:r>
            <a:r>
              <a:rPr lang="en-US" dirty="0"/>
              <a:t>, a </a:t>
            </a:r>
            <a:r>
              <a:rPr lang="en-US" dirty="0" err="1"/>
              <a:t>criatividade</a:t>
            </a:r>
            <a:r>
              <a:rPr lang="en-US" dirty="0"/>
              <a:t> e a </a:t>
            </a:r>
            <a:r>
              <a:rPr lang="en-US" dirty="0" err="1"/>
              <a:t>independência</a:t>
            </a:r>
            <a:r>
              <a:rPr lang="en-US" dirty="0"/>
              <a:t>; </a:t>
            </a:r>
            <a:endParaRPr lang="en-US" dirty="0"/>
          </a:p>
          <a:p>
            <a:pPr lvl="1"/>
            <a:r>
              <a:rPr lang="en-US" dirty="0" err="1" smtClean="0"/>
              <a:t>Permite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formação</a:t>
            </a:r>
            <a:r>
              <a:rPr lang="en-US" dirty="0"/>
              <a:t> de </a:t>
            </a:r>
            <a:r>
              <a:rPr lang="en-US" dirty="0" err="1"/>
              <a:t>executivos</a:t>
            </a:r>
            <a:r>
              <a:rPr lang="en-US" dirty="0"/>
              <a:t> </a:t>
            </a:r>
            <a:r>
              <a:rPr lang="en-US" dirty="0" err="1"/>
              <a:t>locais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motivados</a:t>
            </a:r>
            <a:r>
              <a:rPr lang="en-US" dirty="0"/>
              <a:t> e </a:t>
            </a:r>
            <a:r>
              <a:rPr lang="en-US" dirty="0" err="1"/>
              <a:t>conscientes</a:t>
            </a:r>
            <a:r>
              <a:rPr lang="en-US" dirty="0"/>
              <a:t> de </a:t>
            </a:r>
            <a:r>
              <a:rPr lang="en-US" dirty="0" err="1"/>
              <a:t>seus</a:t>
            </a:r>
            <a:r>
              <a:rPr lang="en-US" dirty="0"/>
              <a:t> </a:t>
            </a:r>
            <a:r>
              <a:rPr lang="en-US" dirty="0" err="1"/>
              <a:t>resultados</a:t>
            </a:r>
            <a:r>
              <a:rPr lang="en-US" dirty="0"/>
              <a:t>; </a:t>
            </a:r>
            <a:endParaRPr lang="en-US" dirty="0"/>
          </a:p>
          <a:p>
            <a:pPr lvl="1"/>
            <a:r>
              <a:rPr lang="en-US" dirty="0" err="1" smtClean="0"/>
              <a:t>Agilidade</a:t>
            </a:r>
            <a:r>
              <a:rPr lang="en-US" dirty="0" smtClean="0"/>
              <a:t> </a:t>
            </a:r>
            <a:r>
              <a:rPr lang="en-US" dirty="0"/>
              <a:t>– a </a:t>
            </a:r>
            <a:r>
              <a:rPr lang="en-US" dirty="0" err="1"/>
              <a:t>organização</a:t>
            </a:r>
            <a:r>
              <a:rPr lang="en-US" dirty="0"/>
              <a:t> </a:t>
            </a:r>
            <a:r>
              <a:rPr lang="en-US" dirty="0" err="1"/>
              <a:t>responde</a:t>
            </a:r>
            <a:r>
              <a:rPr lang="en-US" dirty="0"/>
              <a:t> de forma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rápida</a:t>
            </a:r>
            <a:r>
              <a:rPr lang="en-US" dirty="0"/>
              <a:t>. </a:t>
            </a:r>
            <a:endParaRPr lang="en-US" dirty="0"/>
          </a:p>
          <a:p>
            <a:r>
              <a:rPr lang="en-US" dirty="0" err="1" smtClean="0"/>
              <a:t>Desvantagens</a:t>
            </a:r>
            <a:r>
              <a:rPr lang="en-US" dirty="0" smtClean="0"/>
              <a:t>:</a:t>
            </a:r>
            <a:endParaRPr lang="bg-BG" dirty="0"/>
          </a:p>
          <a:p>
            <a:pPr lvl="1"/>
            <a:r>
              <a:rPr lang="en-US" dirty="0" err="1" smtClean="0"/>
              <a:t>Falta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uniformidade</a:t>
            </a:r>
            <a:r>
              <a:rPr lang="en-US" dirty="0"/>
              <a:t> das </a:t>
            </a:r>
            <a:r>
              <a:rPr lang="en-US" dirty="0" err="1"/>
              <a:t>decisões</a:t>
            </a:r>
            <a:r>
              <a:rPr lang="en-US" dirty="0" smtClean="0"/>
              <a:t>;</a:t>
            </a:r>
            <a:endParaRPr lang="bg-BG" dirty="0"/>
          </a:p>
          <a:p>
            <a:pPr lvl="1"/>
            <a:r>
              <a:rPr lang="en-US" dirty="0" err="1" smtClean="0"/>
              <a:t>Insuficiente</a:t>
            </a:r>
            <a:r>
              <a:rPr lang="en-US" dirty="0" smtClean="0"/>
              <a:t> </a:t>
            </a:r>
            <a:r>
              <a:rPr lang="en-US" dirty="0" err="1"/>
              <a:t>aproveitamento</a:t>
            </a:r>
            <a:r>
              <a:rPr lang="en-US" dirty="0"/>
              <a:t> dos </a:t>
            </a:r>
            <a:r>
              <a:rPr lang="en-US" dirty="0" err="1"/>
              <a:t>especialistas</a:t>
            </a:r>
            <a:r>
              <a:rPr lang="en-US" dirty="0" smtClean="0"/>
              <a:t>;</a:t>
            </a:r>
            <a:endParaRPr lang="bg-BG" dirty="0"/>
          </a:p>
          <a:p>
            <a:pPr lvl="1"/>
            <a:r>
              <a:rPr lang="en-US" dirty="0" err="1" smtClean="0"/>
              <a:t>Falta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equipe</a:t>
            </a:r>
            <a:r>
              <a:rPr lang="en-US" dirty="0"/>
              <a:t> </a:t>
            </a:r>
            <a:r>
              <a:rPr lang="en-US" dirty="0" err="1"/>
              <a:t>apropriada</a:t>
            </a:r>
            <a:r>
              <a:rPr lang="en-US" dirty="0"/>
              <a:t> no campo de </a:t>
            </a:r>
            <a:r>
              <a:rPr lang="en-US" dirty="0" err="1"/>
              <a:t>atividades</a:t>
            </a:r>
            <a:r>
              <a:rPr lang="en-US" dirty="0"/>
              <a:t>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8996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3120"/>
            <a:ext cx="8913813" cy="914400"/>
          </a:xfrm>
        </p:spPr>
        <p:txBody>
          <a:bodyPr/>
          <a:lstStyle/>
          <a:p>
            <a:r>
              <a:rPr lang="bg-BG" dirty="0" smtClean="0"/>
              <a:t>Delega</a:t>
            </a:r>
            <a:r>
              <a:rPr lang="bg-BG" dirty="0" smtClean="0"/>
              <a:t>ção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968" y="1341637"/>
            <a:ext cx="8752845" cy="5277103"/>
          </a:xfrm>
        </p:spPr>
        <p:txBody>
          <a:bodyPr>
            <a:normAutofit/>
          </a:bodyPr>
          <a:lstStyle/>
          <a:p>
            <a:r>
              <a:rPr lang="en-US" sz="2100" dirty="0" err="1"/>
              <a:t>Transferência</a:t>
            </a:r>
            <a:r>
              <a:rPr lang="en-US" sz="2100" dirty="0"/>
              <a:t> de </a:t>
            </a:r>
            <a:r>
              <a:rPr lang="en-US" sz="2100" dirty="0" err="1"/>
              <a:t>determinado</a:t>
            </a:r>
            <a:r>
              <a:rPr lang="en-US" sz="2100" dirty="0"/>
              <a:t> </a:t>
            </a:r>
            <a:r>
              <a:rPr lang="en-US" sz="2100" dirty="0" err="1"/>
              <a:t>nível</a:t>
            </a:r>
            <a:r>
              <a:rPr lang="en-US" sz="2100" dirty="0"/>
              <a:t> de </a:t>
            </a:r>
            <a:r>
              <a:rPr lang="en-US" sz="2100" dirty="0" err="1"/>
              <a:t>autoridade</a:t>
            </a:r>
            <a:r>
              <a:rPr lang="en-US" sz="2100" dirty="0"/>
              <a:t> de um </a:t>
            </a:r>
            <a:r>
              <a:rPr lang="en-US" sz="2100" dirty="0" err="1"/>
              <a:t>chefe</a:t>
            </a:r>
            <a:r>
              <a:rPr lang="en-US" sz="2100" dirty="0"/>
              <a:t> </a:t>
            </a:r>
            <a:r>
              <a:rPr lang="en-US" sz="2100" dirty="0" err="1"/>
              <a:t>para</a:t>
            </a:r>
            <a:r>
              <a:rPr lang="en-US" sz="2100" dirty="0"/>
              <a:t> </a:t>
            </a:r>
            <a:r>
              <a:rPr lang="en-US" sz="2100" dirty="0" err="1"/>
              <a:t>seu</a:t>
            </a:r>
            <a:r>
              <a:rPr lang="en-US" sz="2100" dirty="0"/>
              <a:t> </a:t>
            </a:r>
            <a:r>
              <a:rPr lang="en-US" sz="2100" dirty="0" err="1"/>
              <a:t>subordinado</a:t>
            </a:r>
            <a:r>
              <a:rPr lang="en-US" sz="2100" dirty="0"/>
              <a:t>, </a:t>
            </a:r>
            <a:r>
              <a:rPr lang="en-US" sz="2100" dirty="0" err="1"/>
              <a:t>criando</a:t>
            </a:r>
            <a:r>
              <a:rPr lang="en-US" sz="2100" dirty="0"/>
              <a:t> o </a:t>
            </a:r>
            <a:r>
              <a:rPr lang="en-US" sz="2100" dirty="0" err="1"/>
              <a:t>correspondente</a:t>
            </a:r>
            <a:r>
              <a:rPr lang="en-US" sz="2100" dirty="0"/>
              <a:t> </a:t>
            </a:r>
            <a:r>
              <a:rPr lang="en-US" sz="2100" dirty="0" err="1"/>
              <a:t>compromisso</a:t>
            </a:r>
            <a:r>
              <a:rPr lang="en-US" sz="2100" dirty="0"/>
              <a:t> </a:t>
            </a:r>
            <a:r>
              <a:rPr lang="en-US" sz="2100" dirty="0" err="1"/>
              <a:t>pela</a:t>
            </a:r>
            <a:r>
              <a:rPr lang="en-US" sz="2100" dirty="0"/>
              <a:t> </a:t>
            </a:r>
            <a:r>
              <a:rPr lang="en-US" sz="2100" dirty="0" err="1"/>
              <a:t>execução</a:t>
            </a:r>
            <a:r>
              <a:rPr lang="en-US" sz="2100" dirty="0"/>
              <a:t> da </a:t>
            </a:r>
            <a:r>
              <a:rPr lang="en-US" sz="2100" dirty="0" err="1"/>
              <a:t>tarefa</a:t>
            </a:r>
            <a:r>
              <a:rPr lang="en-US" sz="2100" dirty="0"/>
              <a:t> </a:t>
            </a:r>
            <a:r>
              <a:rPr lang="en-US" sz="2100" dirty="0" err="1"/>
              <a:t>delegada</a:t>
            </a:r>
            <a:r>
              <a:rPr lang="en-US" sz="2100" dirty="0"/>
              <a:t>. </a:t>
            </a:r>
          </a:p>
          <a:p>
            <a:pPr lvl="1"/>
            <a:r>
              <a:rPr lang="en-US" sz="2100" dirty="0" err="1" smtClean="0"/>
              <a:t>Não</a:t>
            </a:r>
            <a:r>
              <a:rPr lang="en-US" sz="2100" dirty="0" smtClean="0"/>
              <a:t> </a:t>
            </a:r>
            <a:r>
              <a:rPr lang="en-US" sz="2100" dirty="0" err="1"/>
              <a:t>confundir</a:t>
            </a:r>
            <a:r>
              <a:rPr lang="en-US" sz="2100" dirty="0"/>
              <a:t> a </a:t>
            </a:r>
            <a:r>
              <a:rPr lang="en-US" sz="2100" dirty="0" err="1"/>
              <a:t>responsabilidade</a:t>
            </a:r>
            <a:r>
              <a:rPr lang="en-US" sz="2100" dirty="0"/>
              <a:t> </a:t>
            </a:r>
            <a:r>
              <a:rPr lang="en-US" sz="2100" dirty="0" err="1"/>
              <a:t>funcional</a:t>
            </a:r>
            <a:r>
              <a:rPr lang="en-US" sz="2100" dirty="0"/>
              <a:t>/de </a:t>
            </a:r>
            <a:r>
              <a:rPr lang="en-US" sz="2100" dirty="0" err="1"/>
              <a:t>execução</a:t>
            </a:r>
            <a:r>
              <a:rPr lang="en-US" sz="2100" dirty="0"/>
              <a:t> com a final/do cargo. </a:t>
            </a:r>
            <a:endParaRPr lang="en-US" sz="2100" dirty="0"/>
          </a:p>
          <a:p>
            <a:pPr lvl="2"/>
            <a:r>
              <a:rPr lang="en-US" sz="2100" dirty="0" smtClean="0"/>
              <a:t>A </a:t>
            </a:r>
            <a:r>
              <a:rPr lang="en-US" sz="2100" dirty="0" err="1"/>
              <a:t>responsabilidade</a:t>
            </a:r>
            <a:r>
              <a:rPr lang="en-US" sz="2100" dirty="0"/>
              <a:t> final </a:t>
            </a:r>
            <a:r>
              <a:rPr lang="en-US" sz="2100" dirty="0" err="1"/>
              <a:t>não</a:t>
            </a:r>
            <a:r>
              <a:rPr lang="en-US" sz="2100" dirty="0"/>
              <a:t> </a:t>
            </a:r>
            <a:r>
              <a:rPr lang="en-US" sz="2100" dirty="0" err="1"/>
              <a:t>pode</a:t>
            </a:r>
            <a:r>
              <a:rPr lang="en-US" sz="2100" dirty="0"/>
              <a:t> </a:t>
            </a:r>
            <a:r>
              <a:rPr lang="en-US" sz="2100" dirty="0" err="1"/>
              <a:t>ser</a:t>
            </a:r>
            <a:r>
              <a:rPr lang="en-US" sz="2100" dirty="0"/>
              <a:t> </a:t>
            </a:r>
            <a:r>
              <a:rPr lang="en-US" sz="2100" dirty="0" err="1"/>
              <a:t>delegada</a:t>
            </a:r>
            <a:r>
              <a:rPr lang="en-US" sz="2100" dirty="0"/>
              <a:t>, </a:t>
            </a:r>
            <a:r>
              <a:rPr lang="en-US" sz="2100" dirty="0" err="1"/>
              <a:t>pois</a:t>
            </a:r>
            <a:r>
              <a:rPr lang="en-US" sz="2100" dirty="0"/>
              <a:t> </a:t>
            </a:r>
            <a:r>
              <a:rPr lang="en-US" sz="2100" dirty="0" err="1"/>
              <a:t>nem</a:t>
            </a:r>
            <a:r>
              <a:rPr lang="en-US" sz="2100" dirty="0"/>
              <a:t> o </a:t>
            </a:r>
            <a:r>
              <a:rPr lang="en-US" sz="2100" dirty="0" err="1"/>
              <a:t>chefe</a:t>
            </a:r>
            <a:r>
              <a:rPr lang="en-US" sz="2100" dirty="0"/>
              <a:t> </a:t>
            </a:r>
            <a:r>
              <a:rPr lang="en-US" sz="2100" dirty="0" err="1"/>
              <a:t>nem</a:t>
            </a:r>
            <a:r>
              <a:rPr lang="en-US" sz="2100" dirty="0"/>
              <a:t> o </a:t>
            </a:r>
            <a:r>
              <a:rPr lang="en-US" sz="2100" dirty="0" err="1"/>
              <a:t>subordinado</a:t>
            </a:r>
            <a:r>
              <a:rPr lang="en-US" sz="2100" dirty="0"/>
              <a:t> </a:t>
            </a:r>
            <a:r>
              <a:rPr lang="en-US" sz="2100" dirty="0" err="1"/>
              <a:t>podem</a:t>
            </a:r>
            <a:r>
              <a:rPr lang="en-US" sz="2100" dirty="0"/>
              <a:t> </a:t>
            </a:r>
            <a:r>
              <a:rPr lang="en-US" sz="2100" dirty="0" err="1"/>
              <a:t>livrar</a:t>
            </a:r>
            <a:r>
              <a:rPr lang="en-US" sz="2100" dirty="0"/>
              <a:t>-se </a:t>
            </a:r>
            <a:r>
              <a:rPr lang="en-US" sz="2100" dirty="0" err="1"/>
              <a:t>totalmente</a:t>
            </a:r>
            <a:r>
              <a:rPr lang="en-US" sz="2100" dirty="0"/>
              <a:t> de </a:t>
            </a:r>
            <a:r>
              <a:rPr lang="en-US" sz="2100" dirty="0" err="1"/>
              <a:t>suas</a:t>
            </a:r>
            <a:r>
              <a:rPr lang="en-US" sz="2100" dirty="0"/>
              <a:t> </a:t>
            </a:r>
            <a:r>
              <a:rPr lang="en-US" sz="2100" dirty="0" err="1"/>
              <a:t>obrigações</a:t>
            </a:r>
            <a:r>
              <a:rPr lang="en-US" sz="2100" dirty="0"/>
              <a:t>, </a:t>
            </a:r>
            <a:r>
              <a:rPr lang="en-US" sz="2100" dirty="0" err="1"/>
              <a:t>designando</a:t>
            </a:r>
            <a:r>
              <a:rPr lang="en-US" sz="2100" dirty="0"/>
              <a:t> outros </a:t>
            </a:r>
            <a:r>
              <a:rPr lang="en-US" sz="2100" dirty="0" err="1"/>
              <a:t>para</a:t>
            </a:r>
            <a:r>
              <a:rPr lang="en-US" sz="2100" dirty="0"/>
              <a:t> </a:t>
            </a:r>
            <a:r>
              <a:rPr lang="en-US" sz="2100" dirty="0" err="1" smtClean="0"/>
              <a:t>realiz</a:t>
            </a:r>
            <a:r>
              <a:rPr lang="bg-BG" sz="2100" dirty="0" smtClean="0"/>
              <a:t>á</a:t>
            </a:r>
            <a:r>
              <a:rPr lang="en-US" sz="2100" dirty="0" smtClean="0"/>
              <a:t>-</a:t>
            </a:r>
            <a:r>
              <a:rPr lang="en-US" sz="2100" dirty="0" err="1"/>
              <a:t>las</a:t>
            </a:r>
            <a:r>
              <a:rPr lang="en-US" sz="2100" dirty="0"/>
              <a:t>; </a:t>
            </a:r>
            <a:endParaRPr lang="en-US" sz="2100" dirty="0"/>
          </a:p>
          <a:p>
            <a:pPr lvl="1"/>
            <a:r>
              <a:rPr lang="en-US" sz="2100" dirty="0" err="1" smtClean="0"/>
              <a:t>Delegação</a:t>
            </a:r>
            <a:r>
              <a:rPr lang="en-US" sz="2100" dirty="0" smtClean="0"/>
              <a:t> </a:t>
            </a:r>
            <a:r>
              <a:rPr lang="en-US" sz="2100" dirty="0" err="1"/>
              <a:t>na</a:t>
            </a:r>
            <a:r>
              <a:rPr lang="en-US" sz="2100" dirty="0"/>
              <a:t> </a:t>
            </a:r>
            <a:r>
              <a:rPr lang="en-US" sz="2100" dirty="0" err="1"/>
              <a:t>medida</a:t>
            </a:r>
            <a:r>
              <a:rPr lang="en-US" sz="2100" dirty="0"/>
              <a:t> </a:t>
            </a:r>
            <a:r>
              <a:rPr lang="en-US" sz="2100" dirty="0" err="1"/>
              <a:t>necessária</a:t>
            </a:r>
            <a:r>
              <a:rPr lang="en-US" sz="2100" dirty="0"/>
              <a:t> </a:t>
            </a:r>
            <a:r>
              <a:rPr lang="en-US" sz="2100" dirty="0" err="1"/>
              <a:t>para</a:t>
            </a:r>
            <a:r>
              <a:rPr lang="en-US" sz="2100" dirty="0"/>
              <a:t> </a:t>
            </a:r>
            <a:r>
              <a:rPr lang="en-US" sz="2100" dirty="0" err="1"/>
              <a:t>alcançar</a:t>
            </a:r>
            <a:r>
              <a:rPr lang="en-US" sz="2100" dirty="0"/>
              <a:t> </a:t>
            </a:r>
            <a:r>
              <a:rPr lang="en-US" sz="2100" dirty="0" err="1"/>
              <a:t>os</a:t>
            </a:r>
            <a:r>
              <a:rPr lang="en-US" sz="2100" dirty="0"/>
              <a:t> </a:t>
            </a:r>
            <a:r>
              <a:rPr lang="en-US" sz="2100" dirty="0" err="1"/>
              <a:t>resultados</a:t>
            </a:r>
            <a:r>
              <a:rPr lang="en-US" sz="2100" dirty="0"/>
              <a:t> </a:t>
            </a:r>
            <a:r>
              <a:rPr lang="en-US" sz="2100" dirty="0" err="1"/>
              <a:t>esperados</a:t>
            </a:r>
            <a:r>
              <a:rPr lang="en-US" sz="2100" dirty="0"/>
              <a:t>; </a:t>
            </a:r>
            <a:endParaRPr lang="en-US" sz="2100" dirty="0"/>
          </a:p>
          <a:p>
            <a:pPr lvl="1"/>
            <a:r>
              <a:rPr lang="en-US" sz="2100" dirty="0" smtClean="0"/>
              <a:t>A </a:t>
            </a:r>
            <a:r>
              <a:rPr lang="en-US" sz="2100" dirty="0" err="1"/>
              <a:t>autoridade</a:t>
            </a:r>
            <a:r>
              <a:rPr lang="en-US" sz="2100" dirty="0"/>
              <a:t> </a:t>
            </a:r>
            <a:r>
              <a:rPr lang="en-US" sz="2100" dirty="0" err="1"/>
              <a:t>deve</a:t>
            </a:r>
            <a:r>
              <a:rPr lang="en-US" sz="2100" dirty="0"/>
              <a:t> </a:t>
            </a:r>
            <a:r>
              <a:rPr lang="en-US" sz="2100" dirty="0" err="1"/>
              <a:t>ser</a:t>
            </a:r>
            <a:r>
              <a:rPr lang="en-US" sz="2100" dirty="0"/>
              <a:t> </a:t>
            </a:r>
            <a:r>
              <a:rPr lang="en-US" sz="2100" dirty="0" err="1"/>
              <a:t>proporcional</a:t>
            </a:r>
            <a:r>
              <a:rPr lang="en-US" sz="2100" dirty="0"/>
              <a:t> </a:t>
            </a:r>
            <a:r>
              <a:rPr lang="en-US" sz="2100" dirty="0" err="1"/>
              <a:t>ao</a:t>
            </a:r>
            <a:r>
              <a:rPr lang="en-US" sz="2100" dirty="0"/>
              <a:t> </a:t>
            </a:r>
            <a:r>
              <a:rPr lang="en-US" sz="2100" dirty="0" err="1"/>
              <a:t>nível</a:t>
            </a:r>
            <a:r>
              <a:rPr lang="en-US" sz="2100" dirty="0"/>
              <a:t> de </a:t>
            </a:r>
            <a:r>
              <a:rPr lang="en-US" sz="2100" dirty="0" err="1"/>
              <a:t>responsabilidade</a:t>
            </a:r>
            <a:r>
              <a:rPr lang="en-US" sz="2100" dirty="0"/>
              <a:t> do cargo </a:t>
            </a:r>
            <a:endParaRPr lang="en-US" sz="2100" dirty="0"/>
          </a:p>
          <a:p>
            <a:pPr lvl="1" algn="just"/>
            <a:r>
              <a:rPr lang="en-US" sz="2100" dirty="0" smtClean="0"/>
              <a:t>A </a:t>
            </a:r>
            <a:r>
              <a:rPr lang="en-US" sz="2100" dirty="0" err="1"/>
              <a:t>clareza</a:t>
            </a:r>
            <a:r>
              <a:rPr lang="en-US" sz="2100" dirty="0"/>
              <a:t> </a:t>
            </a:r>
            <a:r>
              <a:rPr lang="en-US" sz="2100" dirty="0" err="1"/>
              <a:t>na</a:t>
            </a:r>
            <a:r>
              <a:rPr lang="en-US" sz="2100" dirty="0"/>
              <a:t> </a:t>
            </a:r>
            <a:r>
              <a:rPr lang="en-US" sz="2100" dirty="0" err="1"/>
              <a:t>delegação</a:t>
            </a:r>
            <a:r>
              <a:rPr lang="en-US" sz="2100" dirty="0"/>
              <a:t> é fundamental. </a:t>
            </a:r>
            <a:endParaRPr lang="en-US" sz="2100" dirty="0"/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836687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896"/>
            <a:ext cx="8913813" cy="914400"/>
          </a:xfrm>
        </p:spPr>
        <p:txBody>
          <a:bodyPr/>
          <a:lstStyle/>
          <a:p>
            <a:r>
              <a:rPr lang="bg-BG" dirty="0" smtClean="0"/>
              <a:t>Descentraliza</a:t>
            </a:r>
            <a:r>
              <a:rPr lang="bg-BG" dirty="0" smtClean="0"/>
              <a:t>ção x Delegação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68" y="2200283"/>
            <a:ext cx="8620612" cy="300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781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1008"/>
            <a:ext cx="8913813" cy="914400"/>
          </a:xfrm>
        </p:spPr>
        <p:txBody>
          <a:bodyPr/>
          <a:lstStyle/>
          <a:p>
            <a:r>
              <a:rPr lang="bg-BG" dirty="0" smtClean="0"/>
              <a:t>Formaliza</a:t>
            </a:r>
            <a:r>
              <a:rPr lang="bg-BG" dirty="0" smtClean="0"/>
              <a:t>ção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99" y="1413192"/>
            <a:ext cx="8599701" cy="4853138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formalização</a:t>
            </a:r>
            <a:r>
              <a:rPr lang="en-US" dirty="0"/>
              <a:t> se </a:t>
            </a:r>
            <a:r>
              <a:rPr lang="en-US" dirty="0" err="1"/>
              <a:t>refere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grau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as </a:t>
            </a:r>
            <a:r>
              <a:rPr lang="en-US" dirty="0" err="1"/>
              <a:t>tarefas</a:t>
            </a:r>
            <a:r>
              <a:rPr lang="en-US" dirty="0"/>
              <a:t> </a:t>
            </a:r>
            <a:r>
              <a:rPr lang="en-US" dirty="0" err="1"/>
              <a:t>dentro</a:t>
            </a:r>
            <a:r>
              <a:rPr lang="en-US" dirty="0"/>
              <a:t> da </a:t>
            </a:r>
            <a:r>
              <a:rPr lang="en-US" dirty="0" err="1"/>
              <a:t>organização</a:t>
            </a:r>
            <a:r>
              <a:rPr lang="en-US" dirty="0"/>
              <a:t> </a:t>
            </a:r>
            <a:r>
              <a:rPr lang="en-US" dirty="0" err="1"/>
              <a:t>são</a:t>
            </a:r>
            <a:r>
              <a:rPr lang="en-US" dirty="0"/>
              <a:t> </a:t>
            </a:r>
            <a:r>
              <a:rPr lang="en-US" dirty="0" err="1"/>
              <a:t>padronizadas</a:t>
            </a:r>
            <a:r>
              <a:rPr lang="en-US" dirty="0"/>
              <a:t>. </a:t>
            </a:r>
            <a:endParaRPr lang="bg-BG" dirty="0" smtClean="0"/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bg-BG" dirty="0"/>
              <a:t>T</a:t>
            </a:r>
            <a:r>
              <a:rPr lang="en-US" dirty="0" err="1" smtClean="0"/>
              <a:t>arefa</a:t>
            </a:r>
            <a:r>
              <a:rPr lang="en-US" dirty="0" smtClean="0"/>
              <a:t> </a:t>
            </a:r>
            <a:r>
              <a:rPr lang="en-US" dirty="0" err="1"/>
              <a:t>muito</a:t>
            </a:r>
            <a:r>
              <a:rPr lang="en-US" dirty="0"/>
              <a:t> </a:t>
            </a:r>
            <a:r>
              <a:rPr lang="en-US" dirty="0" err="1"/>
              <a:t>padronizada</a:t>
            </a:r>
            <a:r>
              <a:rPr lang="en-US" dirty="0"/>
              <a:t> = </a:t>
            </a:r>
            <a:r>
              <a:rPr lang="en-US" dirty="0" err="1"/>
              <a:t>pouca</a:t>
            </a:r>
            <a:r>
              <a:rPr lang="en-US" dirty="0"/>
              <a:t> </a:t>
            </a:r>
            <a:r>
              <a:rPr lang="en-US" dirty="0" err="1"/>
              <a:t>autonomia</a:t>
            </a:r>
            <a:r>
              <a:rPr lang="en-US" dirty="0"/>
              <a:t>; </a:t>
            </a:r>
            <a:r>
              <a:rPr lang="en-US" dirty="0" err="1"/>
              <a:t>menor</a:t>
            </a:r>
            <a:r>
              <a:rPr lang="en-US" dirty="0"/>
              <a:t> </a:t>
            </a:r>
            <a:r>
              <a:rPr lang="en-US" dirty="0" err="1"/>
              <a:t>possibilidade</a:t>
            </a:r>
            <a:r>
              <a:rPr lang="en-US" dirty="0"/>
              <a:t> de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funcionários</a:t>
            </a:r>
            <a:r>
              <a:rPr lang="en-US" dirty="0"/>
              <a:t> </a:t>
            </a:r>
            <a:r>
              <a:rPr lang="en-US" dirty="0" err="1"/>
              <a:t>adotarem</a:t>
            </a:r>
            <a:r>
              <a:rPr lang="en-US" dirty="0"/>
              <a:t> </a:t>
            </a:r>
            <a:r>
              <a:rPr lang="en-US" dirty="0" err="1"/>
              <a:t>comportamentos</a:t>
            </a:r>
            <a:r>
              <a:rPr lang="en-US" dirty="0"/>
              <a:t> </a:t>
            </a:r>
            <a:r>
              <a:rPr lang="en-US" dirty="0" err="1"/>
              <a:t>alternativos</a:t>
            </a:r>
            <a:r>
              <a:rPr lang="en-US" dirty="0"/>
              <a:t>,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também</a:t>
            </a:r>
            <a:r>
              <a:rPr lang="en-US" dirty="0"/>
              <a:t> </a:t>
            </a:r>
            <a:r>
              <a:rPr lang="en-US" dirty="0" err="1"/>
              <a:t>elimina</a:t>
            </a:r>
            <a:r>
              <a:rPr lang="en-US" dirty="0"/>
              <a:t> a </a:t>
            </a:r>
            <a:r>
              <a:rPr lang="en-US" dirty="0" err="1"/>
              <a:t>necessidade</a:t>
            </a:r>
            <a:r>
              <a:rPr lang="en-US" dirty="0"/>
              <a:t> de </a:t>
            </a:r>
            <a:r>
              <a:rPr lang="en-US" dirty="0" err="1"/>
              <a:t>eles</a:t>
            </a:r>
            <a:r>
              <a:rPr lang="en-US" dirty="0"/>
              <a:t> </a:t>
            </a:r>
            <a:r>
              <a:rPr lang="en-US" dirty="0" err="1"/>
              <a:t>buscarem</a:t>
            </a:r>
            <a:r>
              <a:rPr lang="en-US" dirty="0"/>
              <a:t> </a:t>
            </a:r>
            <a:r>
              <a:rPr lang="en-US" dirty="0" err="1"/>
              <a:t>alternativas</a:t>
            </a:r>
            <a:r>
              <a:rPr lang="en-US" dirty="0"/>
              <a:t>. </a:t>
            </a:r>
            <a:endParaRPr lang="bg-BG" dirty="0" smtClean="0"/>
          </a:p>
          <a:p>
            <a:pPr lvl="1"/>
            <a:endParaRPr lang="en-US" dirty="0"/>
          </a:p>
          <a:p>
            <a:r>
              <a:rPr lang="en-US" dirty="0" smtClean="0"/>
              <a:t>O </a:t>
            </a:r>
            <a:r>
              <a:rPr lang="en-US" dirty="0" err="1"/>
              <a:t>grau</a:t>
            </a:r>
            <a:r>
              <a:rPr lang="en-US" dirty="0"/>
              <a:t> de </a:t>
            </a:r>
            <a:r>
              <a:rPr lang="en-US" dirty="0" err="1"/>
              <a:t>formalização</a:t>
            </a:r>
            <a:r>
              <a:rPr lang="en-US" dirty="0"/>
              <a:t> </a:t>
            </a:r>
            <a:r>
              <a:rPr lang="en-US" dirty="0" err="1"/>
              <a:t>pode</a:t>
            </a:r>
            <a:r>
              <a:rPr lang="en-US" dirty="0"/>
              <a:t> </a:t>
            </a:r>
            <a:r>
              <a:rPr lang="en-US" dirty="0" err="1"/>
              <a:t>variar</a:t>
            </a:r>
            <a:r>
              <a:rPr lang="en-US" dirty="0"/>
              <a:t> </a:t>
            </a:r>
            <a:r>
              <a:rPr lang="en-US" dirty="0" err="1"/>
              <a:t>muito</a:t>
            </a:r>
            <a:r>
              <a:rPr lang="en-US" dirty="0"/>
              <a:t> entre as </a:t>
            </a:r>
            <a:r>
              <a:rPr lang="en-US" dirty="0" err="1"/>
              <a:t>organizações</a:t>
            </a:r>
            <a:r>
              <a:rPr lang="en-US" dirty="0"/>
              <a:t> e </a:t>
            </a:r>
            <a:r>
              <a:rPr lang="en-US" dirty="0" err="1"/>
              <a:t>dentro</a:t>
            </a:r>
            <a:r>
              <a:rPr lang="en-US" dirty="0"/>
              <a:t> de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mesma</a:t>
            </a:r>
            <a:r>
              <a:rPr lang="en-US" dirty="0"/>
              <a:t> </a:t>
            </a:r>
            <a:r>
              <a:rPr lang="en-US" dirty="0" err="1"/>
              <a:t>empresa</a:t>
            </a:r>
            <a:r>
              <a:rPr lang="en-US" dirty="0"/>
              <a:t>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4402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DIREÇÃO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226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3085" y="214662"/>
            <a:ext cx="8853359" cy="633252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bg-BG" dirty="0" err="1"/>
              <a:t>R</a:t>
            </a:r>
            <a:r>
              <a:rPr lang="en-US" dirty="0" err="1" smtClean="0"/>
              <a:t>elacionada</a:t>
            </a:r>
            <a:r>
              <a:rPr lang="en-US" dirty="0" smtClean="0"/>
              <a:t> </a:t>
            </a:r>
            <a:r>
              <a:rPr lang="en-US" dirty="0"/>
              <a:t>com o </a:t>
            </a:r>
            <a:r>
              <a:rPr lang="en-US" dirty="0" err="1"/>
              <a:t>direcionamento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objetivos</a:t>
            </a:r>
            <a:r>
              <a:rPr lang="en-US" dirty="0"/>
              <a:t> </a:t>
            </a:r>
            <a:r>
              <a:rPr lang="en-US" dirty="0" err="1"/>
              <a:t>traçados</a:t>
            </a:r>
            <a:r>
              <a:rPr lang="en-US" dirty="0"/>
              <a:t> </a:t>
            </a:r>
            <a:r>
              <a:rPr lang="en-US" dirty="0" err="1"/>
              <a:t>anteriormente</a:t>
            </a:r>
            <a:r>
              <a:rPr lang="en-US" dirty="0"/>
              <a:t> </a:t>
            </a:r>
            <a:r>
              <a:rPr lang="en-US" dirty="0" err="1"/>
              <a:t>terão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conseguir</a:t>
            </a:r>
            <a:r>
              <a:rPr lang="en-US" dirty="0"/>
              <a:t> </a:t>
            </a:r>
            <a:r>
              <a:rPr lang="en-US" dirty="0" err="1"/>
              <a:t>alcançar</a:t>
            </a:r>
            <a:r>
              <a:rPr lang="en-US" dirty="0"/>
              <a:t> a </a:t>
            </a:r>
            <a:r>
              <a:rPr lang="en-US" dirty="0" err="1"/>
              <a:t>execução</a:t>
            </a:r>
            <a:r>
              <a:rPr lang="en-US" dirty="0"/>
              <a:t> e </a:t>
            </a:r>
            <a:r>
              <a:rPr lang="en-US" dirty="0" err="1"/>
              <a:t>consequente</a:t>
            </a:r>
            <a:r>
              <a:rPr lang="en-US" dirty="0"/>
              <a:t> </a:t>
            </a:r>
            <a:r>
              <a:rPr lang="en-US" dirty="0" err="1"/>
              <a:t>sucesso</a:t>
            </a:r>
            <a:r>
              <a:rPr lang="en-US" dirty="0"/>
              <a:t>. </a:t>
            </a:r>
          </a:p>
          <a:p>
            <a:pPr algn="just"/>
            <a:r>
              <a:rPr lang="bg-BG" dirty="0" smtClean="0"/>
              <a:t>Dará um norte aos objetivos e planos </a:t>
            </a:r>
          </a:p>
          <a:p>
            <a:pPr algn="just"/>
            <a:r>
              <a:rPr lang="bg-BG" dirty="0" err="1"/>
              <a:t>D</a:t>
            </a:r>
            <a:r>
              <a:rPr lang="en-US" dirty="0" err="1" smtClean="0"/>
              <a:t>efinido</a:t>
            </a:r>
            <a:r>
              <a:rPr lang="en-US" dirty="0" smtClean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função</a:t>
            </a:r>
            <a:r>
              <a:rPr lang="en-US" dirty="0"/>
              <a:t> do </a:t>
            </a:r>
            <a:r>
              <a:rPr lang="en-US" dirty="0" err="1"/>
              <a:t>Planejamento</a:t>
            </a:r>
            <a:r>
              <a:rPr lang="en-US" dirty="0"/>
              <a:t> e </a:t>
            </a:r>
            <a:r>
              <a:rPr lang="en-US" dirty="0" err="1"/>
              <a:t>instruir</a:t>
            </a:r>
            <a:r>
              <a:rPr lang="en-US" dirty="0"/>
              <a:t> as </a:t>
            </a:r>
            <a:r>
              <a:rPr lang="en-US" dirty="0" err="1"/>
              <a:t>equipes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colocar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prática</a:t>
            </a:r>
            <a:r>
              <a:rPr lang="en-US" dirty="0"/>
              <a:t>, a </a:t>
            </a:r>
            <a:r>
              <a:rPr lang="en-US" dirty="0" err="1"/>
              <a:t>fim</a:t>
            </a:r>
            <a:r>
              <a:rPr lang="en-US" dirty="0"/>
              <a:t> de </a:t>
            </a:r>
            <a:r>
              <a:rPr lang="en-US" dirty="0" err="1"/>
              <a:t>garantir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tudo</a:t>
            </a:r>
            <a:r>
              <a:rPr lang="en-US" dirty="0"/>
              <a:t> </a:t>
            </a:r>
            <a:r>
              <a:rPr lang="en-US" dirty="0" err="1"/>
              <a:t>seja</a:t>
            </a:r>
            <a:r>
              <a:rPr lang="en-US" dirty="0"/>
              <a:t> </a:t>
            </a:r>
            <a:r>
              <a:rPr lang="en-US" dirty="0" err="1"/>
              <a:t>executado</a:t>
            </a:r>
            <a:r>
              <a:rPr lang="en-US" dirty="0"/>
              <a:t> </a:t>
            </a:r>
            <a:r>
              <a:rPr lang="en-US" dirty="0" err="1"/>
              <a:t>conforme</a:t>
            </a:r>
            <a:r>
              <a:rPr lang="en-US" dirty="0"/>
              <a:t> o </a:t>
            </a:r>
            <a:r>
              <a:rPr lang="en-US" dirty="0" err="1"/>
              <a:t>planejado</a:t>
            </a:r>
            <a:r>
              <a:rPr lang="en-US" dirty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/>
              <a:t>perder</a:t>
            </a:r>
            <a:r>
              <a:rPr lang="en-US" dirty="0"/>
              <a:t> o </a:t>
            </a:r>
            <a:r>
              <a:rPr lang="en-US" dirty="0" err="1"/>
              <a:t>foco</a:t>
            </a:r>
            <a:r>
              <a:rPr lang="en-US" dirty="0"/>
              <a:t>. </a:t>
            </a:r>
          </a:p>
          <a:p>
            <a:pPr algn="just"/>
            <a:r>
              <a:rPr lang="en-US" dirty="0"/>
              <a:t>Segundo Chiavenato2, a </a:t>
            </a:r>
            <a:r>
              <a:rPr lang="en-US" dirty="0" err="1"/>
              <a:t>função</a:t>
            </a:r>
            <a:r>
              <a:rPr lang="en-US" dirty="0"/>
              <a:t> de </a:t>
            </a:r>
            <a:r>
              <a:rPr lang="en-US" dirty="0" err="1"/>
              <a:t>Direção</a:t>
            </a:r>
            <a:r>
              <a:rPr lang="en-US" dirty="0"/>
              <a:t> </a:t>
            </a:r>
            <a:r>
              <a:rPr lang="en-US" dirty="0" err="1"/>
              <a:t>não</a:t>
            </a:r>
            <a:r>
              <a:rPr lang="en-US" dirty="0"/>
              <a:t> tem </a:t>
            </a:r>
            <a:r>
              <a:rPr lang="en-US" dirty="0" err="1"/>
              <a:t>mero</a:t>
            </a:r>
            <a:r>
              <a:rPr lang="en-US" dirty="0"/>
              <a:t> </a:t>
            </a:r>
            <a:r>
              <a:rPr lang="en-US" dirty="0" err="1"/>
              <a:t>papel</a:t>
            </a:r>
            <a:r>
              <a:rPr lang="en-US" dirty="0"/>
              <a:t> </a:t>
            </a:r>
            <a:r>
              <a:rPr lang="en-US" dirty="0" err="1"/>
              <a:t>operacional</a:t>
            </a:r>
            <a:r>
              <a:rPr lang="en-US" dirty="0"/>
              <a:t>; </a:t>
            </a:r>
            <a:r>
              <a:rPr lang="en-US" dirty="0" err="1"/>
              <a:t>não</a:t>
            </a:r>
            <a:r>
              <a:rPr lang="en-US" dirty="0"/>
              <a:t> é </a:t>
            </a:r>
            <a:r>
              <a:rPr lang="en-US" dirty="0" err="1"/>
              <a:t>simplesmente</a:t>
            </a:r>
            <a:r>
              <a:rPr lang="en-US" dirty="0"/>
              <a:t> </a:t>
            </a:r>
            <a:r>
              <a:rPr lang="en-US" dirty="0" err="1"/>
              <a:t>apontar</a:t>
            </a:r>
            <a:r>
              <a:rPr lang="en-US" dirty="0"/>
              <a:t> a </a:t>
            </a:r>
            <a:r>
              <a:rPr lang="en-US" dirty="0" err="1"/>
              <a:t>direção</a:t>
            </a:r>
            <a:r>
              <a:rPr lang="en-US" dirty="0"/>
              <a:t> à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equipe</a:t>
            </a:r>
            <a:r>
              <a:rPr lang="en-US" dirty="0"/>
              <a:t> e </a:t>
            </a:r>
            <a:r>
              <a:rPr lang="en-US" dirty="0" err="1"/>
              <a:t>dizer</a:t>
            </a:r>
            <a:r>
              <a:rPr lang="en-US" dirty="0"/>
              <a:t> </a:t>
            </a:r>
            <a:r>
              <a:rPr lang="en-US" dirty="0" err="1"/>
              <a:t>siga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frente</a:t>
            </a:r>
            <a:r>
              <a:rPr lang="en-US" dirty="0"/>
              <a:t>, mas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capaz</a:t>
            </a:r>
            <a:r>
              <a:rPr lang="en-US" dirty="0"/>
              <a:t> de </a:t>
            </a:r>
            <a:r>
              <a:rPr lang="en-US" dirty="0" err="1"/>
              <a:t>executar</a:t>
            </a:r>
            <a:r>
              <a:rPr lang="en-US" dirty="0"/>
              <a:t> o </a:t>
            </a:r>
            <a:r>
              <a:rPr lang="en-US" dirty="0" err="1"/>
              <a:t>papel</a:t>
            </a:r>
            <a:r>
              <a:rPr lang="en-US" dirty="0"/>
              <a:t> de um </a:t>
            </a:r>
            <a:r>
              <a:rPr lang="en-US" dirty="0" err="1"/>
              <a:t>verdadeiro</a:t>
            </a:r>
            <a:r>
              <a:rPr lang="en-US" dirty="0"/>
              <a:t> </a:t>
            </a:r>
            <a:r>
              <a:rPr lang="en-US" dirty="0" err="1"/>
              <a:t>líder</a:t>
            </a:r>
            <a:r>
              <a:rPr lang="en-US" dirty="0"/>
              <a:t>, e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papel</a:t>
            </a:r>
            <a:r>
              <a:rPr lang="en-US" dirty="0"/>
              <a:t> </a:t>
            </a:r>
            <a:r>
              <a:rPr lang="en-US" dirty="0" err="1"/>
              <a:t>não</a:t>
            </a:r>
            <a:r>
              <a:rPr lang="en-US" dirty="0"/>
              <a:t> é </a:t>
            </a:r>
            <a:r>
              <a:rPr lang="en-US" dirty="0" err="1"/>
              <a:t>único</a:t>
            </a:r>
            <a:r>
              <a:rPr lang="en-US" dirty="0"/>
              <a:t> e </a:t>
            </a:r>
            <a:r>
              <a:rPr lang="en-US" dirty="0" err="1"/>
              <a:t>exclusivo</a:t>
            </a:r>
            <a:r>
              <a:rPr lang="en-US" dirty="0"/>
              <a:t> do </a:t>
            </a:r>
            <a:r>
              <a:rPr lang="en-US" dirty="0" err="1"/>
              <a:t>gerente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do </a:t>
            </a:r>
            <a:r>
              <a:rPr lang="en-US" dirty="0" err="1"/>
              <a:t>executivo</a:t>
            </a:r>
            <a:r>
              <a:rPr lang="en-US" dirty="0"/>
              <a:t>, do </a:t>
            </a:r>
            <a:r>
              <a:rPr lang="en-US" dirty="0" err="1"/>
              <a:t>coordenador</a:t>
            </a:r>
            <a:r>
              <a:rPr lang="en-US" dirty="0"/>
              <a:t>, mas de </a:t>
            </a:r>
            <a:r>
              <a:rPr lang="en-US" dirty="0" err="1"/>
              <a:t>toda</a:t>
            </a:r>
            <a:r>
              <a:rPr lang="en-US" dirty="0"/>
              <a:t> </a:t>
            </a:r>
            <a:r>
              <a:rPr lang="en-US" dirty="0" err="1"/>
              <a:t>equipe</a:t>
            </a:r>
            <a:r>
              <a:rPr lang="en-US" dirty="0"/>
              <a:t>, </a:t>
            </a:r>
            <a:r>
              <a:rPr lang="en-US" dirty="0" err="1"/>
              <a:t>todos</a:t>
            </a:r>
            <a:r>
              <a:rPr lang="en-US" dirty="0"/>
              <a:t> </a:t>
            </a:r>
            <a:r>
              <a:rPr lang="en-US" dirty="0" err="1"/>
              <a:t>dentro</a:t>
            </a:r>
            <a:r>
              <a:rPr lang="en-US" dirty="0"/>
              <a:t> do </a:t>
            </a:r>
            <a:r>
              <a:rPr lang="en-US" dirty="0" err="1"/>
              <a:t>seu</a:t>
            </a:r>
            <a:r>
              <a:rPr lang="en-US" dirty="0"/>
              <a:t> cargo e </a:t>
            </a:r>
            <a:r>
              <a:rPr lang="en-US" dirty="0" err="1"/>
              <a:t>função</a:t>
            </a:r>
            <a:r>
              <a:rPr lang="en-US" dirty="0"/>
              <a:t> </a:t>
            </a:r>
            <a:r>
              <a:rPr lang="en-US" dirty="0" err="1"/>
              <a:t>podem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líderes</a:t>
            </a:r>
            <a:r>
              <a:rPr lang="en-US" dirty="0"/>
              <a:t>, </a:t>
            </a:r>
            <a:r>
              <a:rPr lang="en-US" dirty="0" err="1"/>
              <a:t>todos</a:t>
            </a:r>
            <a:r>
              <a:rPr lang="en-US" dirty="0"/>
              <a:t> </a:t>
            </a:r>
            <a:r>
              <a:rPr lang="en-US" dirty="0" err="1"/>
              <a:t>podem</a:t>
            </a:r>
            <a:r>
              <a:rPr lang="en-US" dirty="0"/>
              <a:t> </a:t>
            </a:r>
            <a:r>
              <a:rPr lang="en-US" dirty="0" err="1"/>
              <a:t>contribuir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o </a:t>
            </a:r>
            <a:r>
              <a:rPr lang="en-US" dirty="0" err="1"/>
              <a:t>direcionamento</a:t>
            </a:r>
            <a:r>
              <a:rPr lang="en-US" dirty="0"/>
              <a:t> dos </a:t>
            </a:r>
            <a:r>
              <a:rPr lang="en-US" dirty="0" err="1"/>
              <a:t>objetivos</a:t>
            </a:r>
            <a:r>
              <a:rPr lang="en-US" dirty="0"/>
              <a:t> e </a:t>
            </a:r>
            <a:r>
              <a:rPr lang="en-US" dirty="0" err="1"/>
              <a:t>atividades</a:t>
            </a:r>
            <a:r>
              <a:rPr lang="en-US" dirty="0"/>
              <a:t>. </a:t>
            </a:r>
          </a:p>
          <a:p>
            <a:pPr algn="just"/>
            <a:r>
              <a:rPr lang="bg-BG" dirty="0" smtClean="0"/>
              <a:t>Função da tomada de decisão, </a:t>
            </a:r>
            <a:r>
              <a:rPr lang="en-US" dirty="0"/>
              <a:t>de </a:t>
            </a:r>
            <a:r>
              <a:rPr lang="en-US" dirty="0" err="1"/>
              <a:t>liderança</a:t>
            </a:r>
            <a:r>
              <a:rPr lang="en-US" dirty="0"/>
              <a:t> e </a:t>
            </a:r>
            <a:r>
              <a:rPr lang="en-US" dirty="0" err="1"/>
              <a:t>intercomunicação</a:t>
            </a:r>
            <a:r>
              <a:rPr lang="en-US" dirty="0"/>
              <a:t> com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subordinados</a:t>
            </a:r>
            <a:r>
              <a:rPr lang="en-US" dirty="0"/>
              <a:t>. </a:t>
            </a:r>
            <a:r>
              <a:rPr lang="en-US" dirty="0" err="1"/>
              <a:t>Fazer</a:t>
            </a:r>
            <a:r>
              <a:rPr lang="en-US" dirty="0"/>
              <a:t> </a:t>
            </a:r>
            <a:r>
              <a:rPr lang="en-US" dirty="0" err="1"/>
              <a:t>acontecer</a:t>
            </a:r>
            <a:r>
              <a:rPr lang="en-US" dirty="0"/>
              <a:t>, </a:t>
            </a:r>
            <a:r>
              <a:rPr lang="en-US" dirty="0" err="1"/>
              <a:t>dinamizar</a:t>
            </a:r>
            <a:r>
              <a:rPr lang="en-US" dirty="0"/>
              <a:t>,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função</a:t>
            </a:r>
            <a:r>
              <a:rPr lang="en-US" dirty="0"/>
              <a:t> </a:t>
            </a:r>
            <a:r>
              <a:rPr lang="en-US" dirty="0" err="1"/>
              <a:t>administrativa</a:t>
            </a:r>
            <a:r>
              <a:rPr lang="en-US" dirty="0"/>
              <a:t> </a:t>
            </a:r>
            <a:r>
              <a:rPr lang="en-US" dirty="0" err="1"/>
              <a:t>exige</a:t>
            </a:r>
            <a:r>
              <a:rPr lang="en-US" dirty="0"/>
              <a:t> </a:t>
            </a:r>
            <a:r>
              <a:rPr lang="en-US" dirty="0" err="1"/>
              <a:t>muito</a:t>
            </a:r>
            <a:r>
              <a:rPr lang="en-US" dirty="0"/>
              <a:t> da </a:t>
            </a:r>
            <a:r>
              <a:rPr lang="en-US" dirty="0" err="1"/>
              <a:t>habilidade</a:t>
            </a:r>
            <a:r>
              <a:rPr lang="en-US" dirty="0"/>
              <a:t> </a:t>
            </a:r>
            <a:r>
              <a:rPr lang="en-US" dirty="0" err="1"/>
              <a:t>humana</a:t>
            </a:r>
            <a:r>
              <a:rPr lang="en-US" dirty="0"/>
              <a:t> do </a:t>
            </a:r>
            <a:r>
              <a:rPr lang="en-US" dirty="0" err="1"/>
              <a:t>profissional</a:t>
            </a:r>
            <a:r>
              <a:rPr lang="en-US" dirty="0"/>
              <a:t> </a:t>
            </a:r>
            <a:r>
              <a:rPr lang="en-US" dirty="0" err="1"/>
              <a:t>pela</a:t>
            </a:r>
            <a:r>
              <a:rPr lang="en-US" dirty="0"/>
              <a:t> </a:t>
            </a:r>
            <a:r>
              <a:rPr lang="en-US" dirty="0" err="1"/>
              <a:t>área</a:t>
            </a:r>
            <a:r>
              <a:rPr lang="en-US" dirty="0"/>
              <a:t> </a:t>
            </a:r>
            <a:r>
              <a:rPr lang="en-US" dirty="0" err="1"/>
              <a:t>relacionada</a:t>
            </a:r>
            <a:r>
              <a:rPr lang="en-US" dirty="0"/>
              <a:t>, a </a:t>
            </a:r>
            <a:r>
              <a:rPr lang="bg-BG" dirty="0"/>
              <a:t>d</a:t>
            </a:r>
            <a:r>
              <a:rPr lang="en-US" dirty="0" err="1" smtClean="0"/>
              <a:t>ireção</a:t>
            </a:r>
            <a:r>
              <a:rPr lang="en-US" dirty="0" smtClean="0"/>
              <a:t> </a:t>
            </a:r>
            <a:r>
              <a:rPr lang="en-US" dirty="0" err="1"/>
              <a:t>pode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a </a:t>
            </a:r>
            <a:r>
              <a:rPr lang="en-US" dirty="0" err="1"/>
              <a:t>nível</a:t>
            </a:r>
            <a:r>
              <a:rPr lang="en-US" dirty="0"/>
              <a:t> </a:t>
            </a:r>
            <a:r>
              <a:rPr lang="en-US" dirty="0" err="1"/>
              <a:t>institucional</a:t>
            </a:r>
            <a:r>
              <a:rPr lang="en-US" dirty="0"/>
              <a:t> </a:t>
            </a:r>
            <a:r>
              <a:rPr lang="en-US" dirty="0" err="1"/>
              <a:t>abarcando</a:t>
            </a:r>
            <a:r>
              <a:rPr lang="en-US" dirty="0"/>
              <a:t> </a:t>
            </a:r>
            <a:r>
              <a:rPr lang="en-US" dirty="0" err="1"/>
              <a:t>toda</a:t>
            </a:r>
            <a:r>
              <a:rPr lang="en-US" dirty="0"/>
              <a:t> a </a:t>
            </a:r>
            <a:r>
              <a:rPr lang="en-US" dirty="0" err="1"/>
              <a:t>empresa</a:t>
            </a:r>
            <a:r>
              <a:rPr lang="en-US" dirty="0"/>
              <a:t>, </a:t>
            </a:r>
            <a:r>
              <a:rPr lang="en-US" dirty="0" err="1"/>
              <a:t>nível</a:t>
            </a:r>
            <a:r>
              <a:rPr lang="en-US" dirty="0"/>
              <a:t> </a:t>
            </a:r>
            <a:r>
              <a:rPr lang="en-US" dirty="0" err="1"/>
              <a:t>departamental</a:t>
            </a:r>
            <a:r>
              <a:rPr lang="en-US" dirty="0"/>
              <a:t> </a:t>
            </a:r>
            <a:r>
              <a:rPr lang="en-US" dirty="0" err="1"/>
              <a:t>abrangendo</a:t>
            </a:r>
            <a:r>
              <a:rPr lang="en-US" dirty="0"/>
              <a:t> as </a:t>
            </a:r>
            <a:r>
              <a:rPr lang="en-US" dirty="0" err="1"/>
              <a:t>unidades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separado</a:t>
            </a:r>
            <a:r>
              <a:rPr lang="en-US" dirty="0"/>
              <a:t> e,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fim</a:t>
            </a:r>
            <a:r>
              <a:rPr lang="en-US" dirty="0"/>
              <a:t>, a </a:t>
            </a:r>
            <a:r>
              <a:rPr lang="en-US" dirty="0" err="1"/>
              <a:t>nível</a:t>
            </a:r>
            <a:r>
              <a:rPr lang="en-US" dirty="0"/>
              <a:t> </a:t>
            </a:r>
            <a:r>
              <a:rPr lang="en-US" dirty="0" err="1"/>
              <a:t>operacional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69885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30" y="318896"/>
            <a:ext cx="8913813" cy="914400"/>
          </a:xfrm>
        </p:spPr>
        <p:txBody>
          <a:bodyPr/>
          <a:lstStyle/>
          <a:p>
            <a:r>
              <a:rPr lang="bg-BG" dirty="0" smtClean="0"/>
              <a:t>PROCESSO ADMINISTRATIVO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11" y="1233296"/>
            <a:ext cx="8556102" cy="547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837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99" y="393548"/>
            <a:ext cx="8871245" cy="5872782"/>
          </a:xfrm>
        </p:spPr>
        <p:txBody>
          <a:bodyPr/>
          <a:lstStyle/>
          <a:p>
            <a:r>
              <a:rPr lang="bg-BG" dirty="0" smtClean="0"/>
              <a:t>F</a:t>
            </a:r>
            <a:r>
              <a:rPr lang="en-US" dirty="0" err="1" smtClean="0"/>
              <a:t>unção</a:t>
            </a:r>
            <a:r>
              <a:rPr lang="en-US" dirty="0" smtClean="0"/>
              <a:t> </a:t>
            </a:r>
            <a:r>
              <a:rPr lang="en-US" dirty="0" err="1"/>
              <a:t>envolve</a:t>
            </a:r>
            <a:r>
              <a:rPr lang="en-US" dirty="0"/>
              <a:t> </a:t>
            </a:r>
            <a:r>
              <a:rPr lang="en-US" dirty="0" err="1"/>
              <a:t>influenciar</a:t>
            </a:r>
            <a:r>
              <a:rPr lang="en-US" dirty="0"/>
              <a:t> as </a:t>
            </a:r>
            <a:r>
              <a:rPr lang="en-US" dirty="0" err="1"/>
              <a:t>pessoas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trabalhem</a:t>
            </a:r>
            <a:r>
              <a:rPr lang="en-US" dirty="0"/>
              <a:t> </a:t>
            </a:r>
            <a:r>
              <a:rPr lang="en-US" dirty="0" err="1"/>
              <a:t>num</a:t>
            </a:r>
            <a:r>
              <a:rPr lang="en-US" dirty="0"/>
              <a:t> </a:t>
            </a:r>
            <a:r>
              <a:rPr lang="en-US" dirty="0" err="1"/>
              <a:t>objetivo</a:t>
            </a:r>
            <a:r>
              <a:rPr lang="en-US" dirty="0"/>
              <a:t> </a:t>
            </a:r>
            <a:r>
              <a:rPr lang="en-US" dirty="0" err="1"/>
              <a:t>comum</a:t>
            </a:r>
            <a:r>
              <a:rPr lang="en-US" dirty="0"/>
              <a:t> </a:t>
            </a:r>
          </a:p>
          <a:p>
            <a:r>
              <a:rPr lang="en-US" dirty="0" smtClean="0"/>
              <a:t>M</a:t>
            </a:r>
            <a:r>
              <a:rPr lang="bg-BG" dirty="0" smtClean="0"/>
              <a:t>etas traçadas, responsabilidade definida, competência, nascer pra vencer, coragem, pro atividade, atitude, assumir papel;</a:t>
            </a:r>
          </a:p>
          <a:p>
            <a:r>
              <a:rPr lang="en-US" dirty="0"/>
              <a:t>A </a:t>
            </a:r>
            <a:r>
              <a:rPr lang="en-US" dirty="0" err="1"/>
              <a:t>função</a:t>
            </a:r>
            <a:r>
              <a:rPr lang="en-US" dirty="0"/>
              <a:t> </a:t>
            </a:r>
            <a:r>
              <a:rPr lang="en-US" dirty="0" err="1"/>
              <a:t>Direção</a:t>
            </a:r>
            <a:r>
              <a:rPr lang="en-US" dirty="0"/>
              <a:t>/</a:t>
            </a:r>
            <a:r>
              <a:rPr lang="en-US" dirty="0" err="1"/>
              <a:t>Liderança</a:t>
            </a:r>
            <a:r>
              <a:rPr lang="en-US" dirty="0"/>
              <a:t> é </a:t>
            </a:r>
            <a:r>
              <a:rPr lang="en-US" dirty="0" err="1"/>
              <a:t>considerada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função</a:t>
            </a:r>
            <a:r>
              <a:rPr lang="en-US" dirty="0"/>
              <a:t> </a:t>
            </a:r>
            <a:r>
              <a:rPr lang="en-US" dirty="0" err="1"/>
              <a:t>interpessoal</a:t>
            </a:r>
            <a:r>
              <a:rPr lang="en-US" dirty="0"/>
              <a:t>, </a:t>
            </a:r>
            <a:r>
              <a:rPr lang="en-US" dirty="0" err="1"/>
              <a:t>pois</a:t>
            </a:r>
            <a:r>
              <a:rPr lang="en-US" dirty="0"/>
              <a:t> </a:t>
            </a:r>
            <a:r>
              <a:rPr lang="en-US" dirty="0" err="1"/>
              <a:t>lida</a:t>
            </a:r>
            <a:r>
              <a:rPr lang="en-US" dirty="0"/>
              <a:t> com a </a:t>
            </a:r>
            <a:r>
              <a:rPr lang="en-US" dirty="0" err="1"/>
              <a:t>Comunicação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702386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741" y="447212"/>
            <a:ext cx="8781817" cy="5819117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 err="1"/>
              <a:t>Podemos</a:t>
            </a:r>
            <a:r>
              <a:rPr lang="en-US" b="1" dirty="0"/>
              <a:t> </a:t>
            </a:r>
            <a:r>
              <a:rPr lang="en-US" b="1" dirty="0" err="1"/>
              <a:t>classificar</a:t>
            </a:r>
            <a:r>
              <a:rPr lang="en-US" b="1" dirty="0"/>
              <a:t> </a:t>
            </a:r>
            <a:r>
              <a:rPr lang="en-US" b="1" dirty="0" err="1"/>
              <a:t>alguns</a:t>
            </a:r>
            <a:r>
              <a:rPr lang="en-US" b="1" dirty="0"/>
              <a:t> </a:t>
            </a:r>
            <a:r>
              <a:rPr lang="en-US" b="1" dirty="0" err="1"/>
              <a:t>propósitos</a:t>
            </a:r>
            <a:r>
              <a:rPr lang="en-US" b="1" dirty="0"/>
              <a:t> </a:t>
            </a:r>
            <a:r>
              <a:rPr lang="en-US" b="1" dirty="0" err="1"/>
              <a:t>para</a:t>
            </a:r>
            <a:r>
              <a:rPr lang="en-US" b="1" dirty="0"/>
              <a:t> </a:t>
            </a:r>
            <a:r>
              <a:rPr lang="en-US" b="1" dirty="0" err="1"/>
              <a:t>essa</a:t>
            </a:r>
            <a:r>
              <a:rPr lang="en-US" b="1" dirty="0"/>
              <a:t> </a:t>
            </a:r>
            <a:r>
              <a:rPr lang="en-US" b="1" dirty="0" err="1"/>
              <a:t>função</a:t>
            </a:r>
            <a:r>
              <a:rPr lang="en-US" b="1" dirty="0"/>
              <a:t>: </a:t>
            </a:r>
          </a:p>
          <a:p>
            <a:pPr marL="0" indent="0" algn="just">
              <a:buNone/>
            </a:pPr>
            <a:r>
              <a:rPr lang="en-US" dirty="0" err="1" smtClean="0"/>
              <a:t>Guiar</a:t>
            </a:r>
            <a:r>
              <a:rPr lang="en-US" dirty="0" smtClean="0"/>
              <a:t> </a:t>
            </a:r>
            <a:r>
              <a:rPr lang="en-US" dirty="0"/>
              <a:t>as </a:t>
            </a:r>
            <a:r>
              <a:rPr lang="en-US" dirty="0" err="1"/>
              <a:t>atividades</a:t>
            </a:r>
            <a:r>
              <a:rPr lang="en-US" dirty="0"/>
              <a:t> e </a:t>
            </a:r>
            <a:r>
              <a:rPr lang="en-US" dirty="0" err="1"/>
              <a:t>responsabilidades</a:t>
            </a:r>
            <a:r>
              <a:rPr lang="en-US" dirty="0"/>
              <a:t>; </a:t>
            </a:r>
            <a:r>
              <a:rPr lang="en-US" dirty="0" err="1"/>
              <a:t>Conduzir</a:t>
            </a:r>
            <a:r>
              <a:rPr lang="en-US" dirty="0"/>
              <a:t> a </a:t>
            </a:r>
            <a:r>
              <a:rPr lang="en-US" dirty="0" err="1"/>
              <a:t>equipe</a:t>
            </a:r>
            <a:r>
              <a:rPr lang="en-US" dirty="0"/>
              <a:t> </a:t>
            </a:r>
            <a:r>
              <a:rPr lang="en-US" dirty="0" err="1"/>
              <a:t>quando</a:t>
            </a:r>
            <a:r>
              <a:rPr lang="en-US" dirty="0"/>
              <a:t> há </a:t>
            </a:r>
            <a:r>
              <a:rPr lang="en-US" dirty="0" err="1"/>
              <a:t>dificuldades</a:t>
            </a:r>
            <a:r>
              <a:rPr lang="en-US" dirty="0"/>
              <a:t> e </a:t>
            </a:r>
            <a:r>
              <a:rPr lang="en-US" dirty="0" err="1"/>
              <a:t>dúvidas</a:t>
            </a:r>
            <a:r>
              <a:rPr lang="en-US" dirty="0"/>
              <a:t>; </a:t>
            </a:r>
            <a:r>
              <a:rPr lang="en-US" dirty="0" err="1"/>
              <a:t>Desenvolver</a:t>
            </a:r>
            <a:r>
              <a:rPr lang="en-US" dirty="0"/>
              <a:t> o </a:t>
            </a:r>
            <a:r>
              <a:rPr lang="en-US" dirty="0" err="1"/>
              <a:t>foco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equipe</a:t>
            </a:r>
            <a:r>
              <a:rPr lang="en-US" dirty="0"/>
              <a:t>,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todos</a:t>
            </a:r>
            <a:r>
              <a:rPr lang="en-US" dirty="0"/>
              <a:t> </a:t>
            </a:r>
            <a:r>
              <a:rPr lang="en-US" dirty="0" err="1"/>
              <a:t>estejam</a:t>
            </a:r>
            <a:r>
              <a:rPr lang="en-US" dirty="0"/>
              <a:t> </a:t>
            </a:r>
            <a:r>
              <a:rPr lang="en-US" dirty="0" err="1"/>
              <a:t>alinhados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mesmo</a:t>
            </a:r>
            <a:r>
              <a:rPr lang="en-US" dirty="0"/>
              <a:t> </a:t>
            </a:r>
            <a:r>
              <a:rPr lang="en-US" dirty="0" err="1"/>
              <a:t>objetivo</a:t>
            </a:r>
            <a:r>
              <a:rPr lang="en-US" dirty="0"/>
              <a:t>; </a:t>
            </a:r>
            <a:r>
              <a:rPr lang="en-US" dirty="0" err="1"/>
              <a:t>Permitir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comunicação</a:t>
            </a:r>
            <a:r>
              <a:rPr lang="en-US" dirty="0"/>
              <a:t> </a:t>
            </a:r>
            <a:r>
              <a:rPr lang="en-US" dirty="0" err="1"/>
              <a:t>transparente</a:t>
            </a:r>
            <a:r>
              <a:rPr lang="en-US" dirty="0"/>
              <a:t> e </a:t>
            </a:r>
            <a:r>
              <a:rPr lang="en-US" dirty="0" err="1"/>
              <a:t>eficaz</a:t>
            </a:r>
            <a:r>
              <a:rPr lang="en-US" dirty="0"/>
              <a:t>; </a:t>
            </a:r>
            <a:r>
              <a:rPr lang="en-US" dirty="0" err="1"/>
              <a:t>Aumentar</a:t>
            </a:r>
            <a:r>
              <a:rPr lang="en-US" dirty="0"/>
              <a:t> o </a:t>
            </a:r>
            <a:r>
              <a:rPr lang="en-US" dirty="0" err="1"/>
              <a:t>nível</a:t>
            </a:r>
            <a:r>
              <a:rPr lang="en-US" dirty="0"/>
              <a:t> da </a:t>
            </a:r>
            <a:r>
              <a:rPr lang="en-US" dirty="0" err="1"/>
              <a:t>qualidade</a:t>
            </a:r>
            <a:r>
              <a:rPr lang="en-US" dirty="0"/>
              <a:t> do </a:t>
            </a:r>
            <a:r>
              <a:rPr lang="en-US" dirty="0" err="1"/>
              <a:t>trabalho</a:t>
            </a:r>
            <a:r>
              <a:rPr lang="en-US" dirty="0"/>
              <a:t>,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meio</a:t>
            </a:r>
            <a:r>
              <a:rPr lang="en-US" dirty="0"/>
              <a:t> da </a:t>
            </a:r>
            <a:r>
              <a:rPr lang="en-US" dirty="0" err="1"/>
              <a:t>motivação</a:t>
            </a:r>
            <a:r>
              <a:rPr lang="en-US" dirty="0"/>
              <a:t>; </a:t>
            </a:r>
            <a:r>
              <a:rPr lang="en-US" dirty="0" err="1"/>
              <a:t>Estimular</a:t>
            </a:r>
            <a:r>
              <a:rPr lang="en-US" dirty="0"/>
              <a:t> a </a:t>
            </a:r>
            <a:r>
              <a:rPr lang="en-US" dirty="0" err="1"/>
              <a:t>participação</a:t>
            </a:r>
            <a:r>
              <a:rPr lang="en-US" dirty="0"/>
              <a:t> com </a:t>
            </a:r>
            <a:r>
              <a:rPr lang="en-US" dirty="0" err="1"/>
              <a:t>sugestões</a:t>
            </a:r>
            <a:r>
              <a:rPr lang="en-US" dirty="0"/>
              <a:t>, </a:t>
            </a:r>
            <a:r>
              <a:rPr lang="en-US" dirty="0" err="1"/>
              <a:t>novas</a:t>
            </a:r>
            <a:r>
              <a:rPr lang="en-US" dirty="0"/>
              <a:t> </a:t>
            </a:r>
            <a:r>
              <a:rPr lang="en-US" dirty="0" err="1"/>
              <a:t>ideias</a:t>
            </a:r>
            <a:r>
              <a:rPr lang="en-US" dirty="0"/>
              <a:t> e </a:t>
            </a:r>
            <a:r>
              <a:rPr lang="en-US" dirty="0" err="1"/>
              <a:t>estratégias</a:t>
            </a:r>
            <a:r>
              <a:rPr lang="en-US" dirty="0"/>
              <a:t>. 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9021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CONTROLE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2244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4627" y="375658"/>
            <a:ext cx="8781817" cy="626097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Para o </a:t>
            </a:r>
            <a:r>
              <a:rPr lang="en-US" dirty="0" err="1"/>
              <a:t>Fayol</a:t>
            </a:r>
            <a:r>
              <a:rPr lang="en-US" dirty="0"/>
              <a:t> o </a:t>
            </a:r>
            <a:r>
              <a:rPr lang="en-US" dirty="0" err="1"/>
              <a:t>controle</a:t>
            </a:r>
            <a:r>
              <a:rPr lang="en-US" dirty="0"/>
              <a:t> </a:t>
            </a:r>
            <a:r>
              <a:rPr lang="en-US" dirty="0" err="1"/>
              <a:t>significa</a:t>
            </a:r>
            <a:r>
              <a:rPr lang="en-US" dirty="0"/>
              <a:t> </a:t>
            </a:r>
            <a:r>
              <a:rPr lang="en-US" dirty="0" err="1"/>
              <a:t>verificar</a:t>
            </a:r>
            <a:r>
              <a:rPr lang="en-US" dirty="0"/>
              <a:t> se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procedimentos</a:t>
            </a:r>
            <a:r>
              <a:rPr lang="en-US" dirty="0"/>
              <a:t> do </a:t>
            </a:r>
            <a:r>
              <a:rPr lang="en-US" dirty="0" err="1"/>
              <a:t>pessoal</a:t>
            </a:r>
            <a:r>
              <a:rPr lang="en-US" dirty="0"/>
              <a:t> se </a:t>
            </a:r>
            <a:r>
              <a:rPr lang="en-US" dirty="0" err="1"/>
              <a:t>acordam</a:t>
            </a:r>
            <a:r>
              <a:rPr lang="en-US" dirty="0"/>
              <a:t> com as </a:t>
            </a:r>
            <a:r>
              <a:rPr lang="en-US" dirty="0" err="1"/>
              <a:t>regras</a:t>
            </a:r>
            <a:r>
              <a:rPr lang="en-US" dirty="0"/>
              <a:t> e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princípios</a:t>
            </a:r>
            <a:r>
              <a:rPr lang="en-US" dirty="0"/>
              <a:t> </a:t>
            </a:r>
            <a:r>
              <a:rPr lang="en-US" dirty="0" err="1"/>
              <a:t>estabelecidos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empresa</a:t>
            </a:r>
            <a:r>
              <a:rPr lang="en-US" dirty="0"/>
              <a:t> </a:t>
            </a:r>
            <a:endParaRPr lang="bg-BG" dirty="0" smtClean="0"/>
          </a:p>
          <a:p>
            <a:pPr algn="just"/>
            <a:r>
              <a:rPr lang="en-US" dirty="0"/>
              <a:t>O </a:t>
            </a:r>
            <a:r>
              <a:rPr lang="en-US" dirty="0" err="1"/>
              <a:t>controle</a:t>
            </a:r>
            <a:r>
              <a:rPr lang="en-US" dirty="0"/>
              <a:t> </a:t>
            </a:r>
            <a:r>
              <a:rPr lang="en-US" dirty="0" err="1"/>
              <a:t>compreende</a:t>
            </a:r>
            <a:r>
              <a:rPr lang="en-US" dirty="0"/>
              <a:t> a </a:t>
            </a:r>
            <a:r>
              <a:rPr lang="en-US" dirty="0" err="1"/>
              <a:t>verificação</a:t>
            </a:r>
            <a:r>
              <a:rPr lang="en-US" dirty="0"/>
              <a:t> da </a:t>
            </a:r>
            <a:r>
              <a:rPr lang="en-US" dirty="0" err="1"/>
              <a:t>compatibilidade</a:t>
            </a:r>
            <a:r>
              <a:rPr lang="en-US" dirty="0"/>
              <a:t> </a:t>
            </a:r>
            <a:r>
              <a:rPr lang="en-US" dirty="0" smtClean="0"/>
              <a:t>entre </a:t>
            </a:r>
            <a:r>
              <a:rPr lang="en-US" dirty="0"/>
              <a:t>a </a:t>
            </a:r>
            <a:r>
              <a:rPr lang="en-US" dirty="0" err="1"/>
              <a:t>ação</a:t>
            </a:r>
            <a:r>
              <a:rPr lang="en-US" dirty="0"/>
              <a:t> </a:t>
            </a:r>
            <a:r>
              <a:rPr lang="en-US" dirty="0" err="1"/>
              <a:t>organizacional</a:t>
            </a:r>
            <a:r>
              <a:rPr lang="en-US" dirty="0"/>
              <a:t> e o </a:t>
            </a:r>
            <a:r>
              <a:rPr lang="en-US" dirty="0" err="1"/>
              <a:t>plano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a </a:t>
            </a:r>
            <a:r>
              <a:rPr lang="en-US" dirty="0" err="1"/>
              <a:t>determinou</a:t>
            </a:r>
            <a:r>
              <a:rPr lang="en-US" dirty="0"/>
              <a:t>. </a:t>
            </a:r>
            <a:endParaRPr lang="bg-BG" dirty="0" smtClean="0"/>
          </a:p>
          <a:p>
            <a:pPr algn="just"/>
            <a:r>
              <a:rPr lang="en-US" dirty="0" smtClean="0"/>
              <a:t>O </a:t>
            </a:r>
            <a:r>
              <a:rPr lang="en-US" dirty="0" err="1"/>
              <a:t>controle</a:t>
            </a:r>
            <a:r>
              <a:rPr lang="en-US" dirty="0"/>
              <a:t> é a </a:t>
            </a:r>
            <a:r>
              <a:rPr lang="en-US" dirty="0" err="1"/>
              <a:t>última</a:t>
            </a:r>
            <a:r>
              <a:rPr lang="en-US" dirty="0"/>
              <a:t> </a:t>
            </a:r>
            <a:r>
              <a:rPr lang="en-US" dirty="0" err="1"/>
              <a:t>função</a:t>
            </a:r>
            <a:r>
              <a:rPr lang="en-US" dirty="0"/>
              <a:t> </a:t>
            </a:r>
            <a:r>
              <a:rPr lang="en-US" dirty="0" err="1"/>
              <a:t>desempenhada</a:t>
            </a:r>
            <a:r>
              <a:rPr lang="en-US" dirty="0"/>
              <a:t>, </a:t>
            </a:r>
            <a:r>
              <a:rPr lang="en-US" dirty="0" err="1"/>
              <a:t>porque</a:t>
            </a:r>
            <a:r>
              <a:rPr lang="en-US" dirty="0"/>
              <a:t> só é </a:t>
            </a:r>
            <a:r>
              <a:rPr lang="en-US" dirty="0" err="1"/>
              <a:t>possível</a:t>
            </a:r>
            <a:r>
              <a:rPr lang="en-US" dirty="0"/>
              <a:t> </a:t>
            </a:r>
            <a:r>
              <a:rPr lang="en-US" dirty="0" err="1"/>
              <a:t>ocorrer</a:t>
            </a:r>
            <a:r>
              <a:rPr lang="en-US" dirty="0"/>
              <a:t> </a:t>
            </a:r>
            <a:r>
              <a:rPr lang="en-US" dirty="0" err="1"/>
              <a:t>depois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as </a:t>
            </a:r>
            <a:r>
              <a:rPr lang="en-US" dirty="0" err="1"/>
              <a:t>demais</a:t>
            </a:r>
            <a:r>
              <a:rPr lang="en-US" dirty="0"/>
              <a:t> </a:t>
            </a:r>
            <a:r>
              <a:rPr lang="en-US" dirty="0" err="1"/>
              <a:t>funções</a:t>
            </a:r>
            <a:r>
              <a:rPr lang="en-US" dirty="0"/>
              <a:t> </a:t>
            </a:r>
            <a:r>
              <a:rPr lang="en-US" dirty="0" err="1"/>
              <a:t>forem</a:t>
            </a:r>
            <a:r>
              <a:rPr lang="en-US" dirty="0"/>
              <a:t> </a:t>
            </a:r>
            <a:r>
              <a:rPr lang="en-US" dirty="0" err="1"/>
              <a:t>completadas</a:t>
            </a:r>
            <a:r>
              <a:rPr lang="en-US" dirty="0"/>
              <a:t>, </a:t>
            </a:r>
            <a:r>
              <a:rPr lang="en-US" dirty="0" err="1"/>
              <a:t>ele</a:t>
            </a:r>
            <a:r>
              <a:rPr lang="en-US" dirty="0"/>
              <a:t> </a:t>
            </a:r>
            <a:r>
              <a:rPr lang="en-US" dirty="0" err="1" smtClean="0"/>
              <a:t>est</a:t>
            </a:r>
            <a:r>
              <a:rPr lang="bg-BG" dirty="0" smtClean="0"/>
              <a:t>á </a:t>
            </a:r>
            <a:r>
              <a:rPr lang="en-US" dirty="0" err="1" smtClean="0"/>
              <a:t>intimamente</a:t>
            </a:r>
            <a:r>
              <a:rPr lang="en-US" dirty="0" smtClean="0"/>
              <a:t> </a:t>
            </a:r>
            <a:r>
              <a:rPr lang="en-US" dirty="0" err="1"/>
              <a:t>ligado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planejamento</a:t>
            </a:r>
            <a:r>
              <a:rPr lang="en-US" dirty="0"/>
              <a:t>, </a:t>
            </a:r>
            <a:r>
              <a:rPr lang="en-US" dirty="0" err="1"/>
              <a:t>pois</a:t>
            </a:r>
            <a:r>
              <a:rPr lang="en-US" dirty="0"/>
              <a:t> </a:t>
            </a:r>
            <a:r>
              <a:rPr lang="en-US" dirty="0" err="1"/>
              <a:t>estabelece</a:t>
            </a:r>
            <a:r>
              <a:rPr lang="en-US" dirty="0"/>
              <a:t> </a:t>
            </a:r>
            <a:r>
              <a:rPr lang="en-US" dirty="0" err="1"/>
              <a:t>metas</a:t>
            </a:r>
            <a:r>
              <a:rPr lang="en-US" dirty="0"/>
              <a:t> e </a:t>
            </a:r>
            <a:r>
              <a:rPr lang="en-US" dirty="0" err="1"/>
              <a:t>métodos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atingi-las</a:t>
            </a:r>
            <a:r>
              <a:rPr lang="en-US" dirty="0"/>
              <a:t>. </a:t>
            </a:r>
          </a:p>
          <a:p>
            <a:pPr algn="just">
              <a:buFontTx/>
              <a:buChar char="•"/>
            </a:pPr>
            <a:r>
              <a:rPr lang="en-US" b="1" dirty="0" err="1" smtClean="0"/>
              <a:t>Processo</a:t>
            </a:r>
            <a:r>
              <a:rPr lang="en-US" b="1" dirty="0" smtClean="0"/>
              <a:t> </a:t>
            </a:r>
            <a:r>
              <a:rPr lang="en-US" b="1" dirty="0"/>
              <a:t>de </a:t>
            </a:r>
            <a:r>
              <a:rPr lang="en-US" b="1" dirty="0" err="1"/>
              <a:t>controle</a:t>
            </a:r>
            <a:r>
              <a:rPr lang="en-US" b="1" dirty="0"/>
              <a:t> </a:t>
            </a:r>
            <a:r>
              <a:rPr lang="en-US" b="1" dirty="0" err="1"/>
              <a:t>envolve</a:t>
            </a:r>
            <a:r>
              <a:rPr lang="en-US" b="1" dirty="0"/>
              <a:t> </a:t>
            </a:r>
            <a:r>
              <a:rPr lang="en-US" b="1" dirty="0" err="1"/>
              <a:t>quatro</a:t>
            </a:r>
            <a:r>
              <a:rPr lang="en-US" b="1" dirty="0"/>
              <a:t> </a:t>
            </a:r>
            <a:r>
              <a:rPr lang="en-US" b="1" dirty="0" err="1"/>
              <a:t>etapas</a:t>
            </a:r>
            <a:r>
              <a:rPr lang="en-US" b="1" dirty="0"/>
              <a:t>: </a:t>
            </a:r>
          </a:p>
          <a:p>
            <a:pPr lvl="1" algn="just">
              <a:buFontTx/>
              <a:buChar char="•"/>
            </a:pPr>
            <a:r>
              <a:rPr lang="en-US" dirty="0" err="1" smtClean="0"/>
              <a:t>Estabelecer</a:t>
            </a:r>
            <a:r>
              <a:rPr lang="en-US" dirty="0" smtClean="0"/>
              <a:t> </a:t>
            </a:r>
            <a:r>
              <a:rPr lang="en-US" dirty="0" err="1"/>
              <a:t>padrões</a:t>
            </a:r>
            <a:r>
              <a:rPr lang="en-US" dirty="0"/>
              <a:t> de </a:t>
            </a:r>
            <a:r>
              <a:rPr lang="en-US" dirty="0" err="1"/>
              <a:t>desempenho</a:t>
            </a:r>
            <a:r>
              <a:rPr lang="en-US" dirty="0"/>
              <a:t>: </a:t>
            </a:r>
            <a:r>
              <a:rPr lang="en-US" dirty="0" err="1"/>
              <a:t>pontos</a:t>
            </a:r>
            <a:r>
              <a:rPr lang="en-US" dirty="0"/>
              <a:t> de </a:t>
            </a:r>
            <a:r>
              <a:rPr lang="en-US" dirty="0" err="1"/>
              <a:t>referência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avaliar</a:t>
            </a:r>
            <a:r>
              <a:rPr lang="en-US" dirty="0"/>
              <a:t> o </a:t>
            </a:r>
            <a:r>
              <a:rPr lang="en-US" dirty="0" err="1"/>
              <a:t>desempenho</a:t>
            </a:r>
            <a:r>
              <a:rPr lang="en-US" dirty="0"/>
              <a:t> </a:t>
            </a:r>
          </a:p>
          <a:p>
            <a:pPr lvl="1" algn="just"/>
            <a:r>
              <a:rPr lang="en-US" dirty="0" err="1" smtClean="0"/>
              <a:t>Medir</a:t>
            </a:r>
            <a:r>
              <a:rPr lang="en-US" dirty="0" smtClean="0"/>
              <a:t> </a:t>
            </a:r>
            <a:r>
              <a:rPr lang="en-US" dirty="0"/>
              <a:t>o </a:t>
            </a:r>
            <a:r>
              <a:rPr lang="en-US" dirty="0" err="1"/>
              <a:t>desempenho</a:t>
            </a:r>
            <a:r>
              <a:rPr lang="en-US" dirty="0"/>
              <a:t>: </a:t>
            </a:r>
            <a:r>
              <a:rPr lang="en-US" dirty="0" err="1"/>
              <a:t>medição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meio</a:t>
            </a:r>
            <a:r>
              <a:rPr lang="en-US" dirty="0"/>
              <a:t> de </a:t>
            </a:r>
            <a:r>
              <a:rPr lang="en-US" dirty="0" err="1"/>
              <a:t>relatórios</a:t>
            </a:r>
            <a:r>
              <a:rPr lang="en-US" dirty="0"/>
              <a:t>, </a:t>
            </a:r>
            <a:r>
              <a:rPr lang="en-US" dirty="0" err="1"/>
              <a:t>gráficos</a:t>
            </a:r>
            <a:r>
              <a:rPr lang="en-US" dirty="0"/>
              <a:t>, </a:t>
            </a:r>
            <a:r>
              <a:rPr lang="en-US" dirty="0" err="1"/>
              <a:t>tabelas</a:t>
            </a:r>
            <a:r>
              <a:rPr lang="en-US" dirty="0"/>
              <a:t>, </a:t>
            </a:r>
            <a:r>
              <a:rPr lang="en-US" dirty="0" err="1"/>
              <a:t>fluxos</a:t>
            </a:r>
            <a:r>
              <a:rPr lang="en-US" dirty="0"/>
              <a:t> e outros </a:t>
            </a:r>
            <a:r>
              <a:rPr lang="en-US" dirty="0" err="1"/>
              <a:t>recursos</a:t>
            </a:r>
            <a:r>
              <a:rPr lang="en-US" dirty="0"/>
              <a:t>. </a:t>
            </a:r>
          </a:p>
          <a:p>
            <a:pPr lvl="1" algn="just"/>
            <a:r>
              <a:rPr lang="en-US" dirty="0" err="1" smtClean="0"/>
              <a:t>Comparar</a:t>
            </a:r>
            <a:r>
              <a:rPr lang="en-US" dirty="0" smtClean="0"/>
              <a:t> </a:t>
            </a:r>
            <a:r>
              <a:rPr lang="en-US" dirty="0"/>
              <a:t>o </a:t>
            </a:r>
            <a:r>
              <a:rPr lang="en-US" dirty="0" err="1"/>
              <a:t>desempenho</a:t>
            </a:r>
            <a:r>
              <a:rPr lang="en-US" dirty="0"/>
              <a:t> com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padrões</a:t>
            </a:r>
            <a:r>
              <a:rPr lang="en-US" dirty="0"/>
              <a:t> e </a:t>
            </a:r>
            <a:r>
              <a:rPr lang="en-US" dirty="0" err="1"/>
              <a:t>determinar</a:t>
            </a:r>
            <a:r>
              <a:rPr lang="en-US" dirty="0"/>
              <a:t> </a:t>
            </a:r>
            <a:r>
              <a:rPr lang="en-US" dirty="0" err="1"/>
              <a:t>desvios</a:t>
            </a:r>
            <a:r>
              <a:rPr lang="en-US" dirty="0"/>
              <a:t>: </a:t>
            </a:r>
            <a:r>
              <a:rPr lang="en-US" dirty="0" err="1"/>
              <a:t>identificação</a:t>
            </a:r>
            <a:r>
              <a:rPr lang="en-US" dirty="0"/>
              <a:t> das </a:t>
            </a:r>
            <a:r>
              <a:rPr lang="en-US" dirty="0" err="1"/>
              <a:t>diferenças</a:t>
            </a:r>
            <a:r>
              <a:rPr lang="en-US" dirty="0"/>
              <a:t> </a:t>
            </a:r>
            <a:r>
              <a:rPr lang="en-US" dirty="0" err="1"/>
              <a:t>existentes</a:t>
            </a:r>
            <a:r>
              <a:rPr lang="en-US" dirty="0"/>
              <a:t> no </a:t>
            </a:r>
            <a:r>
              <a:rPr lang="en-US" dirty="0" err="1"/>
              <a:t>processo</a:t>
            </a:r>
            <a:r>
              <a:rPr lang="en-US" dirty="0"/>
              <a:t> de </a:t>
            </a:r>
            <a:r>
              <a:rPr lang="en-US" dirty="0" err="1"/>
              <a:t>operação</a:t>
            </a:r>
            <a:r>
              <a:rPr lang="en-US" dirty="0"/>
              <a:t>, </a:t>
            </a:r>
            <a:r>
              <a:rPr lang="en-US" dirty="0" err="1"/>
              <a:t>indicando</a:t>
            </a:r>
            <a:r>
              <a:rPr lang="en-US" dirty="0"/>
              <a:t> </a:t>
            </a:r>
            <a:r>
              <a:rPr lang="en-US" dirty="0" err="1"/>
              <a:t>assim</a:t>
            </a:r>
            <a:r>
              <a:rPr lang="en-US" dirty="0"/>
              <a:t> a </a:t>
            </a:r>
            <a:r>
              <a:rPr lang="en-US" dirty="0" err="1"/>
              <a:t>necessidade</a:t>
            </a:r>
            <a:r>
              <a:rPr lang="en-US" dirty="0"/>
              <a:t> de </a:t>
            </a:r>
            <a:r>
              <a:rPr lang="en-US" dirty="0" err="1"/>
              <a:t>intervenção</a:t>
            </a:r>
            <a:r>
              <a:rPr lang="en-US" dirty="0"/>
              <a:t>. </a:t>
            </a:r>
          </a:p>
          <a:p>
            <a:pPr lvl="1" algn="just"/>
            <a:r>
              <a:rPr lang="en-US" dirty="0" err="1" smtClean="0"/>
              <a:t>Adotar</a:t>
            </a:r>
            <a:r>
              <a:rPr lang="en-US" dirty="0" smtClean="0"/>
              <a:t> </a:t>
            </a:r>
            <a:r>
              <a:rPr lang="en-US" dirty="0" err="1"/>
              <a:t>medidas</a:t>
            </a:r>
            <a:r>
              <a:rPr lang="en-US" dirty="0"/>
              <a:t> </a:t>
            </a:r>
            <a:r>
              <a:rPr lang="en-US" dirty="0" err="1"/>
              <a:t>corretivas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ajustar</a:t>
            </a:r>
            <a:r>
              <a:rPr lang="en-US" dirty="0"/>
              <a:t> o </a:t>
            </a:r>
            <a:r>
              <a:rPr lang="en-US" dirty="0" err="1"/>
              <a:t>desempenho</a:t>
            </a:r>
            <a:r>
              <a:rPr lang="en-US" dirty="0"/>
              <a:t> </a:t>
            </a:r>
            <a:r>
              <a:rPr lang="en-US" dirty="0" err="1"/>
              <a:t>atual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padrão</a:t>
            </a:r>
            <a:r>
              <a:rPr lang="en-US" dirty="0"/>
              <a:t> </a:t>
            </a:r>
            <a:r>
              <a:rPr lang="en-US" dirty="0" err="1"/>
              <a:t>desejado</a:t>
            </a:r>
            <a:r>
              <a:rPr lang="en-US" dirty="0"/>
              <a:t>: </a:t>
            </a:r>
            <a:r>
              <a:rPr lang="en-US" dirty="0" err="1"/>
              <a:t>ajustes</a:t>
            </a:r>
            <a:r>
              <a:rPr lang="en-US" dirty="0"/>
              <a:t> das </a:t>
            </a:r>
            <a:r>
              <a:rPr lang="en-US" dirty="0" err="1"/>
              <a:t>operações</a:t>
            </a:r>
            <a:r>
              <a:rPr lang="en-US" dirty="0"/>
              <a:t> </a:t>
            </a:r>
            <a:r>
              <a:rPr lang="en-US" dirty="0" err="1"/>
              <a:t>onde</a:t>
            </a:r>
            <a:r>
              <a:rPr lang="en-US" dirty="0"/>
              <a:t> </a:t>
            </a:r>
            <a:r>
              <a:rPr lang="en-US" dirty="0" err="1"/>
              <a:t>necessárias</a:t>
            </a:r>
            <a:r>
              <a:rPr lang="en-US" dirty="0"/>
              <a:t>. 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7938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741" y="321993"/>
            <a:ext cx="8799703" cy="6225193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As </a:t>
            </a:r>
            <a:r>
              <a:rPr lang="en-US" dirty="0" err="1"/>
              <a:t>técnicas</a:t>
            </a:r>
            <a:r>
              <a:rPr lang="en-US" dirty="0"/>
              <a:t> de </a:t>
            </a:r>
            <a:r>
              <a:rPr lang="en-US" dirty="0" err="1"/>
              <a:t>controle</a:t>
            </a:r>
            <a:r>
              <a:rPr lang="en-US" dirty="0"/>
              <a:t> </a:t>
            </a:r>
            <a:r>
              <a:rPr lang="en-US" dirty="0" err="1"/>
              <a:t>podem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qualitativas</a:t>
            </a:r>
            <a:r>
              <a:rPr lang="en-US" dirty="0"/>
              <a:t>,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engloba</a:t>
            </a:r>
            <a:r>
              <a:rPr lang="en-US" dirty="0"/>
              <a:t>: auditoria, </a:t>
            </a:r>
            <a:r>
              <a:rPr lang="en-US" dirty="0" err="1"/>
              <a:t>observação</a:t>
            </a:r>
            <a:r>
              <a:rPr lang="en-US" dirty="0"/>
              <a:t> </a:t>
            </a:r>
            <a:r>
              <a:rPr lang="en-US" dirty="0" err="1"/>
              <a:t>pessoal</a:t>
            </a:r>
            <a:r>
              <a:rPr lang="en-US" dirty="0"/>
              <a:t>, </a:t>
            </a:r>
            <a:r>
              <a:rPr lang="en-US" dirty="0" err="1"/>
              <a:t>inspeção</a:t>
            </a:r>
            <a:r>
              <a:rPr lang="en-US" dirty="0"/>
              <a:t>, </a:t>
            </a:r>
            <a:r>
              <a:rPr lang="en-US" dirty="0" err="1"/>
              <a:t>controle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relatórios</a:t>
            </a:r>
            <a:r>
              <a:rPr lang="en-US" dirty="0"/>
              <a:t>, </a:t>
            </a:r>
            <a:r>
              <a:rPr lang="en-US" dirty="0" err="1"/>
              <a:t>avaliação</a:t>
            </a:r>
            <a:r>
              <a:rPr lang="en-US" dirty="0"/>
              <a:t> de </a:t>
            </a:r>
            <a:r>
              <a:rPr lang="en-US" dirty="0" err="1"/>
              <a:t>desempenho</a:t>
            </a:r>
            <a:r>
              <a:rPr lang="en-US" dirty="0"/>
              <a:t>, </a:t>
            </a:r>
            <a:r>
              <a:rPr lang="en-US" dirty="0" err="1"/>
              <a:t>políticas</a:t>
            </a:r>
            <a:r>
              <a:rPr lang="en-US" dirty="0"/>
              <a:t> e </a:t>
            </a:r>
            <a:r>
              <a:rPr lang="en-US" dirty="0" err="1"/>
              <a:t>controle</a:t>
            </a:r>
            <a:r>
              <a:rPr lang="en-US" dirty="0"/>
              <a:t> do </a:t>
            </a:r>
            <a:r>
              <a:rPr lang="en-US" dirty="0" err="1"/>
              <a:t>desempenho</a:t>
            </a:r>
            <a:r>
              <a:rPr lang="en-US" dirty="0"/>
              <a:t> </a:t>
            </a:r>
            <a:r>
              <a:rPr lang="en-US" dirty="0" err="1"/>
              <a:t>humano</a:t>
            </a:r>
            <a:r>
              <a:rPr lang="en-US" dirty="0"/>
              <a:t> e </a:t>
            </a:r>
            <a:r>
              <a:rPr lang="en-US" dirty="0" err="1"/>
              <a:t>podem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também</a:t>
            </a:r>
            <a:r>
              <a:rPr lang="en-US" dirty="0"/>
              <a:t> </a:t>
            </a:r>
            <a:r>
              <a:rPr lang="en-US" dirty="0" err="1"/>
              <a:t>técnicas</a:t>
            </a:r>
            <a:r>
              <a:rPr lang="en-US" dirty="0"/>
              <a:t> </a:t>
            </a:r>
            <a:r>
              <a:rPr lang="en-US" dirty="0" err="1"/>
              <a:t>quantitativas</a:t>
            </a:r>
            <a:r>
              <a:rPr lang="en-US" dirty="0"/>
              <a:t>,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engloba</a:t>
            </a:r>
            <a:r>
              <a:rPr lang="en-US" dirty="0"/>
              <a:t>: </a:t>
            </a:r>
            <a:r>
              <a:rPr lang="en-US" dirty="0" err="1"/>
              <a:t>controle</a:t>
            </a:r>
            <a:r>
              <a:rPr lang="en-US" dirty="0"/>
              <a:t> de </a:t>
            </a:r>
            <a:r>
              <a:rPr lang="en-US" dirty="0" err="1"/>
              <a:t>retorno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Ativos</a:t>
            </a:r>
            <a:r>
              <a:rPr lang="en-US" dirty="0"/>
              <a:t>, </a:t>
            </a:r>
            <a:r>
              <a:rPr lang="en-US" dirty="0" err="1"/>
              <a:t>gráfico</a:t>
            </a:r>
            <a:r>
              <a:rPr lang="en-US" dirty="0"/>
              <a:t> de </a:t>
            </a:r>
            <a:r>
              <a:rPr lang="en-US" dirty="0" err="1"/>
              <a:t>Grantt</a:t>
            </a:r>
            <a:r>
              <a:rPr lang="en-US" dirty="0"/>
              <a:t>, , </a:t>
            </a:r>
            <a:r>
              <a:rPr lang="en-US" dirty="0" err="1"/>
              <a:t>análise</a:t>
            </a:r>
            <a:r>
              <a:rPr lang="en-US" dirty="0"/>
              <a:t> do </a:t>
            </a:r>
            <a:r>
              <a:rPr lang="en-US" dirty="0" err="1"/>
              <a:t>ponto</a:t>
            </a:r>
            <a:r>
              <a:rPr lang="en-US" dirty="0"/>
              <a:t> de </a:t>
            </a:r>
            <a:r>
              <a:rPr lang="en-US" dirty="0" err="1"/>
              <a:t>equilíbrio</a:t>
            </a:r>
            <a:r>
              <a:rPr lang="en-US" dirty="0"/>
              <a:t>, </a:t>
            </a:r>
            <a:r>
              <a:rPr lang="en-US" dirty="0" err="1"/>
              <a:t>ponto</a:t>
            </a:r>
            <a:r>
              <a:rPr lang="en-US" dirty="0"/>
              <a:t> </a:t>
            </a:r>
            <a:r>
              <a:rPr lang="en-US" dirty="0" err="1"/>
              <a:t>econômico</a:t>
            </a:r>
            <a:r>
              <a:rPr lang="en-US" dirty="0"/>
              <a:t> do </a:t>
            </a:r>
            <a:r>
              <a:rPr lang="en-US" dirty="0" err="1"/>
              <a:t>pedido</a:t>
            </a:r>
            <a:r>
              <a:rPr lang="en-US" dirty="0"/>
              <a:t>, </a:t>
            </a:r>
            <a:r>
              <a:rPr lang="en-US" dirty="0" err="1"/>
              <a:t>sistema</a:t>
            </a:r>
            <a:r>
              <a:rPr lang="en-US" dirty="0"/>
              <a:t> ABC, </a:t>
            </a:r>
            <a:r>
              <a:rPr lang="en-US" dirty="0" err="1"/>
              <a:t>desvio</a:t>
            </a:r>
            <a:r>
              <a:rPr lang="en-US" dirty="0"/>
              <a:t> </a:t>
            </a:r>
            <a:r>
              <a:rPr lang="en-US" dirty="0" err="1"/>
              <a:t>padrão</a:t>
            </a:r>
            <a:r>
              <a:rPr lang="en-US" dirty="0"/>
              <a:t>, </a:t>
            </a:r>
            <a:r>
              <a:rPr lang="en-US" dirty="0" err="1"/>
              <a:t>análise</a:t>
            </a:r>
            <a:r>
              <a:rPr lang="en-US" dirty="0"/>
              <a:t> da </a:t>
            </a:r>
            <a:r>
              <a:rPr lang="en-US" dirty="0" err="1"/>
              <a:t>variância</a:t>
            </a:r>
            <a:r>
              <a:rPr lang="en-US" dirty="0"/>
              <a:t>, </a:t>
            </a:r>
            <a:r>
              <a:rPr lang="en-US" dirty="0" err="1"/>
              <a:t>orçamento</a:t>
            </a:r>
            <a:r>
              <a:rPr lang="en-US" dirty="0"/>
              <a:t> e </a:t>
            </a:r>
            <a:r>
              <a:rPr lang="en-US" dirty="0" err="1"/>
              <a:t>relatórios</a:t>
            </a:r>
            <a:r>
              <a:rPr lang="en-US" dirty="0"/>
              <a:t> </a:t>
            </a:r>
            <a:r>
              <a:rPr lang="en-US" dirty="0" err="1"/>
              <a:t>contábeis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Eficiência</a:t>
            </a:r>
            <a:r>
              <a:rPr lang="en-US" dirty="0"/>
              <a:t> e </a:t>
            </a:r>
            <a:r>
              <a:rPr lang="en-US" dirty="0" err="1"/>
              <a:t>eficácia</a:t>
            </a:r>
            <a:r>
              <a:rPr lang="en-US" dirty="0"/>
              <a:t> </a:t>
            </a:r>
            <a:r>
              <a:rPr lang="en-US" dirty="0" err="1"/>
              <a:t>são</a:t>
            </a:r>
            <a:r>
              <a:rPr lang="en-US" dirty="0"/>
              <a:t> </a:t>
            </a:r>
            <a:r>
              <a:rPr lang="en-US" dirty="0" err="1"/>
              <a:t>excelentes</a:t>
            </a:r>
            <a:r>
              <a:rPr lang="en-US" dirty="0"/>
              <a:t> </a:t>
            </a:r>
            <a:r>
              <a:rPr lang="en-US" dirty="0" err="1"/>
              <a:t>parâmetros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a </a:t>
            </a:r>
            <a:r>
              <a:rPr lang="en-US" dirty="0" err="1"/>
              <a:t>medida</a:t>
            </a:r>
            <a:r>
              <a:rPr lang="en-US" dirty="0"/>
              <a:t> do </a:t>
            </a:r>
            <a:r>
              <a:rPr lang="en-US" dirty="0" err="1"/>
              <a:t>desempenho</a:t>
            </a:r>
            <a:r>
              <a:rPr lang="en-US" dirty="0"/>
              <a:t> </a:t>
            </a:r>
            <a:r>
              <a:rPr lang="en-US" dirty="0" err="1"/>
              <a:t>organizacional</a:t>
            </a:r>
            <a:r>
              <a:rPr lang="en-US" dirty="0"/>
              <a:t>, </a:t>
            </a:r>
            <a:r>
              <a:rPr lang="en-US" dirty="0" err="1"/>
              <a:t>pois</a:t>
            </a:r>
            <a:r>
              <a:rPr lang="en-US" dirty="0"/>
              <a:t> </a:t>
            </a:r>
            <a:r>
              <a:rPr lang="en-US" dirty="0" err="1"/>
              <a:t>indicam</a:t>
            </a:r>
            <a:r>
              <a:rPr lang="en-US" dirty="0"/>
              <a:t> </a:t>
            </a:r>
            <a:r>
              <a:rPr lang="en-US" dirty="0" err="1"/>
              <a:t>ênfase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meios</a:t>
            </a:r>
            <a:r>
              <a:rPr lang="en-US" dirty="0"/>
              <a:t> </a:t>
            </a:r>
            <a:r>
              <a:rPr lang="en-US" dirty="0" err="1"/>
              <a:t>utilizados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alcançar</a:t>
            </a:r>
            <a:r>
              <a:rPr lang="en-US" dirty="0"/>
              <a:t> um </a:t>
            </a:r>
            <a:r>
              <a:rPr lang="en-US" dirty="0" err="1"/>
              <a:t>objetivo</a:t>
            </a:r>
            <a:r>
              <a:rPr lang="en-US" dirty="0"/>
              <a:t> e </a:t>
            </a:r>
            <a:r>
              <a:rPr lang="en-US" dirty="0" err="1"/>
              <a:t>ênfase</a:t>
            </a:r>
            <a:r>
              <a:rPr lang="en-US" dirty="0"/>
              <a:t> no </a:t>
            </a:r>
            <a:r>
              <a:rPr lang="en-US" dirty="0" err="1"/>
              <a:t>alcance</a:t>
            </a:r>
            <a:r>
              <a:rPr lang="en-US" dirty="0"/>
              <a:t> do </a:t>
            </a:r>
            <a:r>
              <a:rPr lang="en-US" dirty="0" err="1"/>
              <a:t>objetivo</a:t>
            </a:r>
            <a:r>
              <a:rPr lang="en-US" dirty="0"/>
              <a:t>. </a:t>
            </a:r>
          </a:p>
          <a:p>
            <a:pPr algn="just"/>
            <a:r>
              <a:rPr lang="en-US" dirty="0"/>
              <a:t>A </a:t>
            </a:r>
            <a:r>
              <a:rPr lang="en-US" dirty="0" err="1"/>
              <a:t>informação</a:t>
            </a:r>
            <a:r>
              <a:rPr lang="en-US" dirty="0"/>
              <a:t> é à base do </a:t>
            </a:r>
            <a:r>
              <a:rPr lang="en-US" dirty="0" err="1"/>
              <a:t>controle</a:t>
            </a:r>
            <a:r>
              <a:rPr lang="en-US" dirty="0"/>
              <a:t> </a:t>
            </a:r>
            <a:r>
              <a:rPr lang="en-US" dirty="0" err="1"/>
              <a:t>gerencial</a:t>
            </a:r>
            <a:r>
              <a:rPr lang="en-US" dirty="0"/>
              <a:t>, </a:t>
            </a:r>
            <a:r>
              <a:rPr lang="en-US" dirty="0" err="1"/>
              <a:t>deverão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comunicadas</a:t>
            </a:r>
            <a:r>
              <a:rPr lang="en-US" dirty="0"/>
              <a:t> de </a:t>
            </a:r>
            <a:r>
              <a:rPr lang="en-US" dirty="0" err="1"/>
              <a:t>uma</a:t>
            </a:r>
            <a:r>
              <a:rPr lang="en-US" dirty="0"/>
              <a:t> forma </a:t>
            </a:r>
            <a:r>
              <a:rPr lang="en-US" dirty="0" err="1"/>
              <a:t>correta</a:t>
            </a:r>
            <a:r>
              <a:rPr lang="en-US" dirty="0"/>
              <a:t>, no tempo </a:t>
            </a:r>
            <a:r>
              <a:rPr lang="en-US" dirty="0" err="1"/>
              <a:t>certo</a:t>
            </a:r>
            <a:r>
              <a:rPr lang="en-US" dirty="0"/>
              <a:t> e </a:t>
            </a:r>
            <a:r>
              <a:rPr lang="en-US" dirty="0" err="1"/>
              <a:t>pessoas</a:t>
            </a:r>
            <a:r>
              <a:rPr lang="en-US" dirty="0"/>
              <a:t> </a:t>
            </a:r>
            <a:r>
              <a:rPr lang="en-US" dirty="0" err="1"/>
              <a:t>certas</a:t>
            </a:r>
            <a:r>
              <a:rPr lang="en-US" dirty="0"/>
              <a:t>. Um </a:t>
            </a:r>
            <a:r>
              <a:rPr lang="en-US" dirty="0" err="1"/>
              <a:t>bom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 de </a:t>
            </a:r>
            <a:r>
              <a:rPr lang="en-US" dirty="0" err="1"/>
              <a:t>informação</a:t>
            </a:r>
            <a:r>
              <a:rPr lang="en-US" dirty="0"/>
              <a:t> </a:t>
            </a:r>
            <a:r>
              <a:rPr lang="en-US" dirty="0" err="1"/>
              <a:t>facilita</a:t>
            </a:r>
            <a:r>
              <a:rPr lang="en-US" dirty="0"/>
              <a:t> </a:t>
            </a:r>
            <a:r>
              <a:rPr lang="en-US" dirty="0" err="1"/>
              <a:t>muito</a:t>
            </a:r>
            <a:r>
              <a:rPr lang="en-US" dirty="0"/>
              <a:t>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das </a:t>
            </a:r>
            <a:r>
              <a:rPr lang="en-US" dirty="0" err="1"/>
              <a:t>funções</a:t>
            </a:r>
            <a:r>
              <a:rPr lang="en-US" dirty="0"/>
              <a:t> </a:t>
            </a:r>
            <a:r>
              <a:rPr lang="en-US" dirty="0" err="1"/>
              <a:t>gerenciais</a:t>
            </a:r>
            <a:r>
              <a:rPr lang="en-US" dirty="0"/>
              <a:t>, e </a:t>
            </a:r>
            <a:r>
              <a:rPr lang="en-US" dirty="0" err="1"/>
              <a:t>principalmente</a:t>
            </a:r>
            <a:r>
              <a:rPr lang="en-US" dirty="0"/>
              <a:t> </a:t>
            </a:r>
            <a:r>
              <a:rPr lang="en-US" dirty="0" err="1"/>
              <a:t>úteis</a:t>
            </a:r>
            <a:r>
              <a:rPr lang="en-US" dirty="0"/>
              <a:t> </a:t>
            </a:r>
            <a:r>
              <a:rPr lang="en-US" dirty="0" err="1"/>
              <a:t>quando</a:t>
            </a:r>
            <a:r>
              <a:rPr lang="en-US" dirty="0"/>
              <a:t> se </a:t>
            </a:r>
            <a:r>
              <a:rPr lang="en-US" dirty="0" err="1"/>
              <a:t>trata</a:t>
            </a:r>
            <a:r>
              <a:rPr lang="en-US" dirty="0"/>
              <a:t> do </a:t>
            </a:r>
            <a:r>
              <a:rPr lang="en-US" dirty="0" err="1"/>
              <a:t>planejamento</a:t>
            </a:r>
            <a:r>
              <a:rPr lang="en-US" dirty="0"/>
              <a:t> e do </a:t>
            </a:r>
            <a:r>
              <a:rPr lang="en-US" dirty="0" err="1"/>
              <a:t>controle</a:t>
            </a:r>
            <a:r>
              <a:rPr lang="en-US" dirty="0"/>
              <a:t>. 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6546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3120"/>
            <a:ext cx="8913813" cy="914400"/>
          </a:xfrm>
        </p:spPr>
        <p:txBody>
          <a:bodyPr>
            <a:normAutofit/>
          </a:bodyPr>
          <a:lstStyle/>
          <a:p>
            <a:r>
              <a:rPr lang="bg-BG" dirty="0" smtClean="0"/>
              <a:t>E</a:t>
            </a:r>
            <a:r>
              <a:rPr lang="en-US" dirty="0" err="1" smtClean="0"/>
              <a:t>ficiência</a:t>
            </a:r>
            <a:r>
              <a:rPr lang="en-US" dirty="0"/>
              <a:t>, </a:t>
            </a:r>
            <a:r>
              <a:rPr lang="en-US" dirty="0" err="1"/>
              <a:t>Eficácia</a:t>
            </a:r>
            <a:r>
              <a:rPr lang="en-US" dirty="0"/>
              <a:t> e </a:t>
            </a:r>
            <a:r>
              <a:rPr lang="en-US" dirty="0" err="1" smtClean="0"/>
              <a:t>Efet</a:t>
            </a:r>
            <a:r>
              <a:rPr lang="bg-BG" dirty="0" smtClean="0"/>
              <a:t>ividade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07" y="1359525"/>
            <a:ext cx="8789906" cy="524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9491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896"/>
            <a:ext cx="8913813" cy="914400"/>
          </a:xfrm>
        </p:spPr>
        <p:txBody>
          <a:bodyPr>
            <a:normAutofit/>
          </a:bodyPr>
          <a:lstStyle/>
          <a:p>
            <a:r>
              <a:rPr lang="bg-BG" dirty="0" smtClean="0"/>
              <a:t>E</a:t>
            </a:r>
            <a:r>
              <a:rPr lang="en-US" dirty="0" err="1" smtClean="0"/>
              <a:t>ficiência</a:t>
            </a:r>
            <a:r>
              <a:rPr lang="en-US" dirty="0"/>
              <a:t>, </a:t>
            </a:r>
            <a:r>
              <a:rPr lang="en-US" dirty="0" err="1"/>
              <a:t>Eficácia</a:t>
            </a:r>
            <a:r>
              <a:rPr lang="en-US" dirty="0"/>
              <a:t> e </a:t>
            </a:r>
            <a:r>
              <a:rPr lang="en-US" dirty="0" err="1"/>
              <a:t>Efetividade</a:t>
            </a:r>
            <a:r>
              <a:rPr lang="en-US" dirty="0"/>
              <a:t>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30" y="1377414"/>
            <a:ext cx="8913813" cy="5330770"/>
          </a:xfrm>
        </p:spPr>
        <p:txBody>
          <a:bodyPr>
            <a:normAutofit/>
          </a:bodyPr>
          <a:lstStyle/>
          <a:p>
            <a:pPr algn="just"/>
            <a:r>
              <a:rPr lang="en-US" b="1" dirty="0"/>
              <a:t>1</a:t>
            </a:r>
            <a:r>
              <a:rPr lang="en-US" b="1" dirty="0" smtClean="0"/>
              <a:t>.Eficiência</a:t>
            </a:r>
            <a:r>
              <a:rPr lang="en-US" dirty="0" smtClean="0"/>
              <a:t>:</a:t>
            </a:r>
            <a:r>
              <a:rPr lang="bg-BG" dirty="0" smtClean="0"/>
              <a:t> </a:t>
            </a:r>
            <a:r>
              <a:rPr lang="en-US" dirty="0" err="1" smtClean="0"/>
              <a:t>relaçãoentreosprodutos</a:t>
            </a:r>
            <a:r>
              <a:rPr lang="en-US" dirty="0"/>
              <a:t>(</a:t>
            </a:r>
            <a:r>
              <a:rPr lang="en-US" dirty="0" err="1"/>
              <a:t>benseserviços</a:t>
            </a:r>
            <a:r>
              <a:rPr lang="en-US" dirty="0"/>
              <a:t>)</a:t>
            </a:r>
            <a:r>
              <a:rPr lang="en-US" dirty="0" err="1"/>
              <a:t>geradoseos</a:t>
            </a:r>
            <a:r>
              <a:rPr lang="en-US" dirty="0"/>
              <a:t> </a:t>
            </a:r>
            <a:r>
              <a:rPr lang="en-US" dirty="0" err="1"/>
              <a:t>custos</a:t>
            </a:r>
            <a:r>
              <a:rPr lang="en-US" dirty="0"/>
              <a:t> dos </a:t>
            </a:r>
            <a:r>
              <a:rPr lang="en-US" dirty="0" err="1"/>
              <a:t>insumos</a:t>
            </a:r>
            <a:r>
              <a:rPr lang="en-US" dirty="0"/>
              <a:t> </a:t>
            </a:r>
            <a:r>
              <a:rPr lang="en-US" dirty="0" err="1"/>
              <a:t>empregados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produzi</a:t>
            </a:r>
            <a:r>
              <a:rPr lang="en-US" dirty="0"/>
              <a:t>-los, </a:t>
            </a:r>
            <a:r>
              <a:rPr lang="en-US" dirty="0" err="1"/>
              <a:t>em</a:t>
            </a:r>
            <a:r>
              <a:rPr lang="en-US" dirty="0"/>
              <a:t> um </a:t>
            </a:r>
            <a:r>
              <a:rPr lang="en-US" dirty="0" err="1"/>
              <a:t>determinado</a:t>
            </a:r>
            <a:r>
              <a:rPr lang="en-US" dirty="0"/>
              <a:t> </a:t>
            </a:r>
            <a:r>
              <a:rPr lang="en-US" dirty="0" err="1"/>
              <a:t>período</a:t>
            </a:r>
            <a:r>
              <a:rPr lang="en-US" dirty="0"/>
              <a:t> de tempo, </a:t>
            </a:r>
            <a:r>
              <a:rPr lang="en-US" dirty="0" err="1"/>
              <a:t>mantidos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padrões</a:t>
            </a:r>
            <a:r>
              <a:rPr lang="en-US" dirty="0"/>
              <a:t> de </a:t>
            </a:r>
            <a:r>
              <a:rPr lang="en-US" dirty="0" err="1"/>
              <a:t>qualidade</a:t>
            </a:r>
            <a:r>
              <a:rPr lang="en-US" dirty="0"/>
              <a:t>. </a:t>
            </a:r>
            <a:r>
              <a:rPr lang="en-US" dirty="0" err="1"/>
              <a:t>Refere</a:t>
            </a:r>
            <a:r>
              <a:rPr lang="en-US" dirty="0"/>
              <a:t>-se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esforço</a:t>
            </a:r>
            <a:r>
              <a:rPr lang="en-US" dirty="0"/>
              <a:t> do </a:t>
            </a:r>
            <a:r>
              <a:rPr lang="en-US" dirty="0" err="1"/>
              <a:t>processo</a:t>
            </a:r>
            <a:r>
              <a:rPr lang="en-US" dirty="0"/>
              <a:t> de </a:t>
            </a:r>
            <a:r>
              <a:rPr lang="en-US" dirty="0" err="1"/>
              <a:t>transformação</a:t>
            </a:r>
            <a:r>
              <a:rPr lang="en-US" dirty="0"/>
              <a:t> de </a:t>
            </a:r>
            <a:r>
              <a:rPr lang="en-US" dirty="0" err="1"/>
              <a:t>insumos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produtos</a:t>
            </a:r>
            <a:r>
              <a:rPr lang="en-US" dirty="0"/>
              <a:t>. </a:t>
            </a:r>
            <a:endParaRPr lang="en-US" dirty="0"/>
          </a:p>
          <a:p>
            <a:pPr algn="just"/>
            <a:r>
              <a:rPr lang="en-US" b="1" dirty="0"/>
              <a:t>2</a:t>
            </a:r>
            <a:r>
              <a:rPr lang="en-US" b="1" dirty="0" smtClean="0"/>
              <a:t>.Eficácia</a:t>
            </a:r>
            <a:r>
              <a:rPr lang="en-US" dirty="0" smtClean="0"/>
              <a:t>:graudealcancedasmetasprogramadas</a:t>
            </a:r>
            <a:r>
              <a:rPr lang="en-US" dirty="0"/>
              <a:t>(</a:t>
            </a:r>
            <a:r>
              <a:rPr lang="en-US" dirty="0" err="1"/>
              <a:t>benseserviços</a:t>
            </a:r>
            <a:r>
              <a:rPr lang="en-US" dirty="0"/>
              <a:t>)</a:t>
            </a:r>
            <a:r>
              <a:rPr lang="en-US" dirty="0" err="1"/>
              <a:t>em</a:t>
            </a:r>
            <a:r>
              <a:rPr lang="en-US" dirty="0"/>
              <a:t> um </a:t>
            </a:r>
            <a:r>
              <a:rPr lang="en-US" dirty="0" err="1"/>
              <a:t>determinado</a:t>
            </a:r>
            <a:r>
              <a:rPr lang="en-US" dirty="0"/>
              <a:t> </a:t>
            </a:r>
            <a:r>
              <a:rPr lang="en-US" dirty="0" err="1"/>
              <a:t>período</a:t>
            </a:r>
            <a:r>
              <a:rPr lang="en-US" dirty="0"/>
              <a:t> de tempo, </a:t>
            </a:r>
            <a:r>
              <a:rPr lang="en-US" dirty="0" err="1"/>
              <a:t>independentemente</a:t>
            </a:r>
            <a:r>
              <a:rPr lang="en-US" dirty="0"/>
              <a:t> dos </a:t>
            </a:r>
            <a:r>
              <a:rPr lang="en-US" dirty="0" err="1"/>
              <a:t>custos</a:t>
            </a:r>
            <a:r>
              <a:rPr lang="en-US" dirty="0"/>
              <a:t> </a:t>
            </a:r>
            <a:r>
              <a:rPr lang="en-US" dirty="0" err="1"/>
              <a:t>implicados</a:t>
            </a:r>
            <a:r>
              <a:rPr lang="en-US" dirty="0"/>
              <a:t>. </a:t>
            </a:r>
            <a:r>
              <a:rPr lang="en-US" dirty="0" err="1"/>
              <a:t>Capacidade</a:t>
            </a:r>
            <a:r>
              <a:rPr lang="en-US" dirty="0"/>
              <a:t> de </a:t>
            </a:r>
            <a:r>
              <a:rPr lang="en-US" dirty="0" err="1"/>
              <a:t>cumprir</a:t>
            </a:r>
            <a:r>
              <a:rPr lang="en-US" dirty="0"/>
              <a:t> </a:t>
            </a:r>
            <a:r>
              <a:rPr lang="en-US" dirty="0" err="1"/>
              <a:t>objetivos</a:t>
            </a:r>
            <a:r>
              <a:rPr lang="en-US" dirty="0"/>
              <a:t> </a:t>
            </a:r>
            <a:r>
              <a:rPr lang="en-US" dirty="0" err="1"/>
              <a:t>imediatos</a:t>
            </a:r>
            <a:r>
              <a:rPr lang="en-US" dirty="0"/>
              <a:t>. </a:t>
            </a:r>
            <a:endParaRPr lang="en-US" dirty="0"/>
          </a:p>
          <a:p>
            <a:pPr algn="just"/>
            <a:r>
              <a:rPr lang="en-US" b="1" dirty="0"/>
              <a:t>3</a:t>
            </a:r>
            <a:r>
              <a:rPr lang="en-US" b="1" dirty="0" smtClean="0"/>
              <a:t>.Efetividade</a:t>
            </a:r>
            <a:r>
              <a:rPr lang="en-US" dirty="0" smtClean="0"/>
              <a:t>:alcancedosresultadospretendidos</a:t>
            </a:r>
            <a:r>
              <a:rPr lang="en-US" dirty="0"/>
              <a:t>,amédioelongoprazo. </a:t>
            </a:r>
            <a:r>
              <a:rPr lang="en-US" dirty="0" err="1"/>
              <a:t>Relação</a:t>
            </a:r>
            <a:r>
              <a:rPr lang="en-US" dirty="0"/>
              <a:t> entre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resultados</a:t>
            </a:r>
            <a:r>
              <a:rPr lang="en-US" dirty="0"/>
              <a:t> de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intervenção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programa</a:t>
            </a:r>
            <a:r>
              <a:rPr lang="en-US" dirty="0"/>
              <a:t>,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termos</a:t>
            </a:r>
            <a:r>
              <a:rPr lang="en-US" dirty="0"/>
              <a:t> de </a:t>
            </a:r>
            <a:r>
              <a:rPr lang="en-US" dirty="0" err="1"/>
              <a:t>efeitos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a </a:t>
            </a:r>
            <a:r>
              <a:rPr lang="en-US" dirty="0" err="1"/>
              <a:t>população-alvo</a:t>
            </a:r>
            <a:r>
              <a:rPr lang="en-US" dirty="0"/>
              <a:t> (</a:t>
            </a:r>
            <a:r>
              <a:rPr lang="en-US" dirty="0" err="1"/>
              <a:t>impactos</a:t>
            </a:r>
            <a:r>
              <a:rPr lang="en-US" dirty="0"/>
              <a:t> </a:t>
            </a:r>
            <a:r>
              <a:rPr lang="en-US" dirty="0" err="1"/>
              <a:t>observados</a:t>
            </a:r>
            <a:r>
              <a:rPr lang="en-US" dirty="0"/>
              <a:t>), e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objetivos</a:t>
            </a:r>
            <a:r>
              <a:rPr lang="en-US" dirty="0"/>
              <a:t> </a:t>
            </a:r>
            <a:r>
              <a:rPr lang="en-US" dirty="0" err="1"/>
              <a:t>pretendidos</a:t>
            </a:r>
            <a:r>
              <a:rPr lang="en-US" dirty="0"/>
              <a:t> (</a:t>
            </a:r>
            <a:r>
              <a:rPr lang="en-US" dirty="0" err="1"/>
              <a:t>impactos</a:t>
            </a:r>
            <a:r>
              <a:rPr lang="en-US" dirty="0"/>
              <a:t> </a:t>
            </a:r>
            <a:r>
              <a:rPr lang="en-US" dirty="0" err="1"/>
              <a:t>esperados</a:t>
            </a:r>
            <a:r>
              <a:rPr lang="en-US" dirty="0"/>
              <a:t>), </a:t>
            </a:r>
            <a:r>
              <a:rPr lang="en-US" dirty="0" err="1"/>
              <a:t>traduzidos</a:t>
            </a:r>
            <a:r>
              <a:rPr lang="en-US" dirty="0"/>
              <a:t> </a:t>
            </a:r>
            <a:r>
              <a:rPr lang="en-US" dirty="0" err="1"/>
              <a:t>pelos</a:t>
            </a:r>
            <a:r>
              <a:rPr lang="en-US" dirty="0"/>
              <a:t> </a:t>
            </a:r>
            <a:r>
              <a:rPr lang="en-US" dirty="0" err="1"/>
              <a:t>objetivos</a:t>
            </a:r>
            <a:r>
              <a:rPr lang="en-US" dirty="0"/>
              <a:t> </a:t>
            </a:r>
            <a:r>
              <a:rPr lang="en-US" dirty="0" err="1"/>
              <a:t>finalísticos</a:t>
            </a:r>
            <a:r>
              <a:rPr lang="en-US" dirty="0"/>
              <a:t> da </a:t>
            </a:r>
            <a:r>
              <a:rPr lang="en-US" dirty="0" err="1"/>
              <a:t>intervenção</a:t>
            </a:r>
            <a:r>
              <a:rPr lang="en-US" dirty="0"/>
              <a:t>. </a:t>
            </a:r>
            <a:r>
              <a:rPr lang="en-US" dirty="0" err="1"/>
              <a:t>Trata</a:t>
            </a:r>
            <a:r>
              <a:rPr lang="en-US" dirty="0"/>
              <a:t>-se de </a:t>
            </a:r>
            <a:r>
              <a:rPr lang="en-US" dirty="0" err="1"/>
              <a:t>verificar</a:t>
            </a:r>
            <a:r>
              <a:rPr lang="en-US" dirty="0"/>
              <a:t> a </a:t>
            </a:r>
            <a:r>
              <a:rPr lang="en-US" dirty="0" err="1"/>
              <a:t>ocorrência</a:t>
            </a:r>
            <a:r>
              <a:rPr lang="en-US" dirty="0"/>
              <a:t> de </a:t>
            </a:r>
            <a:r>
              <a:rPr lang="en-US" dirty="0" err="1"/>
              <a:t>mudanças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população-alvo</a:t>
            </a:r>
            <a:r>
              <a:rPr lang="en-US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256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99" y="715540"/>
            <a:ext cx="8817588" cy="5550789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É </a:t>
            </a:r>
            <a:r>
              <a:rPr lang="en-US" dirty="0" err="1"/>
              <a:t>válido</a:t>
            </a:r>
            <a:r>
              <a:rPr lang="en-US" dirty="0"/>
              <a:t> </a:t>
            </a:r>
            <a:r>
              <a:rPr lang="en-US" dirty="0" err="1"/>
              <a:t>ressaltar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, </a:t>
            </a:r>
            <a:r>
              <a:rPr lang="en-US" dirty="0" err="1"/>
              <a:t>segundo</a:t>
            </a:r>
            <a:r>
              <a:rPr lang="en-US" dirty="0"/>
              <a:t> </a:t>
            </a:r>
            <a:r>
              <a:rPr lang="en-US" smtClean="0"/>
              <a:t>Chiavenato, </a:t>
            </a:r>
            <a:r>
              <a:rPr lang="en-US" dirty="0"/>
              <a:t>“</a:t>
            </a:r>
            <a:r>
              <a:rPr lang="en-US" dirty="0" err="1"/>
              <a:t>quando</a:t>
            </a:r>
            <a:r>
              <a:rPr lang="en-US" dirty="0"/>
              <a:t> </a:t>
            </a:r>
            <a:r>
              <a:rPr lang="en-US" dirty="0" err="1"/>
              <a:t>essas</a:t>
            </a:r>
            <a:r>
              <a:rPr lang="en-US" dirty="0"/>
              <a:t> </a:t>
            </a:r>
            <a:r>
              <a:rPr lang="en-US" dirty="0" err="1"/>
              <a:t>funções</a:t>
            </a:r>
            <a:r>
              <a:rPr lang="en-US" dirty="0"/>
              <a:t> </a:t>
            </a:r>
            <a:r>
              <a:rPr lang="en-US" dirty="0" err="1"/>
              <a:t>são</a:t>
            </a:r>
            <a:r>
              <a:rPr lang="en-US" dirty="0"/>
              <a:t> </a:t>
            </a:r>
            <a:r>
              <a:rPr lang="en-US" dirty="0" err="1"/>
              <a:t>consideradas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um </a:t>
            </a:r>
            <a:r>
              <a:rPr lang="en-US" dirty="0" err="1"/>
              <a:t>todo</a:t>
            </a:r>
            <a:r>
              <a:rPr lang="en-US" dirty="0"/>
              <a:t> </a:t>
            </a:r>
            <a:r>
              <a:rPr lang="en-US" dirty="0" err="1"/>
              <a:t>integrado</a:t>
            </a:r>
            <a:r>
              <a:rPr lang="en-US" dirty="0"/>
              <a:t> </a:t>
            </a:r>
            <a:r>
              <a:rPr lang="en-US" dirty="0" err="1"/>
              <a:t>formam</a:t>
            </a:r>
            <a:r>
              <a:rPr lang="en-US" dirty="0"/>
              <a:t> o </a:t>
            </a:r>
            <a:r>
              <a:rPr lang="en-US" dirty="0" err="1"/>
              <a:t>processo</a:t>
            </a:r>
            <a:r>
              <a:rPr lang="en-US" dirty="0"/>
              <a:t> </a:t>
            </a:r>
            <a:r>
              <a:rPr lang="en-US" dirty="0" err="1"/>
              <a:t>administrativo</a:t>
            </a:r>
            <a:r>
              <a:rPr lang="en-US" dirty="0"/>
              <a:t>, </a:t>
            </a:r>
            <a:r>
              <a:rPr lang="en-US" dirty="0" err="1"/>
              <a:t>entretanto</a:t>
            </a:r>
            <a:r>
              <a:rPr lang="en-US" dirty="0"/>
              <a:t> </a:t>
            </a:r>
            <a:r>
              <a:rPr lang="en-US" dirty="0" err="1"/>
              <a:t>quando</a:t>
            </a:r>
            <a:r>
              <a:rPr lang="en-US" dirty="0"/>
              <a:t> </a:t>
            </a:r>
            <a:r>
              <a:rPr lang="en-US" dirty="0" err="1"/>
              <a:t>consideradas</a:t>
            </a:r>
            <a:r>
              <a:rPr lang="en-US" dirty="0"/>
              <a:t> </a:t>
            </a:r>
            <a:r>
              <a:rPr lang="en-US" dirty="0" err="1"/>
              <a:t>isoladamente</a:t>
            </a:r>
            <a:r>
              <a:rPr lang="en-US" dirty="0"/>
              <a:t> </a:t>
            </a:r>
            <a:r>
              <a:rPr lang="en-US" dirty="0" err="1"/>
              <a:t>constituem</a:t>
            </a:r>
            <a:r>
              <a:rPr lang="en-US" dirty="0"/>
              <a:t> </a:t>
            </a:r>
            <a:r>
              <a:rPr lang="en-US" dirty="0" err="1"/>
              <a:t>apenas</a:t>
            </a:r>
            <a:r>
              <a:rPr lang="en-US" dirty="0"/>
              <a:t> </a:t>
            </a:r>
            <a:r>
              <a:rPr lang="en-US" dirty="0" err="1"/>
              <a:t>funções</a:t>
            </a:r>
            <a:r>
              <a:rPr lang="en-US" dirty="0"/>
              <a:t> </a:t>
            </a:r>
            <a:r>
              <a:rPr lang="en-US" dirty="0" err="1"/>
              <a:t>administrativas</a:t>
            </a:r>
            <a:r>
              <a:rPr lang="en-US" dirty="0"/>
              <a:t>”. </a:t>
            </a:r>
          </a:p>
          <a:p>
            <a:pPr algn="just"/>
            <a:r>
              <a:rPr lang="en-US" dirty="0" err="1"/>
              <a:t>Essas</a:t>
            </a:r>
            <a:r>
              <a:rPr lang="en-US" dirty="0"/>
              <a:t> </a:t>
            </a:r>
            <a:r>
              <a:rPr lang="en-US" dirty="0" err="1"/>
              <a:t>funções</a:t>
            </a:r>
            <a:r>
              <a:rPr lang="en-US" dirty="0"/>
              <a:t> </a:t>
            </a:r>
            <a:r>
              <a:rPr lang="en-US" dirty="0" err="1"/>
              <a:t>devem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coordenadas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possa</a:t>
            </a:r>
            <a:r>
              <a:rPr lang="en-US" dirty="0"/>
              <a:t> </a:t>
            </a:r>
            <a:r>
              <a:rPr lang="en-US" dirty="0" err="1"/>
              <a:t>haver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sequência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execução</a:t>
            </a:r>
            <a:r>
              <a:rPr lang="en-US" dirty="0"/>
              <a:t> de </a:t>
            </a: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delas</a:t>
            </a:r>
            <a:r>
              <a:rPr lang="en-US" dirty="0"/>
              <a:t>, </a:t>
            </a:r>
            <a:r>
              <a:rPr lang="en-US" dirty="0" err="1"/>
              <a:t>embora</a:t>
            </a:r>
            <a:r>
              <a:rPr lang="en-US" dirty="0"/>
              <a:t> </a:t>
            </a:r>
            <a:r>
              <a:rPr lang="en-US" dirty="0" err="1"/>
              <a:t>não</a:t>
            </a:r>
            <a:r>
              <a:rPr lang="en-US" dirty="0"/>
              <a:t> </a:t>
            </a:r>
            <a:r>
              <a:rPr lang="en-US" dirty="0" err="1"/>
              <a:t>haja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regra</a:t>
            </a:r>
            <a:r>
              <a:rPr lang="en-US" dirty="0"/>
              <a:t> e </a:t>
            </a:r>
            <a:r>
              <a:rPr lang="en-US" dirty="0" err="1"/>
              <a:t>muitas</a:t>
            </a:r>
            <a:r>
              <a:rPr lang="en-US" dirty="0"/>
              <a:t> </a:t>
            </a:r>
            <a:r>
              <a:rPr lang="en-US" dirty="0" err="1"/>
              <a:t>vezes</a:t>
            </a:r>
            <a:r>
              <a:rPr lang="en-US" dirty="0"/>
              <a:t> </a:t>
            </a:r>
            <a:r>
              <a:rPr lang="en-US" dirty="0" err="1"/>
              <a:t>sejam</a:t>
            </a:r>
            <a:r>
              <a:rPr lang="en-US" dirty="0"/>
              <a:t> </a:t>
            </a:r>
            <a:r>
              <a:rPr lang="en-US" dirty="0" err="1"/>
              <a:t>executadas</a:t>
            </a:r>
            <a:r>
              <a:rPr lang="en-US" dirty="0"/>
              <a:t> </a:t>
            </a:r>
            <a:r>
              <a:rPr lang="en-US" dirty="0" err="1"/>
              <a:t>simultaneamente</a:t>
            </a:r>
            <a:r>
              <a:rPr lang="en-US" dirty="0"/>
              <a:t>, </a:t>
            </a:r>
            <a:r>
              <a:rPr lang="en-US" dirty="0" err="1"/>
              <a:t>pois</a:t>
            </a:r>
            <a:r>
              <a:rPr lang="en-US" dirty="0"/>
              <a:t> </a:t>
            </a:r>
            <a:r>
              <a:rPr lang="en-US" dirty="0" err="1"/>
              <a:t>traduzem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interação</a:t>
            </a:r>
            <a:r>
              <a:rPr lang="en-US" dirty="0"/>
              <a:t> </a:t>
            </a:r>
            <a:r>
              <a:rPr lang="en-US" dirty="0" err="1"/>
              <a:t>dinâmica</a:t>
            </a:r>
            <a:r>
              <a:rPr lang="en-US" dirty="0"/>
              <a:t>. Uma </a:t>
            </a:r>
            <a:r>
              <a:rPr lang="en-US" dirty="0" err="1"/>
              <a:t>função</a:t>
            </a:r>
            <a:r>
              <a:rPr lang="en-US" dirty="0"/>
              <a:t> </a:t>
            </a:r>
            <a:r>
              <a:rPr lang="en-US" dirty="0" err="1"/>
              <a:t>interage</a:t>
            </a:r>
            <a:r>
              <a:rPr lang="en-US" dirty="0"/>
              <a:t> com </a:t>
            </a:r>
            <a:r>
              <a:rPr lang="en-US" dirty="0" err="1"/>
              <a:t>outra</a:t>
            </a:r>
            <a:r>
              <a:rPr lang="en-US" dirty="0"/>
              <a:t>, </a:t>
            </a:r>
            <a:r>
              <a:rPr lang="en-US" dirty="0" err="1"/>
              <a:t>demonstrando</a:t>
            </a:r>
            <a:r>
              <a:rPr lang="en-US" dirty="0"/>
              <a:t> a </a:t>
            </a:r>
            <a:r>
              <a:rPr lang="en-US" dirty="0" err="1"/>
              <a:t>interdependência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possuem</a:t>
            </a:r>
            <a:r>
              <a:rPr lang="en-US" dirty="0"/>
              <a:t> entre </a:t>
            </a:r>
            <a:r>
              <a:rPr lang="en-US" dirty="0" err="1"/>
              <a:t>si</a:t>
            </a:r>
            <a:r>
              <a:rPr lang="en-US" dirty="0"/>
              <a:t>. 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691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187" y="459895"/>
            <a:ext cx="8913813" cy="9144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TIPOS OU NÍVEIS DE PLANEJAMENTO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87" y="1481623"/>
            <a:ext cx="8750364" cy="526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28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81" y="572432"/>
            <a:ext cx="8772175" cy="583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788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3120"/>
            <a:ext cx="8913813" cy="914400"/>
          </a:xfrm>
        </p:spPr>
        <p:txBody>
          <a:bodyPr/>
          <a:lstStyle/>
          <a:p>
            <a:r>
              <a:rPr lang="bg-BG" dirty="0" smtClean="0"/>
              <a:t>Resumo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25" y="1395302"/>
            <a:ext cx="8983031" cy="5169774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</a:rPr>
              <a:t>Planejamento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Estratégico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endParaRPr lang="bg-BG" sz="2400" b="1" dirty="0" smtClean="0">
              <a:solidFill>
                <a:srgbClr val="FF0000"/>
              </a:solidFill>
            </a:endParaRPr>
          </a:p>
          <a:p>
            <a:pPr lvl="1" algn="just"/>
            <a:r>
              <a:rPr lang="en-US" sz="2000" b="1" dirty="0" err="1"/>
              <a:t>Procura</a:t>
            </a:r>
            <a:r>
              <a:rPr lang="en-US" sz="2000" b="1" dirty="0"/>
              <a:t> </a:t>
            </a:r>
            <a:r>
              <a:rPr lang="en-US" sz="2000" b="1" dirty="0" err="1"/>
              <a:t>estabelecer</a:t>
            </a:r>
            <a:r>
              <a:rPr lang="en-US" sz="2000" b="1" dirty="0"/>
              <a:t> a </a:t>
            </a:r>
            <a:r>
              <a:rPr lang="en-US" sz="2000" b="1" dirty="0" err="1"/>
              <a:t>melhor</a:t>
            </a:r>
            <a:r>
              <a:rPr lang="en-US" sz="2000" b="1" dirty="0"/>
              <a:t> </a:t>
            </a:r>
            <a:r>
              <a:rPr lang="en-US" sz="2000" b="1" dirty="0" err="1"/>
              <a:t>direção</a:t>
            </a:r>
            <a:r>
              <a:rPr lang="en-US" sz="2000" b="1" dirty="0"/>
              <a:t> a </a:t>
            </a:r>
            <a:r>
              <a:rPr lang="en-US" sz="2000" b="1" dirty="0" err="1"/>
              <a:t>ser</a:t>
            </a:r>
            <a:r>
              <a:rPr lang="en-US" sz="2000" b="1" dirty="0"/>
              <a:t> </a:t>
            </a:r>
            <a:r>
              <a:rPr lang="en-US" sz="2000" b="1" dirty="0" err="1"/>
              <a:t>seguida</a:t>
            </a:r>
            <a:r>
              <a:rPr lang="en-US" sz="2000" b="1" dirty="0"/>
              <a:t> </a:t>
            </a:r>
            <a:r>
              <a:rPr lang="en-US" sz="2000" b="1" dirty="0" err="1"/>
              <a:t>pela</a:t>
            </a:r>
            <a:r>
              <a:rPr lang="en-US" sz="2000" b="1" dirty="0"/>
              <a:t> </a:t>
            </a:r>
            <a:r>
              <a:rPr lang="en-US" sz="2000" b="1" dirty="0" err="1"/>
              <a:t>organização</a:t>
            </a:r>
            <a:r>
              <a:rPr lang="en-US" sz="2000" b="1" dirty="0"/>
              <a:t> </a:t>
            </a:r>
            <a:r>
              <a:rPr lang="en-US" sz="2000" dirty="0"/>
              <a:t>com um </a:t>
            </a:r>
            <a:r>
              <a:rPr lang="en-US" sz="2000" dirty="0" err="1"/>
              <a:t>todo</a:t>
            </a:r>
            <a:r>
              <a:rPr lang="en-US" sz="2000" dirty="0"/>
              <a:t>, </a:t>
            </a:r>
            <a:r>
              <a:rPr lang="en-US" sz="2000" dirty="0" err="1"/>
              <a:t>levando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conta</a:t>
            </a:r>
            <a:r>
              <a:rPr lang="en-US" sz="2000" dirty="0"/>
              <a:t> </a:t>
            </a:r>
            <a:r>
              <a:rPr lang="en-US" sz="2000" dirty="0" err="1"/>
              <a:t>seu</a:t>
            </a:r>
            <a:r>
              <a:rPr lang="en-US" sz="2000" dirty="0"/>
              <a:t> </a:t>
            </a:r>
            <a:r>
              <a:rPr lang="en-US" sz="2000" dirty="0" err="1"/>
              <a:t>ambiente</a:t>
            </a:r>
            <a:r>
              <a:rPr lang="en-US" sz="2000" dirty="0"/>
              <a:t> </a:t>
            </a:r>
            <a:r>
              <a:rPr lang="en-US" sz="2000" dirty="0" err="1"/>
              <a:t>interno</a:t>
            </a:r>
            <a:r>
              <a:rPr lang="en-US" sz="2000" dirty="0"/>
              <a:t> (</a:t>
            </a:r>
            <a:r>
              <a:rPr lang="en-US" sz="2000" dirty="0" err="1"/>
              <a:t>forças</a:t>
            </a:r>
            <a:r>
              <a:rPr lang="en-US" sz="2000" dirty="0"/>
              <a:t> e </a:t>
            </a:r>
            <a:r>
              <a:rPr lang="en-US" sz="2000" dirty="0" err="1"/>
              <a:t>fraquezas</a:t>
            </a:r>
            <a:r>
              <a:rPr lang="en-US" sz="2000" dirty="0"/>
              <a:t>) e </a:t>
            </a:r>
            <a:r>
              <a:rPr lang="en-US" sz="2000" dirty="0" err="1"/>
              <a:t>sua</a:t>
            </a:r>
            <a:r>
              <a:rPr lang="en-US" sz="2000" dirty="0"/>
              <a:t> </a:t>
            </a:r>
            <a:r>
              <a:rPr lang="en-US" sz="2000" dirty="0" err="1"/>
              <a:t>interação</a:t>
            </a:r>
            <a:r>
              <a:rPr lang="en-US" sz="2000" dirty="0"/>
              <a:t> com o </a:t>
            </a:r>
            <a:r>
              <a:rPr lang="en-US" sz="2000" dirty="0" err="1"/>
              <a:t>ambiente</a:t>
            </a:r>
            <a:r>
              <a:rPr lang="en-US" sz="2000" dirty="0"/>
              <a:t> </a:t>
            </a:r>
            <a:r>
              <a:rPr lang="en-US" sz="2000" dirty="0" err="1"/>
              <a:t>externo</a:t>
            </a:r>
            <a:r>
              <a:rPr lang="en-US" sz="2000" dirty="0"/>
              <a:t> (</a:t>
            </a:r>
            <a:r>
              <a:rPr lang="en-US" sz="2000" dirty="0" err="1"/>
              <a:t>ameaças</a:t>
            </a:r>
            <a:r>
              <a:rPr lang="en-US" sz="2000" dirty="0"/>
              <a:t> e </a:t>
            </a:r>
            <a:r>
              <a:rPr lang="en-US" sz="2000" dirty="0" err="1"/>
              <a:t>oportunidades</a:t>
            </a:r>
            <a:r>
              <a:rPr lang="en-US" sz="2000" dirty="0"/>
              <a:t>). </a:t>
            </a:r>
          </a:p>
          <a:p>
            <a:pPr lvl="1" algn="just"/>
            <a:r>
              <a:rPr lang="bg-BG" sz="2000" dirty="0" smtClean="0"/>
              <a:t>É</a:t>
            </a:r>
            <a:r>
              <a:rPr lang="en-US" sz="2000" dirty="0" smtClean="0"/>
              <a:t> </a:t>
            </a:r>
            <a:r>
              <a:rPr lang="en-US" sz="2000" dirty="0"/>
              <a:t>um </a:t>
            </a:r>
            <a:r>
              <a:rPr lang="en-US" sz="2000" dirty="0" err="1"/>
              <a:t>processo</a:t>
            </a:r>
            <a:r>
              <a:rPr lang="en-US" sz="2000" dirty="0"/>
              <a:t> de </a:t>
            </a:r>
            <a:r>
              <a:rPr lang="en-US" sz="2000" dirty="0" err="1"/>
              <a:t>definição</a:t>
            </a:r>
            <a:r>
              <a:rPr lang="en-US" sz="2000" dirty="0"/>
              <a:t> da </a:t>
            </a:r>
            <a:r>
              <a:rPr lang="en-US" sz="2000" dirty="0" err="1"/>
              <a:t>missão</a:t>
            </a:r>
            <a:r>
              <a:rPr lang="en-US" sz="2000" dirty="0"/>
              <a:t>, da </a:t>
            </a:r>
            <a:r>
              <a:rPr lang="en-US" sz="2000" dirty="0" err="1"/>
              <a:t>visão</a:t>
            </a:r>
            <a:r>
              <a:rPr lang="en-US" sz="2000" dirty="0"/>
              <a:t>, dos </a:t>
            </a:r>
            <a:r>
              <a:rPr lang="en-US" sz="2000" dirty="0" err="1"/>
              <a:t>objetivos</a:t>
            </a:r>
            <a:r>
              <a:rPr lang="en-US" sz="2000" dirty="0"/>
              <a:t> </a:t>
            </a:r>
            <a:r>
              <a:rPr lang="en-US" sz="2000" dirty="0" err="1"/>
              <a:t>globais</a:t>
            </a:r>
            <a:r>
              <a:rPr lang="en-US" sz="2000" dirty="0"/>
              <a:t> e das </a:t>
            </a:r>
            <a:r>
              <a:rPr lang="en-US" sz="2000" dirty="0" err="1"/>
              <a:t>estratégias</a:t>
            </a:r>
            <a:r>
              <a:rPr lang="en-US" sz="2000" dirty="0"/>
              <a:t> </a:t>
            </a:r>
            <a:r>
              <a:rPr lang="en-US" sz="2000" dirty="0" err="1"/>
              <a:t>organizacionais</a:t>
            </a:r>
            <a:r>
              <a:rPr lang="en-US" sz="2000" dirty="0"/>
              <a:t>; </a:t>
            </a:r>
          </a:p>
          <a:p>
            <a:pPr lvl="1" algn="just"/>
            <a:r>
              <a:rPr lang="bg-BG" sz="2000" dirty="0" err="1"/>
              <a:t>B</a:t>
            </a:r>
            <a:r>
              <a:rPr lang="en-US" sz="2000" dirty="0" err="1" smtClean="0"/>
              <a:t>usca</a:t>
            </a:r>
            <a:r>
              <a:rPr lang="en-US" sz="2000" dirty="0" smtClean="0"/>
              <a:t> </a:t>
            </a:r>
            <a:r>
              <a:rPr lang="en-US" sz="2000" dirty="0" err="1"/>
              <a:t>fortalecer</a:t>
            </a:r>
            <a:r>
              <a:rPr lang="en-US" sz="2000" dirty="0"/>
              <a:t> as </a:t>
            </a:r>
            <a:r>
              <a:rPr lang="en-US" sz="2000" dirty="0" err="1"/>
              <a:t>sinergias</a:t>
            </a:r>
            <a:r>
              <a:rPr lang="en-US" sz="2000" dirty="0"/>
              <a:t> entre </a:t>
            </a:r>
            <a:r>
              <a:rPr lang="en-US" sz="2000" dirty="0" err="1"/>
              <a:t>recursos</a:t>
            </a:r>
            <a:r>
              <a:rPr lang="en-US" sz="2000" dirty="0"/>
              <a:t> e </a:t>
            </a:r>
            <a:r>
              <a:rPr lang="en-US" sz="2000" dirty="0" err="1"/>
              <a:t>potencialidades</a:t>
            </a:r>
            <a:r>
              <a:rPr lang="en-US" sz="2000" dirty="0"/>
              <a:t> da </a:t>
            </a:r>
            <a:r>
              <a:rPr lang="en-US" sz="2000" dirty="0" err="1"/>
              <a:t>organização</a:t>
            </a:r>
            <a:r>
              <a:rPr lang="en-US" sz="2000" dirty="0"/>
              <a:t>, </a:t>
            </a:r>
            <a:r>
              <a:rPr lang="en-US" sz="2000" dirty="0" err="1"/>
              <a:t>facilitando</a:t>
            </a:r>
            <a:r>
              <a:rPr lang="en-US" sz="2000" dirty="0"/>
              <a:t> </a:t>
            </a:r>
            <a:r>
              <a:rPr lang="en-US" sz="2000" dirty="0" err="1"/>
              <a:t>sua</a:t>
            </a:r>
            <a:r>
              <a:rPr lang="en-US" sz="2000" dirty="0"/>
              <a:t> </a:t>
            </a:r>
            <a:r>
              <a:rPr lang="en-US" sz="2000" dirty="0" err="1"/>
              <a:t>interação</a:t>
            </a:r>
            <a:r>
              <a:rPr lang="en-US" sz="2000" dirty="0"/>
              <a:t> com o </a:t>
            </a:r>
            <a:r>
              <a:rPr lang="en-US" sz="2000" dirty="0" err="1"/>
              <a:t>ambiente</a:t>
            </a:r>
            <a:r>
              <a:rPr lang="en-US" sz="2000" dirty="0"/>
              <a:t> (</a:t>
            </a:r>
            <a:r>
              <a:rPr lang="en-US" sz="2000" dirty="0" err="1"/>
              <a:t>adaptação</a:t>
            </a:r>
            <a:r>
              <a:rPr lang="en-US" sz="2000" dirty="0"/>
              <a:t> </a:t>
            </a:r>
            <a:r>
              <a:rPr lang="en-US" sz="2000" dirty="0" err="1"/>
              <a:t>ao</a:t>
            </a:r>
            <a:r>
              <a:rPr lang="en-US" sz="2000" dirty="0"/>
              <a:t> </a:t>
            </a:r>
            <a:r>
              <a:rPr lang="en-US" sz="2000" dirty="0" err="1"/>
              <a:t>ambiente</a:t>
            </a:r>
            <a:r>
              <a:rPr lang="en-US" sz="2000" dirty="0"/>
              <a:t> </a:t>
            </a:r>
            <a:r>
              <a:rPr lang="en-US" sz="2000" dirty="0" err="1"/>
              <a:t>mutável</a:t>
            </a:r>
            <a:r>
              <a:rPr lang="en-US" sz="2000" dirty="0"/>
              <a:t>); </a:t>
            </a:r>
          </a:p>
          <a:p>
            <a:pPr lvl="1" algn="just"/>
            <a:r>
              <a:rPr lang="bg-BG" sz="2000" dirty="0" err="1"/>
              <a:t>E</a:t>
            </a:r>
            <a:r>
              <a:rPr lang="en-US" sz="2000" dirty="0" err="1" smtClean="0"/>
              <a:t>st</a:t>
            </a:r>
            <a:r>
              <a:rPr lang="bg-BG" sz="2000" dirty="0" smtClean="0"/>
              <a:t>á</a:t>
            </a:r>
            <a:r>
              <a:rPr lang="en-US" sz="2000" dirty="0" smtClean="0"/>
              <a:t> </a:t>
            </a:r>
            <a:r>
              <a:rPr lang="en-US" sz="2000" dirty="0" err="1"/>
              <a:t>relacionado</a:t>
            </a:r>
            <a:r>
              <a:rPr lang="en-US" sz="2000" dirty="0"/>
              <a:t> com </a:t>
            </a:r>
            <a:r>
              <a:rPr lang="en-US" sz="2000" dirty="0" err="1"/>
              <a:t>os</a:t>
            </a:r>
            <a:r>
              <a:rPr lang="en-US" sz="2000" dirty="0"/>
              <a:t> </a:t>
            </a:r>
            <a:r>
              <a:rPr lang="en-US" sz="2000" dirty="0" err="1"/>
              <a:t>objetivos</a:t>
            </a:r>
            <a:r>
              <a:rPr lang="en-US" sz="2000" dirty="0"/>
              <a:t> de </a:t>
            </a:r>
            <a:r>
              <a:rPr lang="en-US" sz="2000" dirty="0" err="1"/>
              <a:t>longo</a:t>
            </a:r>
            <a:r>
              <a:rPr lang="en-US" sz="2000" dirty="0"/>
              <a:t> </a:t>
            </a:r>
            <a:r>
              <a:rPr lang="en-US" sz="2000" dirty="0" err="1"/>
              <a:t>prazo</a:t>
            </a:r>
            <a:r>
              <a:rPr lang="en-US" sz="2000" dirty="0"/>
              <a:t>;</a:t>
            </a:r>
            <a:br>
              <a:rPr lang="en-US" sz="2000" dirty="0"/>
            </a:br>
            <a:r>
              <a:rPr lang="en-US" sz="2000" dirty="0"/>
              <a:t>é </a:t>
            </a:r>
            <a:r>
              <a:rPr lang="en-US" sz="2000" dirty="0" err="1"/>
              <a:t>amplo</a:t>
            </a:r>
            <a:r>
              <a:rPr lang="en-US" sz="2000" dirty="0"/>
              <a:t> (</a:t>
            </a:r>
            <a:r>
              <a:rPr lang="en-US" sz="2000" dirty="0" err="1"/>
              <a:t>compreensivo</a:t>
            </a:r>
            <a:r>
              <a:rPr lang="en-US" sz="2000" dirty="0"/>
              <a:t>, </a:t>
            </a:r>
            <a:r>
              <a:rPr lang="en-US" sz="2000" dirty="0" err="1"/>
              <a:t>sistêmico</a:t>
            </a:r>
            <a:r>
              <a:rPr lang="en-US" sz="2000" dirty="0"/>
              <a:t>), </a:t>
            </a:r>
            <a:r>
              <a:rPr lang="en-US" sz="2000" dirty="0" err="1"/>
              <a:t>envolve</a:t>
            </a:r>
            <a:r>
              <a:rPr lang="en-US" sz="2000" dirty="0"/>
              <a:t> </a:t>
            </a:r>
            <a:r>
              <a:rPr lang="en-US" sz="2000" dirty="0" err="1"/>
              <a:t>toda</a:t>
            </a:r>
            <a:r>
              <a:rPr lang="en-US" sz="2000" dirty="0"/>
              <a:t> a </a:t>
            </a:r>
            <a:r>
              <a:rPr lang="en-US" sz="2000" dirty="0" err="1"/>
              <a:t>organização</a:t>
            </a:r>
            <a:r>
              <a:rPr lang="en-US" sz="2000" dirty="0"/>
              <a:t>; </a:t>
            </a:r>
          </a:p>
          <a:p>
            <a:pPr lvl="1" algn="just"/>
            <a:r>
              <a:rPr lang="bg-BG" sz="2000" dirty="0" smtClean="0"/>
              <a:t>É</a:t>
            </a:r>
            <a:r>
              <a:rPr lang="en-US" sz="2000" dirty="0" smtClean="0"/>
              <a:t> </a:t>
            </a:r>
            <a:r>
              <a:rPr lang="en-US" sz="2000" dirty="0"/>
              <a:t>um </a:t>
            </a:r>
            <a:r>
              <a:rPr lang="en-US" sz="2000" dirty="0" err="1"/>
              <a:t>processo</a:t>
            </a:r>
            <a:r>
              <a:rPr lang="en-US" sz="2000" dirty="0"/>
              <a:t> de </a:t>
            </a:r>
            <a:r>
              <a:rPr lang="en-US" sz="2000" dirty="0" err="1"/>
              <a:t>construção</a:t>
            </a:r>
            <a:r>
              <a:rPr lang="en-US" sz="2000" dirty="0"/>
              <a:t> de </a:t>
            </a:r>
            <a:r>
              <a:rPr lang="en-US" sz="2000" dirty="0" err="1"/>
              <a:t>consenso</a:t>
            </a:r>
            <a:r>
              <a:rPr lang="en-US" sz="2000" dirty="0"/>
              <a:t> (</a:t>
            </a:r>
            <a:r>
              <a:rPr lang="en-US" sz="2000" dirty="0" err="1"/>
              <a:t>quanto</a:t>
            </a:r>
            <a:r>
              <a:rPr lang="en-US" sz="2000" dirty="0"/>
              <a:t> </a:t>
            </a:r>
            <a:r>
              <a:rPr lang="en-US" sz="2000" dirty="0" err="1"/>
              <a:t>ao</a:t>
            </a:r>
            <a:r>
              <a:rPr lang="en-US" sz="2000" dirty="0"/>
              <a:t> </a:t>
            </a:r>
            <a:r>
              <a:rPr lang="en-US" sz="2000" dirty="0" err="1"/>
              <a:t>futuro</a:t>
            </a:r>
            <a:r>
              <a:rPr lang="en-US" sz="2000" dirty="0"/>
              <a:t>) e de </a:t>
            </a:r>
            <a:r>
              <a:rPr lang="en-US" sz="2000" dirty="0" err="1"/>
              <a:t>aprendizagem</a:t>
            </a:r>
            <a:r>
              <a:rPr lang="en-US" sz="2000" dirty="0"/>
              <a:t> (</a:t>
            </a:r>
            <a:r>
              <a:rPr lang="en-US" sz="2000" dirty="0" err="1"/>
              <a:t>adaptação</a:t>
            </a:r>
            <a:r>
              <a:rPr lang="en-US" sz="2000" dirty="0"/>
              <a:t>, </a:t>
            </a:r>
            <a:r>
              <a:rPr lang="en-US" sz="2000" dirty="0" err="1"/>
              <a:t>mudança</a:t>
            </a:r>
            <a:r>
              <a:rPr lang="en-US" sz="2000" dirty="0"/>
              <a:t>); </a:t>
            </a:r>
          </a:p>
          <a:p>
            <a:pPr lvl="1" algn="just"/>
            <a:endParaRPr lang="en-US" sz="2000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081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4879</TotalTime>
  <Words>3740</Words>
  <Application>Microsoft Macintosh PowerPoint</Application>
  <PresentationFormat>On-screen Show (4:3)</PresentationFormat>
  <Paragraphs>274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Perception</vt:lpstr>
      <vt:lpstr>ADMINISTRAÇÃO</vt:lpstr>
      <vt:lpstr>FUNÇÕES DA ADMINISTRAÇÃO</vt:lpstr>
      <vt:lpstr>PowerPoint Presentation</vt:lpstr>
      <vt:lpstr>TEORIA CLÁSSICA</vt:lpstr>
      <vt:lpstr>PROCESSO ADMINISTRATIVO</vt:lpstr>
      <vt:lpstr>PowerPoint Presentation</vt:lpstr>
      <vt:lpstr>TIPOS OU NÍVEIS DE PLANEJAMENTO </vt:lpstr>
      <vt:lpstr>PowerPoint Presentation</vt:lpstr>
      <vt:lpstr>Resumo</vt:lpstr>
      <vt:lpstr>PowerPoint Presentation</vt:lpstr>
      <vt:lpstr>PowerPoint Presentation</vt:lpstr>
      <vt:lpstr>PLANEJAMENTO</vt:lpstr>
      <vt:lpstr>PowerPoint Presentation</vt:lpstr>
      <vt:lpstr>BENEFÍCIOS DO PLANEJAMENTO</vt:lpstr>
      <vt:lpstr>Princípios e Filosofias do Planejamento </vt:lpstr>
      <vt:lpstr>Princípios Gerais: </vt:lpstr>
      <vt:lpstr>Princípios Específicos: </vt:lpstr>
      <vt:lpstr>Filosofias</vt:lpstr>
      <vt:lpstr>Planejamento Estratégico</vt:lpstr>
      <vt:lpstr>Processo de Planejamento Estratégico </vt:lpstr>
      <vt:lpstr>O Processo de Planejamento </vt:lpstr>
      <vt:lpstr>Missão, Visão, Valores e Objetivos </vt:lpstr>
      <vt:lpstr>PowerPoint Presentation</vt:lpstr>
      <vt:lpstr>PowerPoint Presentation</vt:lpstr>
      <vt:lpstr>Objetivos Estratégicos </vt:lpstr>
      <vt:lpstr>Metas </vt:lpstr>
      <vt:lpstr>PowerPoint Presentation</vt:lpstr>
      <vt:lpstr>PowerPoint Presentation</vt:lpstr>
      <vt:lpstr>ORGANIZAÇÃO</vt:lpstr>
      <vt:lpstr>UNIDADE SOCIAL</vt:lpstr>
      <vt:lpstr>Princípios da Organização do Trabalho </vt:lpstr>
      <vt:lpstr>Princípios da Organização do Trabalho </vt:lpstr>
      <vt:lpstr>Especialização</vt:lpstr>
      <vt:lpstr>Especialização</vt:lpstr>
      <vt:lpstr>Departamentalização</vt:lpstr>
      <vt:lpstr>Cadeia de Comando - Hierarquia</vt:lpstr>
      <vt:lpstr>Hierarquia - Autoridade</vt:lpstr>
      <vt:lpstr>Hierarquia – Tipos de Autoridade  </vt:lpstr>
      <vt:lpstr>Hierarquia - Responsabilidade</vt:lpstr>
      <vt:lpstr>Amplitude de Controle</vt:lpstr>
      <vt:lpstr>Amplitude Administrativa</vt:lpstr>
      <vt:lpstr>Centralização x Descentralização</vt:lpstr>
      <vt:lpstr>Centralização X Descentralização</vt:lpstr>
      <vt:lpstr>Centralização x Descentralização</vt:lpstr>
      <vt:lpstr>Delegação</vt:lpstr>
      <vt:lpstr>Descentralização x Delegação</vt:lpstr>
      <vt:lpstr>Formalização</vt:lpstr>
      <vt:lpstr>DIREÇÃO</vt:lpstr>
      <vt:lpstr>PowerPoint Presentation</vt:lpstr>
      <vt:lpstr>PowerPoint Presentation</vt:lpstr>
      <vt:lpstr>PowerPoint Presentation</vt:lpstr>
      <vt:lpstr>CONTROLE</vt:lpstr>
      <vt:lpstr>PowerPoint Presentation</vt:lpstr>
      <vt:lpstr>PowerPoint Presentation</vt:lpstr>
      <vt:lpstr>Eficiência, Eficácia e Efetividade </vt:lpstr>
      <vt:lpstr>Eficiência, Eficácia e Efetividade: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ADMINISTRAÇÃO</dc:title>
  <dc:creator>Alexandre Praciano</dc:creator>
  <cp:lastModifiedBy>Alexandre Praciano</cp:lastModifiedBy>
  <cp:revision>50</cp:revision>
  <dcterms:created xsi:type="dcterms:W3CDTF">2017-02-04T17:05:14Z</dcterms:created>
  <dcterms:modified xsi:type="dcterms:W3CDTF">2017-02-10T00:13:31Z</dcterms:modified>
</cp:coreProperties>
</file>