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A31C81-75D4-C744-94B5-C25C5020F5EB}" type="datetimeFigureOut">
              <a:rPr lang="en-US" smtClean="0"/>
              <a:t>28/02/17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E493E2-6D67-6043-8A0F-0B49D4E387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GESTÃO POR COMPETÊNCIAS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201"/>
            <a:ext cx="8913813" cy="914400"/>
          </a:xfrm>
        </p:spPr>
        <p:txBody>
          <a:bodyPr/>
          <a:lstStyle/>
          <a:p>
            <a:r>
              <a:rPr lang="bg-BG" dirty="0" smtClean="0"/>
              <a:t>Gestão de Pessoas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305860"/>
            <a:ext cx="8734957" cy="52413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Outros </a:t>
            </a:r>
            <a:r>
              <a:rPr lang="en-US" sz="2400" dirty="0" err="1"/>
              <a:t>conceitos</a:t>
            </a:r>
            <a:r>
              <a:rPr lang="en-US" sz="2400" dirty="0"/>
              <a:t>: </a:t>
            </a:r>
          </a:p>
          <a:p>
            <a:pPr lvl="1" algn="just"/>
            <a:r>
              <a:rPr lang="en-US" sz="2400" dirty="0" smtClean="0"/>
              <a:t>Capital </a:t>
            </a:r>
            <a:r>
              <a:rPr lang="en-US" sz="2400" dirty="0" err="1"/>
              <a:t>humano</a:t>
            </a:r>
            <a:r>
              <a:rPr lang="en-US" sz="2400" dirty="0"/>
              <a:t> - </a:t>
            </a:r>
            <a:r>
              <a:rPr lang="en-US" sz="2400" dirty="0" err="1"/>
              <a:t>patrimônio</a:t>
            </a:r>
            <a:r>
              <a:rPr lang="en-US" sz="2400" dirty="0"/>
              <a:t> (</a:t>
            </a:r>
            <a:r>
              <a:rPr lang="en-US" sz="2400" dirty="0" err="1"/>
              <a:t>inestimável</a:t>
            </a:r>
            <a:r>
              <a:rPr lang="en-US" sz="2400" dirty="0"/>
              <a:t>)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organização</a:t>
            </a:r>
            <a:r>
              <a:rPr lang="en-US" sz="2400" dirty="0"/>
              <a:t>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reunir</a:t>
            </a:r>
            <a:r>
              <a:rPr lang="en-US" sz="2400" dirty="0"/>
              <a:t>. </a:t>
            </a:r>
          </a:p>
          <a:p>
            <a:pPr lvl="2" algn="just"/>
            <a:endParaRPr lang="bg-BG" sz="2400" dirty="0" smtClean="0"/>
          </a:p>
          <a:p>
            <a:pPr lvl="2" algn="just"/>
            <a:r>
              <a:rPr lang="en-US" sz="2400" dirty="0" err="1" smtClean="0"/>
              <a:t>Talento</a:t>
            </a:r>
            <a:r>
              <a:rPr lang="en-US" sz="2400" dirty="0"/>
              <a:t>: </a:t>
            </a:r>
            <a:r>
              <a:rPr lang="en-US" sz="2400" dirty="0" err="1"/>
              <a:t>tipo</a:t>
            </a:r>
            <a:r>
              <a:rPr lang="en-US" sz="2400" dirty="0"/>
              <a:t> especial de </a:t>
            </a:r>
            <a:r>
              <a:rPr lang="en-US" sz="2400" dirty="0" err="1"/>
              <a:t>pessoa</a:t>
            </a:r>
            <a:r>
              <a:rPr lang="en-US" sz="2400" dirty="0"/>
              <a:t>, </a:t>
            </a:r>
            <a:r>
              <a:rPr lang="en-US" sz="2400" dirty="0" err="1"/>
              <a:t>dotada</a:t>
            </a:r>
            <a:r>
              <a:rPr lang="en-US" sz="2400" dirty="0"/>
              <a:t> de </a:t>
            </a:r>
            <a:r>
              <a:rPr lang="en-US" sz="2400" dirty="0" err="1"/>
              <a:t>diferenciais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conhecimento</a:t>
            </a:r>
            <a:r>
              <a:rPr lang="en-US" sz="2400" dirty="0"/>
              <a:t> (saber), </a:t>
            </a:r>
            <a:r>
              <a:rPr lang="en-US" sz="2400" dirty="0" err="1"/>
              <a:t>habilidade</a:t>
            </a:r>
            <a:r>
              <a:rPr lang="en-US" sz="2400" dirty="0"/>
              <a:t> (saber </a:t>
            </a:r>
            <a:r>
              <a:rPr lang="en-US" sz="2400" dirty="0" err="1"/>
              <a:t>fazer</a:t>
            </a:r>
            <a:r>
              <a:rPr lang="en-US" sz="2400" dirty="0"/>
              <a:t>), </a:t>
            </a:r>
            <a:r>
              <a:rPr lang="en-US" sz="2400" dirty="0" err="1"/>
              <a:t>julgamento</a:t>
            </a:r>
            <a:r>
              <a:rPr lang="en-US" sz="2400" dirty="0"/>
              <a:t> (saber </a:t>
            </a:r>
            <a:r>
              <a:rPr lang="en-US" sz="2400" dirty="0" err="1"/>
              <a:t>analisar</a:t>
            </a:r>
            <a:r>
              <a:rPr lang="en-US" sz="2400" dirty="0"/>
              <a:t> o </a:t>
            </a:r>
            <a:r>
              <a:rPr lang="en-US" sz="2400" dirty="0" err="1"/>
              <a:t>contexto</a:t>
            </a:r>
            <a:r>
              <a:rPr lang="en-US" sz="2400" dirty="0"/>
              <a:t>) e </a:t>
            </a:r>
            <a:r>
              <a:rPr lang="en-US" sz="2400" dirty="0" err="1"/>
              <a:t>atitudes</a:t>
            </a:r>
            <a:r>
              <a:rPr lang="en-US" sz="2400" dirty="0"/>
              <a:t> (</a:t>
            </a:r>
            <a:r>
              <a:rPr lang="en-US" sz="2400" dirty="0" err="1"/>
              <a:t>querer</a:t>
            </a:r>
            <a:r>
              <a:rPr lang="en-US" sz="2400" dirty="0"/>
              <a:t> </a:t>
            </a:r>
            <a:r>
              <a:rPr lang="en-US" sz="2400" dirty="0" err="1"/>
              <a:t>fazer</a:t>
            </a:r>
            <a:r>
              <a:rPr lang="en-US" sz="2400" dirty="0"/>
              <a:t>). </a:t>
            </a:r>
          </a:p>
          <a:p>
            <a:pPr lvl="2" algn="just"/>
            <a:endParaRPr lang="bg-BG" sz="2400" dirty="0" smtClean="0"/>
          </a:p>
          <a:p>
            <a:pPr lvl="2" algn="just"/>
            <a:r>
              <a:rPr lang="en-US" sz="2400" dirty="0" err="1" smtClean="0"/>
              <a:t>Contexto</a:t>
            </a:r>
            <a:r>
              <a:rPr lang="en-US" sz="2400" dirty="0"/>
              <a:t>: </a:t>
            </a:r>
            <a:r>
              <a:rPr lang="en-US" sz="2400" dirty="0" err="1"/>
              <a:t>ambiente</a:t>
            </a:r>
            <a:r>
              <a:rPr lang="en-US" sz="2400" dirty="0"/>
              <a:t> </a:t>
            </a:r>
            <a:r>
              <a:rPr lang="en-US" sz="2400" dirty="0" err="1"/>
              <a:t>adequado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talentos</a:t>
            </a:r>
            <a:r>
              <a:rPr lang="en-US" sz="2400" dirty="0"/>
              <a:t> se </a:t>
            </a:r>
            <a:r>
              <a:rPr lang="en-US" sz="2400" dirty="0" err="1"/>
              <a:t>desenvolvam</a:t>
            </a:r>
            <a:r>
              <a:rPr lang="en-US" sz="2400" dirty="0"/>
              <a:t> (</a:t>
            </a:r>
            <a:r>
              <a:rPr lang="en-US" sz="2400" dirty="0" err="1"/>
              <a:t>arquitetura</a:t>
            </a:r>
            <a:r>
              <a:rPr lang="en-US" sz="2400" dirty="0"/>
              <a:t>, </a:t>
            </a:r>
            <a:r>
              <a:rPr lang="en-US" sz="2400" dirty="0" err="1"/>
              <a:t>cultura</a:t>
            </a:r>
            <a:r>
              <a:rPr lang="en-US" sz="2400" dirty="0"/>
              <a:t> e </a:t>
            </a:r>
            <a:r>
              <a:rPr lang="en-US" sz="2400" dirty="0" err="1"/>
              <a:t>estilos</a:t>
            </a:r>
            <a:r>
              <a:rPr lang="en-US" sz="2400" dirty="0"/>
              <a:t> de </a:t>
            </a:r>
            <a:r>
              <a:rPr lang="en-US" sz="2400" dirty="0" err="1"/>
              <a:t>gestão</a:t>
            </a:r>
            <a:r>
              <a:rPr lang="en-US" sz="2400" dirty="0"/>
              <a:t>) </a:t>
            </a:r>
          </a:p>
          <a:p>
            <a:pPr lvl="1" algn="just"/>
            <a:endParaRPr lang="bg-BG" sz="2400" dirty="0" smtClean="0"/>
          </a:p>
          <a:p>
            <a:pPr lvl="1" algn="just"/>
            <a:r>
              <a:rPr lang="en-US" sz="2400" dirty="0" smtClean="0"/>
              <a:t>Capital </a:t>
            </a:r>
            <a:r>
              <a:rPr lang="en-US" sz="2400" dirty="0" err="1"/>
              <a:t>Intelectual</a:t>
            </a:r>
            <a:r>
              <a:rPr lang="en-US" sz="2400" dirty="0"/>
              <a:t> - </a:t>
            </a:r>
            <a:r>
              <a:rPr lang="en-US" sz="2400" dirty="0" err="1"/>
              <a:t>tecnologia</a:t>
            </a:r>
            <a:r>
              <a:rPr lang="en-US" sz="2400" dirty="0"/>
              <a:t>, </a:t>
            </a:r>
            <a:r>
              <a:rPr lang="en-US" sz="2400" dirty="0" err="1"/>
              <a:t>informação</a:t>
            </a:r>
            <a:r>
              <a:rPr lang="en-US" sz="2400" dirty="0"/>
              <a:t>, </a:t>
            </a:r>
            <a:r>
              <a:rPr lang="en-US" sz="2400" dirty="0" err="1"/>
              <a:t>habilidades</a:t>
            </a:r>
            <a:r>
              <a:rPr lang="en-US" sz="2400" dirty="0"/>
              <a:t> e </a:t>
            </a:r>
            <a:r>
              <a:rPr lang="en-US" sz="2400" dirty="0" err="1"/>
              <a:t>solução</a:t>
            </a:r>
            <a:r>
              <a:rPr lang="en-US" sz="2400" dirty="0"/>
              <a:t> de </a:t>
            </a:r>
            <a:r>
              <a:rPr lang="en-US" sz="2400" dirty="0" err="1"/>
              <a:t>problemas</a:t>
            </a:r>
            <a:r>
              <a:rPr lang="en-US" sz="2400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1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226"/>
            <a:ext cx="8913813" cy="914400"/>
          </a:xfrm>
        </p:spPr>
        <p:txBody>
          <a:bodyPr>
            <a:normAutofit/>
          </a:bodyPr>
          <a:lstStyle/>
          <a:p>
            <a:r>
              <a:rPr lang="bg-BG" dirty="0" smtClean="0"/>
              <a:t>Pap</a:t>
            </a:r>
            <a:r>
              <a:rPr lang="en-US" dirty="0" err="1" smtClean="0"/>
              <a:t>éis</a:t>
            </a:r>
            <a:r>
              <a:rPr lang="en-US" dirty="0" smtClean="0"/>
              <a:t> </a:t>
            </a:r>
            <a:r>
              <a:rPr lang="en-US" dirty="0"/>
              <a:t>da GP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" y="1413191"/>
            <a:ext cx="8880752" cy="3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rmAutofit/>
          </a:bodyPr>
          <a:lstStyle/>
          <a:p>
            <a:r>
              <a:rPr lang="bg-BG" dirty="0" smtClean="0"/>
              <a:t>Pap</a:t>
            </a:r>
            <a:r>
              <a:rPr lang="en-US" dirty="0" err="1" smtClean="0"/>
              <a:t>éis</a:t>
            </a:r>
            <a:r>
              <a:rPr lang="en-US" dirty="0" smtClean="0"/>
              <a:t> </a:t>
            </a:r>
            <a:r>
              <a:rPr lang="en-US" dirty="0"/>
              <a:t>da GP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8423" y="1460406"/>
            <a:ext cx="2706926" cy="3211046"/>
          </a:xfrm>
        </p:spPr>
        <p:txBody>
          <a:bodyPr/>
          <a:lstStyle/>
          <a:p>
            <a:r>
              <a:rPr lang="en-US" dirty="0" err="1"/>
              <a:t>Tendência</a:t>
            </a:r>
            <a:r>
              <a:rPr lang="en-US" dirty="0"/>
              <a:t>: </a:t>
            </a:r>
            <a:r>
              <a:rPr lang="en-US" dirty="0" err="1"/>
              <a:t>descentralizar</a:t>
            </a:r>
            <a:r>
              <a:rPr lang="en-US" dirty="0"/>
              <a:t> as </a:t>
            </a:r>
            <a:r>
              <a:rPr lang="en-US" dirty="0" err="1"/>
              <a:t>decisões</a:t>
            </a:r>
            <a:r>
              <a:rPr lang="en-US" dirty="0"/>
              <a:t> e </a:t>
            </a:r>
            <a:r>
              <a:rPr lang="en-US" dirty="0" err="1"/>
              <a:t>ações</a:t>
            </a:r>
            <a:r>
              <a:rPr lang="en-US" dirty="0"/>
              <a:t> de GP </a:t>
            </a:r>
            <a:r>
              <a:rPr lang="en-US" dirty="0" err="1"/>
              <a:t>rumo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gerentes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tornam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gestores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49" y="1460404"/>
            <a:ext cx="6024582" cy="51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7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114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err="1"/>
              <a:t>Gestão</a:t>
            </a:r>
            <a:r>
              <a:rPr lang="en-US" dirty="0"/>
              <a:t> </a:t>
            </a:r>
            <a:r>
              <a:rPr lang="en-US" dirty="0" err="1"/>
              <a:t>Estratégica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0969" y="1323748"/>
            <a:ext cx="8752843" cy="5223439"/>
          </a:xfrm>
        </p:spPr>
        <p:txBody>
          <a:bodyPr>
            <a:normAutofit/>
          </a:bodyPr>
          <a:lstStyle/>
          <a:p>
            <a:pPr algn="just"/>
            <a:r>
              <a:rPr lang="en-US" sz="2100" dirty="0"/>
              <a:t>É a </a:t>
            </a:r>
            <a:r>
              <a:rPr lang="en-US" sz="2100" dirty="0" err="1"/>
              <a:t>união</a:t>
            </a:r>
            <a:r>
              <a:rPr lang="en-US" sz="2100" dirty="0"/>
              <a:t> do RH com </a:t>
            </a:r>
            <a:r>
              <a:rPr lang="en-US" sz="2100" dirty="0" err="1"/>
              <a:t>metas</a:t>
            </a:r>
            <a:r>
              <a:rPr lang="en-US" sz="2100" dirty="0"/>
              <a:t> e </a:t>
            </a:r>
            <a:r>
              <a:rPr lang="en-US" sz="2100" dirty="0" err="1"/>
              <a:t>objetivos</a:t>
            </a:r>
            <a:r>
              <a:rPr lang="en-US" sz="2100" dirty="0"/>
              <a:t> </a:t>
            </a:r>
            <a:r>
              <a:rPr lang="en-US" sz="2100" dirty="0" err="1"/>
              <a:t>estratégicos</a:t>
            </a:r>
            <a:r>
              <a:rPr lang="en-US" sz="2100" dirty="0"/>
              <a:t>, </a:t>
            </a:r>
            <a:r>
              <a:rPr lang="en-US" sz="2100" dirty="0" err="1"/>
              <a:t>para</a:t>
            </a:r>
            <a:r>
              <a:rPr lang="en-US" sz="2100" dirty="0"/>
              <a:t> </a:t>
            </a:r>
            <a:r>
              <a:rPr lang="en-US" sz="2100" dirty="0" err="1"/>
              <a:t>melhorar</a:t>
            </a:r>
            <a:r>
              <a:rPr lang="en-US" sz="2100" dirty="0"/>
              <a:t> o </a:t>
            </a:r>
            <a:r>
              <a:rPr lang="en-US" sz="2100" dirty="0" err="1"/>
              <a:t>desempenho</a:t>
            </a:r>
            <a:r>
              <a:rPr lang="en-US" sz="2100" dirty="0"/>
              <a:t> </a:t>
            </a:r>
            <a:r>
              <a:rPr lang="en-US" sz="2100" dirty="0" err="1"/>
              <a:t>organizacional</a:t>
            </a:r>
            <a:r>
              <a:rPr lang="en-US" sz="2100" dirty="0"/>
              <a:t> e </a:t>
            </a:r>
            <a:r>
              <a:rPr lang="en-US" sz="2100" dirty="0" err="1"/>
              <a:t>desenvolver</a:t>
            </a:r>
            <a:r>
              <a:rPr lang="en-US" sz="2100" dirty="0"/>
              <a:t> </a:t>
            </a:r>
            <a:r>
              <a:rPr lang="en-US" sz="2100" dirty="0" err="1"/>
              <a:t>uma</a:t>
            </a:r>
            <a:r>
              <a:rPr lang="en-US" sz="2100" dirty="0"/>
              <a:t> </a:t>
            </a:r>
            <a:r>
              <a:rPr lang="en-US" sz="2100" dirty="0" err="1"/>
              <a:t>cultura</a:t>
            </a:r>
            <a:r>
              <a:rPr lang="en-US" sz="2100" dirty="0"/>
              <a:t> </a:t>
            </a:r>
            <a:r>
              <a:rPr lang="en-US" sz="2100" dirty="0" err="1"/>
              <a:t>voltada</a:t>
            </a:r>
            <a:r>
              <a:rPr lang="en-US" sz="2100" dirty="0"/>
              <a:t> à </a:t>
            </a:r>
            <a:r>
              <a:rPr lang="en-US" sz="2100" dirty="0" err="1"/>
              <a:t>inovação</a:t>
            </a:r>
            <a:r>
              <a:rPr lang="en-US" sz="2100" dirty="0"/>
              <a:t> e à </a:t>
            </a:r>
            <a:r>
              <a:rPr lang="en-US" sz="2100" dirty="0" err="1"/>
              <a:t>flexibilidade</a:t>
            </a:r>
            <a:r>
              <a:rPr lang="en-US" sz="2100" dirty="0"/>
              <a:t>. </a:t>
            </a:r>
            <a:endParaRPr lang="bg-BG" sz="2100" dirty="0" smtClean="0"/>
          </a:p>
          <a:p>
            <a:pPr algn="just"/>
            <a:endParaRPr lang="en-US" sz="2100" dirty="0"/>
          </a:p>
          <a:p>
            <a:pPr lvl="1" algn="just"/>
            <a:r>
              <a:rPr lang="bg-BG" sz="2100" dirty="0"/>
              <a:t>I</a:t>
            </a:r>
            <a:r>
              <a:rPr lang="en-US" sz="2100" dirty="0" smtClean="0"/>
              <a:t>NTEGRAÇÃO </a:t>
            </a:r>
            <a:r>
              <a:rPr lang="en-US" sz="2100" dirty="0"/>
              <a:t>VERTICAL </a:t>
            </a:r>
            <a:r>
              <a:rPr lang="en-US" sz="2100" dirty="0" err="1"/>
              <a:t>busca</a:t>
            </a:r>
            <a:r>
              <a:rPr lang="en-US" sz="2100" dirty="0"/>
              <a:t> o </a:t>
            </a:r>
            <a:r>
              <a:rPr lang="en-US" sz="2100" dirty="0" err="1"/>
              <a:t>alinhamento</a:t>
            </a:r>
            <a:r>
              <a:rPr lang="en-US" sz="2100" dirty="0"/>
              <a:t> das </a:t>
            </a:r>
            <a:r>
              <a:rPr lang="en-US" sz="2100" dirty="0" err="1"/>
              <a:t>práticas</a:t>
            </a:r>
            <a:r>
              <a:rPr lang="en-US" sz="2100" dirty="0"/>
              <a:t> de </a:t>
            </a:r>
            <a:r>
              <a:rPr lang="en-US" sz="2100" dirty="0" err="1"/>
              <a:t>gestão</a:t>
            </a:r>
            <a:r>
              <a:rPr lang="en-US" sz="2100" dirty="0"/>
              <a:t> de </a:t>
            </a:r>
            <a:r>
              <a:rPr lang="en-US" sz="2100" dirty="0" err="1"/>
              <a:t>pessoas</a:t>
            </a:r>
            <a:r>
              <a:rPr lang="en-US" sz="2100" dirty="0"/>
              <a:t> com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objetivos</a:t>
            </a:r>
            <a:r>
              <a:rPr lang="en-US" sz="2100" dirty="0"/>
              <a:t> e </a:t>
            </a:r>
            <a:r>
              <a:rPr lang="en-US" sz="2100" dirty="0" err="1"/>
              <a:t>estratégias</a:t>
            </a:r>
            <a:r>
              <a:rPr lang="en-US" sz="2100" dirty="0"/>
              <a:t> </a:t>
            </a:r>
            <a:r>
              <a:rPr lang="en-US" sz="2100" dirty="0" err="1"/>
              <a:t>organizacionais</a:t>
            </a:r>
            <a:r>
              <a:rPr lang="en-US" sz="2100" dirty="0"/>
              <a:t>. </a:t>
            </a:r>
          </a:p>
          <a:p>
            <a:pPr lvl="1" algn="just"/>
            <a:endParaRPr lang="bg-BG" sz="2100" dirty="0" smtClean="0"/>
          </a:p>
          <a:p>
            <a:pPr lvl="1" algn="just"/>
            <a:r>
              <a:rPr lang="bg-BG" sz="2100" dirty="0" smtClean="0"/>
              <a:t>I</a:t>
            </a:r>
            <a:r>
              <a:rPr lang="en-US" sz="2100" dirty="0" smtClean="0"/>
              <a:t>NTEGRAÇÃO </a:t>
            </a:r>
            <a:r>
              <a:rPr lang="en-US" sz="2100" dirty="0"/>
              <a:t>HORIZONTAL </a:t>
            </a:r>
            <a:r>
              <a:rPr lang="en-US" sz="2100" dirty="0" err="1"/>
              <a:t>refere</a:t>
            </a:r>
            <a:r>
              <a:rPr lang="en-US" sz="2100" dirty="0"/>
              <a:t>-se à </a:t>
            </a:r>
            <a:r>
              <a:rPr lang="en-US" sz="2100" dirty="0" err="1"/>
              <a:t>atuação</a:t>
            </a:r>
            <a:r>
              <a:rPr lang="en-US" sz="2100" dirty="0"/>
              <a:t> </a:t>
            </a:r>
            <a:r>
              <a:rPr lang="en-US" sz="2100" dirty="0" err="1"/>
              <a:t>coordenada</a:t>
            </a:r>
            <a:r>
              <a:rPr lang="en-US" sz="2100" dirty="0"/>
              <a:t> das </a:t>
            </a:r>
            <a:r>
              <a:rPr lang="en-US" sz="2100" dirty="0" err="1"/>
              <a:t>diversas</a:t>
            </a:r>
            <a:r>
              <a:rPr lang="en-US" sz="2100" dirty="0"/>
              <a:t> </a:t>
            </a:r>
            <a:r>
              <a:rPr lang="en-US" sz="2100" dirty="0" err="1"/>
              <a:t>atividades</a:t>
            </a:r>
            <a:r>
              <a:rPr lang="en-US" sz="2100" dirty="0"/>
              <a:t> de </a:t>
            </a:r>
            <a:r>
              <a:rPr lang="en-US" sz="2100" dirty="0" err="1"/>
              <a:t>gestão</a:t>
            </a:r>
            <a:r>
              <a:rPr lang="en-US" sz="2100" dirty="0"/>
              <a:t> de </a:t>
            </a:r>
            <a:r>
              <a:rPr lang="en-US" sz="2100" dirty="0" err="1"/>
              <a:t>pessoas</a:t>
            </a:r>
            <a:r>
              <a:rPr lang="en-US" sz="2100" dirty="0"/>
              <a:t> </a:t>
            </a:r>
            <a:r>
              <a:rPr lang="en-US" sz="2100" dirty="0" err="1"/>
              <a:t>tais</a:t>
            </a:r>
            <a:r>
              <a:rPr lang="en-US" sz="2100" dirty="0"/>
              <a:t> </a:t>
            </a:r>
            <a:r>
              <a:rPr lang="en-US" sz="2100" dirty="0" err="1"/>
              <a:t>como</a:t>
            </a:r>
            <a:r>
              <a:rPr lang="en-US" sz="2100" dirty="0"/>
              <a:t>: </a:t>
            </a:r>
            <a:r>
              <a:rPr lang="en-US" sz="2100" dirty="0" err="1"/>
              <a:t>Recrutamento</a:t>
            </a:r>
            <a:r>
              <a:rPr lang="en-US" sz="2100" dirty="0"/>
              <a:t> e </a:t>
            </a:r>
            <a:r>
              <a:rPr lang="en-US" sz="2100" dirty="0" err="1"/>
              <a:t>Seleção</a:t>
            </a:r>
            <a:r>
              <a:rPr lang="en-US" sz="2100" dirty="0"/>
              <a:t>, </a:t>
            </a:r>
            <a:r>
              <a:rPr lang="en-US" sz="2100" dirty="0" err="1"/>
              <a:t>capacitação</a:t>
            </a:r>
            <a:r>
              <a:rPr lang="en-US" sz="2100" dirty="0"/>
              <a:t>, </a:t>
            </a:r>
            <a:r>
              <a:rPr lang="en-US" sz="2100" dirty="0" err="1"/>
              <a:t>remuneração</a:t>
            </a:r>
            <a:r>
              <a:rPr lang="en-US" sz="2100" dirty="0"/>
              <a:t>, </a:t>
            </a:r>
            <a:r>
              <a:rPr lang="en-US" sz="2100" dirty="0" err="1"/>
              <a:t>avaliação</a:t>
            </a:r>
            <a:r>
              <a:rPr lang="en-US" sz="2100" dirty="0"/>
              <a:t> de </a:t>
            </a:r>
            <a:r>
              <a:rPr lang="en-US" sz="2100" dirty="0" err="1"/>
              <a:t>desempenho</a:t>
            </a:r>
            <a:r>
              <a:rPr lang="en-US" sz="2100" dirty="0"/>
              <a:t>, entre </a:t>
            </a:r>
            <a:r>
              <a:rPr lang="en-US" sz="2100" dirty="0" err="1"/>
              <a:t>outras</a:t>
            </a:r>
            <a:r>
              <a:rPr lang="en-US" sz="2100" dirty="0"/>
              <a:t>. </a:t>
            </a:r>
          </a:p>
          <a:p>
            <a:pPr algn="just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689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9144000" cy="91440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Pas</a:t>
            </a:r>
            <a:r>
              <a:rPr lang="en-US" sz="2800" dirty="0" err="1" smtClean="0"/>
              <a:t>sos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moderna</a:t>
            </a:r>
            <a:r>
              <a:rPr lang="en-US" sz="2800" dirty="0"/>
              <a:t> </a:t>
            </a:r>
            <a:r>
              <a:rPr lang="en-US" sz="2800" dirty="0" smtClean="0"/>
              <a:t>G</a:t>
            </a:r>
            <a:r>
              <a:rPr lang="bg-BG" sz="2800" dirty="0" smtClean="0"/>
              <a:t>estão de </a:t>
            </a:r>
            <a:r>
              <a:rPr lang="en-US" sz="2800" dirty="0" smtClean="0"/>
              <a:t>P</a:t>
            </a:r>
            <a:r>
              <a:rPr lang="bg-BG" sz="2800" dirty="0" smtClean="0"/>
              <a:t>essoas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1395302"/>
            <a:ext cx="8763932" cy="5116108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Investir</a:t>
            </a:r>
            <a:r>
              <a:rPr lang="bg-BG" sz="2400" dirty="0" smtClean="0"/>
              <a:t> </a:t>
            </a:r>
            <a:r>
              <a:rPr lang="en-US" sz="2400" dirty="0" err="1" smtClean="0"/>
              <a:t>fortemente</a:t>
            </a:r>
            <a:r>
              <a:rPr lang="bg-BG" sz="2400" dirty="0" smtClean="0"/>
              <a:t> </a:t>
            </a:r>
            <a:r>
              <a:rPr lang="en-US" sz="2400" dirty="0" err="1" smtClean="0"/>
              <a:t>nas</a:t>
            </a:r>
            <a:r>
              <a:rPr lang="bg-BG" sz="2400" dirty="0" smtClean="0"/>
              <a:t> </a:t>
            </a:r>
            <a:r>
              <a:rPr lang="en-US" sz="2400" dirty="0" err="1" smtClean="0"/>
              <a:t>pessoas</a:t>
            </a:r>
            <a:r>
              <a:rPr lang="bg-BG" sz="2400" dirty="0" smtClean="0"/>
              <a:t> </a:t>
            </a:r>
            <a:r>
              <a:rPr lang="en-US" sz="2400" dirty="0" smtClean="0"/>
              <a:t>e</a:t>
            </a:r>
            <a:r>
              <a:rPr lang="bg-BG" sz="2400" dirty="0" smtClean="0"/>
              <a:t> </a:t>
            </a:r>
            <a:r>
              <a:rPr lang="en-US" sz="2400" dirty="0" err="1" smtClean="0"/>
              <a:t>nos</a:t>
            </a:r>
            <a:r>
              <a:rPr lang="bg-BG" sz="2400" dirty="0" smtClean="0"/>
              <a:t> </a:t>
            </a:r>
            <a:r>
              <a:rPr lang="en-US" sz="2400" dirty="0" err="1" smtClean="0"/>
              <a:t>gestores</a:t>
            </a:r>
            <a:r>
              <a:rPr lang="bg-BG" sz="2400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/>
              <a:t>pessoas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/>
              <a:t>Transformar</a:t>
            </a:r>
            <a:r>
              <a:rPr lang="en-US" sz="2400" dirty="0"/>
              <a:t> </a:t>
            </a:r>
            <a:r>
              <a:rPr lang="en-US" sz="2400" dirty="0" err="1"/>
              <a:t>Pessoas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Talentos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 smtClean="0"/>
              <a:t>Transformar</a:t>
            </a:r>
            <a:r>
              <a:rPr lang="bg-BG" sz="2400" dirty="0" smtClean="0"/>
              <a:t> </a:t>
            </a:r>
            <a:r>
              <a:rPr lang="en-US" sz="2400" dirty="0" err="1" smtClean="0"/>
              <a:t>Talentos</a:t>
            </a:r>
            <a:r>
              <a:rPr lang="bg-BG" sz="2400" dirty="0" smtClean="0"/>
              <a:t> </a:t>
            </a:r>
            <a:r>
              <a:rPr lang="en-US" sz="2400" dirty="0" err="1" smtClean="0"/>
              <a:t>em</a:t>
            </a:r>
            <a:r>
              <a:rPr lang="bg-BG" sz="2400" dirty="0" smtClean="0"/>
              <a:t> </a:t>
            </a:r>
            <a:r>
              <a:rPr lang="en-US" sz="2400" dirty="0" smtClean="0"/>
              <a:t>Capital</a:t>
            </a:r>
            <a:r>
              <a:rPr lang="bg-BG" sz="2400" dirty="0" smtClean="0"/>
              <a:t> </a:t>
            </a:r>
            <a:r>
              <a:rPr lang="en-US" sz="2400" dirty="0" err="1" smtClean="0"/>
              <a:t>Humano</a:t>
            </a:r>
            <a:r>
              <a:rPr lang="en-US" sz="2400" dirty="0" smtClean="0"/>
              <a:t> </a:t>
            </a:r>
            <a:endParaRPr lang="en-US" sz="2400" dirty="0"/>
          </a:p>
          <a:p>
            <a:pPr algn="just"/>
            <a:r>
              <a:rPr lang="en-US" sz="2400" dirty="0" err="1"/>
              <a:t>Transformar</a:t>
            </a:r>
            <a:r>
              <a:rPr lang="en-US" sz="2400" dirty="0"/>
              <a:t> Capital </a:t>
            </a:r>
            <a:r>
              <a:rPr lang="en-US" sz="2400" dirty="0" err="1"/>
              <a:t>Humano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Capital </a:t>
            </a:r>
            <a:r>
              <a:rPr lang="en-US" sz="2400" dirty="0" err="1"/>
              <a:t>Intelectual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 smtClean="0"/>
              <a:t>Transformar</a:t>
            </a:r>
            <a:r>
              <a:rPr lang="bg-BG" sz="2400" dirty="0" smtClean="0"/>
              <a:t> </a:t>
            </a:r>
            <a:r>
              <a:rPr lang="en-US" sz="2400" dirty="0" smtClean="0"/>
              <a:t>Capital</a:t>
            </a:r>
            <a:r>
              <a:rPr lang="bg-BG" sz="2400" dirty="0" smtClean="0"/>
              <a:t> </a:t>
            </a:r>
            <a:r>
              <a:rPr lang="en-US" sz="2400" dirty="0" err="1" smtClean="0"/>
              <a:t>Intelectual</a:t>
            </a:r>
            <a:r>
              <a:rPr lang="bg-BG" sz="2400" dirty="0" smtClean="0"/>
              <a:t> </a:t>
            </a:r>
            <a:r>
              <a:rPr lang="en-US" sz="2400" dirty="0" err="1" smtClean="0"/>
              <a:t>em</a:t>
            </a:r>
            <a:r>
              <a:rPr lang="bg-BG" sz="2400" dirty="0" smtClean="0"/>
              <a:t> </a:t>
            </a:r>
            <a:r>
              <a:rPr lang="en-US" sz="2400" dirty="0" err="1" smtClean="0"/>
              <a:t>Resultados</a:t>
            </a:r>
            <a:r>
              <a:rPr lang="en-US" sz="2400" dirty="0" smtClean="0"/>
              <a:t> 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541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763"/>
            <a:ext cx="8913813" cy="914400"/>
          </a:xfrm>
        </p:spPr>
        <p:txBody>
          <a:bodyPr>
            <a:normAutofit/>
          </a:bodyPr>
          <a:lstStyle/>
          <a:p>
            <a:r>
              <a:rPr lang="en-US" sz="3000" dirty="0" err="1"/>
              <a:t>Passos</a:t>
            </a:r>
            <a:r>
              <a:rPr lang="en-US" sz="3000" dirty="0"/>
              <a:t> da </a:t>
            </a:r>
            <a:r>
              <a:rPr lang="en-US" sz="3000" dirty="0" err="1"/>
              <a:t>moderna</a:t>
            </a:r>
            <a:r>
              <a:rPr lang="en-US" sz="3000" dirty="0"/>
              <a:t> </a:t>
            </a:r>
            <a:r>
              <a:rPr lang="en-US" sz="3000" dirty="0" smtClean="0"/>
              <a:t>G</a:t>
            </a:r>
            <a:r>
              <a:rPr lang="bg-BG" sz="3000" dirty="0" smtClean="0"/>
              <a:t>estão de </a:t>
            </a:r>
            <a:r>
              <a:rPr lang="en-US" sz="3000" dirty="0" smtClean="0"/>
              <a:t>P</a:t>
            </a:r>
            <a:r>
              <a:rPr lang="bg-BG" sz="3000" dirty="0" smtClean="0"/>
              <a:t>essoas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251164"/>
            <a:ext cx="8734957" cy="5260246"/>
          </a:xfrm>
        </p:spPr>
        <p:txBody>
          <a:bodyPr>
            <a:normAutofit/>
          </a:bodyPr>
          <a:lstStyle/>
          <a:p>
            <a:pPr algn="just"/>
            <a:r>
              <a:rPr lang="bg-BG" sz="2800" dirty="0" smtClean="0"/>
              <a:t>Qua</a:t>
            </a:r>
            <a:r>
              <a:rPr lang="en-US" sz="2800" dirty="0" err="1" smtClean="0"/>
              <a:t>tro</a:t>
            </a:r>
            <a:r>
              <a:rPr lang="en-US" sz="2800" dirty="0" smtClean="0"/>
              <a:t> </a:t>
            </a:r>
            <a:r>
              <a:rPr lang="en-US" sz="2800" dirty="0" err="1"/>
              <a:t>maneiras</a:t>
            </a:r>
            <a:r>
              <a:rPr lang="en-US" sz="2800" dirty="0"/>
              <a:t> </a:t>
            </a:r>
            <a:r>
              <a:rPr lang="en-US" sz="2800" dirty="0" err="1"/>
              <a:t>pelas</a:t>
            </a:r>
            <a:r>
              <a:rPr lang="en-US" sz="2800" dirty="0"/>
              <a:t> </a:t>
            </a:r>
            <a:r>
              <a:rPr lang="en-US" sz="2800" dirty="0" err="1"/>
              <a:t>quais</a:t>
            </a:r>
            <a:r>
              <a:rPr lang="en-US" sz="2800" dirty="0"/>
              <a:t> a </a:t>
            </a:r>
            <a:r>
              <a:rPr lang="en-US" sz="2800" dirty="0" err="1"/>
              <a:t>gestão</a:t>
            </a:r>
            <a:r>
              <a:rPr lang="en-US" sz="2800" dirty="0"/>
              <a:t> de </a:t>
            </a:r>
            <a:r>
              <a:rPr lang="en-US" sz="2800" dirty="0" err="1"/>
              <a:t>pessoas</a:t>
            </a:r>
            <a:r>
              <a:rPr lang="en-US" sz="2800" dirty="0"/>
              <a:t> </a:t>
            </a:r>
            <a:r>
              <a:rPr lang="en-US" sz="2800" dirty="0" err="1"/>
              <a:t>pode</a:t>
            </a:r>
            <a:r>
              <a:rPr lang="en-US" sz="2800" dirty="0"/>
              <a:t> </a:t>
            </a:r>
            <a:r>
              <a:rPr lang="en-US" sz="2800" dirty="0" err="1"/>
              <a:t>colaborar</a:t>
            </a:r>
            <a:r>
              <a:rPr lang="en-US" sz="2800" dirty="0"/>
              <a:t> com o </a:t>
            </a:r>
            <a:r>
              <a:rPr lang="en-US" sz="2800" dirty="0" err="1"/>
              <a:t>sucesso</a:t>
            </a:r>
            <a:r>
              <a:rPr lang="en-US" sz="2800" dirty="0"/>
              <a:t> </a:t>
            </a:r>
            <a:r>
              <a:rPr lang="en-US" sz="2800" dirty="0" err="1"/>
              <a:t>organizacional</a:t>
            </a:r>
            <a:r>
              <a:rPr lang="en-US" sz="2800" dirty="0"/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/>
              <a:t>1. </a:t>
            </a:r>
            <a:r>
              <a:rPr lang="en-US" sz="2800" dirty="0" err="1"/>
              <a:t>tornar</a:t>
            </a:r>
            <a:r>
              <a:rPr lang="en-US" sz="2800" dirty="0"/>
              <a:t>-</a:t>
            </a:r>
            <a:r>
              <a:rPr lang="en-US" sz="2800" dirty="0" smtClean="0"/>
              <a:t>se</a:t>
            </a:r>
            <a:r>
              <a:rPr lang="bg-BG" sz="2800" dirty="0" smtClean="0"/>
              <a:t> </a:t>
            </a:r>
            <a:r>
              <a:rPr lang="en-US" sz="2800" dirty="0" smtClean="0"/>
              <a:t>um</a:t>
            </a:r>
            <a:r>
              <a:rPr lang="bg-BG" sz="2800" dirty="0" smtClean="0"/>
              <a:t> </a:t>
            </a:r>
            <a:r>
              <a:rPr lang="en-US" sz="2800" dirty="0" err="1" smtClean="0"/>
              <a:t>parceiro</a:t>
            </a:r>
            <a:r>
              <a:rPr lang="bg-BG" sz="2800" dirty="0" smtClean="0"/>
              <a:t> </a:t>
            </a:r>
            <a:r>
              <a:rPr lang="en-US" sz="2800" dirty="0" err="1" smtClean="0"/>
              <a:t>na</a:t>
            </a:r>
            <a:r>
              <a:rPr lang="bg-BG" sz="2800" dirty="0" smtClean="0"/>
              <a:t> </a:t>
            </a:r>
            <a:r>
              <a:rPr lang="en-US" sz="2800" dirty="0" err="1" smtClean="0"/>
              <a:t>execução</a:t>
            </a:r>
            <a:r>
              <a:rPr lang="bg-BG" sz="2800" dirty="0" smtClean="0"/>
              <a:t> </a:t>
            </a:r>
            <a:r>
              <a:rPr lang="en-US" sz="2800" dirty="0" smtClean="0"/>
              <a:t>da</a:t>
            </a:r>
            <a:r>
              <a:rPr lang="bg-BG" sz="2800" dirty="0" smtClean="0"/>
              <a:t> </a:t>
            </a:r>
            <a:r>
              <a:rPr lang="en-US" sz="2800" dirty="0" err="1" smtClean="0"/>
              <a:t>estratégia</a:t>
            </a:r>
            <a:r>
              <a:rPr lang="en-US" sz="2800" dirty="0" smtClean="0"/>
              <a:t> </a:t>
            </a:r>
            <a:endParaRPr lang="bg-BG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err="1"/>
              <a:t>tornar</a:t>
            </a:r>
            <a:r>
              <a:rPr lang="en-US" sz="2800" dirty="0"/>
              <a:t>-</a:t>
            </a:r>
            <a:r>
              <a:rPr lang="en-US" sz="2800" dirty="0" smtClean="0"/>
              <a:t>se</a:t>
            </a:r>
            <a:r>
              <a:rPr lang="bg-BG" sz="2800" dirty="0" smtClean="0"/>
              <a:t> </a:t>
            </a:r>
            <a:r>
              <a:rPr lang="en-US" sz="2800" dirty="0" smtClean="0"/>
              <a:t>um</a:t>
            </a:r>
            <a:r>
              <a:rPr lang="bg-BG" sz="2800" dirty="0" smtClean="0"/>
              <a:t> </a:t>
            </a:r>
            <a:r>
              <a:rPr lang="en-US" sz="2800" dirty="0" err="1" smtClean="0"/>
              <a:t>especialista</a:t>
            </a:r>
            <a:r>
              <a:rPr lang="bg-BG" sz="2800" dirty="0" smtClean="0"/>
              <a:t> </a:t>
            </a:r>
            <a:r>
              <a:rPr lang="en-US" sz="2800" dirty="0" err="1" smtClean="0"/>
              <a:t>administrativo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3. </a:t>
            </a:r>
            <a:r>
              <a:rPr lang="en-US" sz="2800" dirty="0" err="1"/>
              <a:t>tornar</a:t>
            </a:r>
            <a:r>
              <a:rPr lang="en-US" sz="2800" dirty="0"/>
              <a:t>-</a:t>
            </a:r>
            <a:r>
              <a:rPr lang="en-US" sz="2800" dirty="0" smtClean="0"/>
              <a:t>se</a:t>
            </a:r>
            <a:r>
              <a:rPr lang="bg-BG" sz="2800" dirty="0" smtClean="0"/>
              <a:t> </a:t>
            </a:r>
            <a:r>
              <a:rPr lang="en-US" sz="2800" dirty="0" smtClean="0"/>
              <a:t>um</a:t>
            </a:r>
            <a:r>
              <a:rPr lang="bg-BG" sz="2800" dirty="0" smtClean="0"/>
              <a:t> </a:t>
            </a:r>
            <a:r>
              <a:rPr lang="en-US" sz="2800" dirty="0" err="1" smtClean="0"/>
              <a:t>defensor</a:t>
            </a:r>
            <a:r>
              <a:rPr lang="bg-BG" sz="2800" dirty="0" smtClean="0"/>
              <a:t> </a:t>
            </a:r>
            <a:r>
              <a:rPr lang="en-US" sz="2800" dirty="0" smtClean="0"/>
              <a:t>dos</a:t>
            </a:r>
            <a:r>
              <a:rPr lang="bg-BG" sz="2800" dirty="0" smtClean="0"/>
              <a:t> </a:t>
            </a:r>
            <a:r>
              <a:rPr lang="en-US" sz="2800" dirty="0" err="1" smtClean="0"/>
              <a:t>funcionários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4. </a:t>
            </a:r>
            <a:r>
              <a:rPr lang="en-US" sz="2800" dirty="0" err="1"/>
              <a:t>tornar</a:t>
            </a:r>
            <a:r>
              <a:rPr lang="en-US" sz="2800" dirty="0"/>
              <a:t>-</a:t>
            </a:r>
            <a:r>
              <a:rPr lang="en-US" sz="2800" dirty="0" smtClean="0"/>
              <a:t>se</a:t>
            </a:r>
            <a:r>
              <a:rPr lang="bg-BG" sz="2800" dirty="0" smtClean="0"/>
              <a:t> </a:t>
            </a:r>
            <a:r>
              <a:rPr lang="en-US" sz="2800" dirty="0" smtClean="0"/>
              <a:t>um</a:t>
            </a:r>
            <a:r>
              <a:rPr lang="bg-BG" sz="2800" dirty="0" smtClean="0"/>
              <a:t> </a:t>
            </a:r>
            <a:r>
              <a:rPr lang="en-US" sz="2800" dirty="0" err="1" smtClean="0"/>
              <a:t>agente</a:t>
            </a:r>
            <a:r>
              <a:rPr lang="bg-BG" sz="2800" dirty="0" smtClean="0"/>
              <a:t> </a:t>
            </a:r>
            <a:r>
              <a:rPr lang="en-US" sz="2800" dirty="0" smtClean="0"/>
              <a:t>de</a:t>
            </a:r>
            <a:r>
              <a:rPr lang="bg-BG" sz="2800" dirty="0" smtClean="0"/>
              <a:t> </a:t>
            </a:r>
            <a:r>
              <a:rPr lang="en-US" sz="2800" dirty="0" err="1" smtClean="0"/>
              <a:t>mudança</a:t>
            </a:r>
            <a:r>
              <a:rPr lang="en-US" sz="2800" dirty="0" smtClean="0"/>
              <a:t> </a:t>
            </a:r>
            <a:endParaRPr lang="en-US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52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226"/>
            <a:ext cx="8913813" cy="914400"/>
          </a:xfrm>
        </p:spPr>
        <p:txBody>
          <a:bodyPr>
            <a:normAutofit/>
          </a:bodyPr>
          <a:lstStyle/>
          <a:p>
            <a:r>
              <a:rPr lang="bg-BG" dirty="0" smtClean="0"/>
              <a:t>Decr</a:t>
            </a:r>
            <a:r>
              <a:rPr lang="pt-BR" dirty="0" err="1" smtClean="0"/>
              <a:t>eto</a:t>
            </a:r>
            <a:r>
              <a:rPr lang="pt-BR" dirty="0" smtClean="0"/>
              <a:t> </a:t>
            </a:r>
            <a:r>
              <a:rPr lang="pt-BR" dirty="0"/>
              <a:t>no 5.707, de 23/2</a:t>
            </a:r>
            <a:r>
              <a:rPr lang="pt-BR" dirty="0" smtClean="0"/>
              <a:t>/</a:t>
            </a:r>
            <a:r>
              <a:rPr lang="bg-BG" dirty="0" smtClean="0"/>
              <a:t>2006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287971"/>
            <a:ext cx="8770728" cy="527710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en-US" sz="2500" dirty="0" err="1"/>
              <a:t>Política</a:t>
            </a:r>
            <a:r>
              <a:rPr lang="en-US" sz="2500" dirty="0"/>
              <a:t> e as </a:t>
            </a:r>
            <a:r>
              <a:rPr lang="en-US" sz="2500" dirty="0" err="1"/>
              <a:t>Diretrizes</a:t>
            </a:r>
            <a:r>
              <a:rPr lang="en-US" sz="2500" dirty="0"/>
              <a:t> </a:t>
            </a:r>
            <a:r>
              <a:rPr lang="en-US" sz="2500" dirty="0" err="1"/>
              <a:t>para</a:t>
            </a:r>
            <a:r>
              <a:rPr lang="en-US" sz="2500" dirty="0"/>
              <a:t> o </a:t>
            </a:r>
            <a:r>
              <a:rPr lang="en-US" sz="2500" dirty="0" err="1"/>
              <a:t>Desenvolvimento</a:t>
            </a:r>
            <a:r>
              <a:rPr lang="en-US" sz="2500" dirty="0"/>
              <a:t> de </a:t>
            </a:r>
            <a:r>
              <a:rPr lang="en-US" sz="2500" dirty="0" err="1"/>
              <a:t>Pessoal</a:t>
            </a:r>
            <a:r>
              <a:rPr lang="en-US" sz="2500" dirty="0"/>
              <a:t> da </a:t>
            </a:r>
            <a:r>
              <a:rPr lang="en-US" sz="2500" dirty="0" err="1"/>
              <a:t>Administração</a:t>
            </a:r>
            <a:r>
              <a:rPr lang="en-US" sz="2500" dirty="0"/>
              <a:t> </a:t>
            </a:r>
            <a:r>
              <a:rPr lang="en-US" sz="2500" dirty="0" err="1"/>
              <a:t>Pública</a:t>
            </a:r>
            <a:r>
              <a:rPr lang="en-US" sz="2500" dirty="0"/>
              <a:t> Federal </a:t>
            </a:r>
            <a:r>
              <a:rPr lang="en-US" sz="2500" dirty="0" err="1"/>
              <a:t>direta</a:t>
            </a:r>
            <a:r>
              <a:rPr lang="en-US" sz="2500" dirty="0"/>
              <a:t>, </a:t>
            </a:r>
            <a:r>
              <a:rPr lang="en-US" sz="2500" dirty="0" err="1"/>
              <a:t>autárquica</a:t>
            </a:r>
            <a:r>
              <a:rPr lang="en-US" sz="2500" dirty="0"/>
              <a:t> e </a:t>
            </a:r>
            <a:r>
              <a:rPr lang="en-US" sz="2500" dirty="0" err="1"/>
              <a:t>fundacional</a:t>
            </a:r>
            <a:r>
              <a:rPr lang="en-US" sz="2500" dirty="0"/>
              <a:t>. </a:t>
            </a:r>
            <a:endParaRPr lang="bg-BG" sz="25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bg-BG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500" dirty="0" err="1" smtClean="0"/>
              <a:t>Objetivos</a:t>
            </a:r>
            <a:r>
              <a:rPr lang="en-US" sz="2500" dirty="0"/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500" dirty="0"/>
              <a:t>I - </a:t>
            </a:r>
            <a:r>
              <a:rPr lang="en-US" sz="2500" dirty="0" err="1"/>
              <a:t>melhoria</a:t>
            </a:r>
            <a:r>
              <a:rPr lang="en-US" sz="2500" dirty="0"/>
              <a:t> da </a:t>
            </a:r>
            <a:r>
              <a:rPr lang="en-US" sz="2500" dirty="0" err="1"/>
              <a:t>eficiência</a:t>
            </a:r>
            <a:r>
              <a:rPr lang="en-US" sz="2500" dirty="0"/>
              <a:t>, </a:t>
            </a:r>
            <a:r>
              <a:rPr lang="en-US" sz="2500" dirty="0" err="1"/>
              <a:t>eficácia</a:t>
            </a:r>
            <a:r>
              <a:rPr lang="en-US" sz="2500" dirty="0"/>
              <a:t> e </a:t>
            </a:r>
            <a:r>
              <a:rPr lang="en-US" sz="2500" dirty="0" err="1"/>
              <a:t>qualidade</a:t>
            </a:r>
            <a:r>
              <a:rPr lang="en-US" sz="2500" dirty="0"/>
              <a:t> dos </a:t>
            </a:r>
            <a:r>
              <a:rPr lang="en-US" sz="2500" dirty="0" err="1"/>
              <a:t>serviços</a:t>
            </a:r>
            <a:r>
              <a:rPr lang="en-US" sz="2500" dirty="0"/>
              <a:t> </a:t>
            </a:r>
            <a:r>
              <a:rPr lang="en-US" sz="2500" dirty="0" err="1"/>
              <a:t>públicos</a:t>
            </a:r>
            <a:r>
              <a:rPr lang="en-US" sz="2500" dirty="0"/>
              <a:t> </a:t>
            </a:r>
            <a:r>
              <a:rPr lang="en-US" sz="2500" dirty="0" err="1"/>
              <a:t>prestados</a:t>
            </a:r>
            <a:r>
              <a:rPr lang="en-US" sz="2500" dirty="0"/>
              <a:t> </a:t>
            </a:r>
            <a:r>
              <a:rPr lang="en-US" sz="2500" dirty="0" err="1"/>
              <a:t>ao</a:t>
            </a:r>
            <a:r>
              <a:rPr lang="en-US" sz="2500" dirty="0"/>
              <a:t> </a:t>
            </a:r>
            <a:r>
              <a:rPr lang="en-US" sz="2500" dirty="0" err="1"/>
              <a:t>cidadão</a:t>
            </a:r>
            <a:r>
              <a:rPr lang="en-US" sz="2500" dirty="0"/>
              <a:t>;</a:t>
            </a:r>
            <a:br>
              <a:rPr lang="en-US" sz="2500" dirty="0"/>
            </a:br>
            <a:r>
              <a:rPr lang="en-US" sz="2500" dirty="0"/>
              <a:t>II - </a:t>
            </a:r>
            <a:r>
              <a:rPr lang="en-US" sz="2500" dirty="0" err="1"/>
              <a:t>desenvolvimento</a:t>
            </a:r>
            <a:r>
              <a:rPr lang="en-US" sz="2500" dirty="0"/>
              <a:t> </a:t>
            </a:r>
            <a:r>
              <a:rPr lang="en-US" sz="2500" dirty="0" err="1"/>
              <a:t>permanente</a:t>
            </a:r>
            <a:r>
              <a:rPr lang="en-US" sz="2500" dirty="0"/>
              <a:t> do </a:t>
            </a:r>
            <a:r>
              <a:rPr lang="en-US" sz="2500" dirty="0" err="1"/>
              <a:t>servidor</a:t>
            </a:r>
            <a:r>
              <a:rPr lang="en-US" sz="2500" dirty="0"/>
              <a:t> </a:t>
            </a:r>
            <a:r>
              <a:rPr lang="en-US" sz="2500" dirty="0" err="1"/>
              <a:t>público</a:t>
            </a:r>
            <a:r>
              <a:rPr lang="en-US" sz="2500" dirty="0"/>
              <a:t>;</a:t>
            </a:r>
            <a:br>
              <a:rPr lang="en-US" sz="2500" dirty="0"/>
            </a:br>
            <a:r>
              <a:rPr lang="en-US" sz="2500" dirty="0"/>
              <a:t>III - </a:t>
            </a:r>
            <a:r>
              <a:rPr lang="en-US" sz="2500" dirty="0" err="1"/>
              <a:t>adequação</a:t>
            </a:r>
            <a:r>
              <a:rPr lang="en-US" sz="2500" dirty="0"/>
              <a:t> das </a:t>
            </a:r>
            <a:r>
              <a:rPr lang="en-US" sz="2500" dirty="0" err="1"/>
              <a:t>competências</a:t>
            </a:r>
            <a:r>
              <a:rPr lang="en-US" sz="2500" dirty="0"/>
              <a:t> </a:t>
            </a:r>
            <a:r>
              <a:rPr lang="en-US" sz="2500" dirty="0" err="1"/>
              <a:t>requeridas</a:t>
            </a:r>
            <a:r>
              <a:rPr lang="en-US" sz="2500" dirty="0"/>
              <a:t> dos </a:t>
            </a:r>
            <a:r>
              <a:rPr lang="en-US" sz="2500" dirty="0" err="1"/>
              <a:t>servidores</a:t>
            </a:r>
            <a:r>
              <a:rPr lang="en-US" sz="2500" dirty="0"/>
              <a:t> </a:t>
            </a:r>
            <a:r>
              <a:rPr lang="en-US" sz="2500" dirty="0" err="1"/>
              <a:t>aos</a:t>
            </a:r>
            <a:r>
              <a:rPr lang="en-US" sz="2500" dirty="0"/>
              <a:t> </a:t>
            </a:r>
            <a:r>
              <a:rPr lang="en-US" sz="2500" dirty="0" err="1"/>
              <a:t>objetivos</a:t>
            </a:r>
            <a:r>
              <a:rPr lang="en-US" sz="2500" dirty="0"/>
              <a:t> das </a:t>
            </a:r>
            <a:r>
              <a:rPr lang="en-US" sz="2500" dirty="0" err="1"/>
              <a:t>instituições</a:t>
            </a:r>
            <a:r>
              <a:rPr lang="en-US" sz="2500" dirty="0"/>
              <a:t>, </a:t>
            </a:r>
            <a:r>
              <a:rPr lang="en-US" sz="2500" dirty="0" err="1"/>
              <a:t>tendo</a:t>
            </a:r>
            <a:r>
              <a:rPr lang="en-US" sz="2500" dirty="0"/>
              <a:t> </a:t>
            </a:r>
            <a:r>
              <a:rPr lang="en-US" sz="2500" dirty="0" err="1"/>
              <a:t>como</a:t>
            </a:r>
            <a:r>
              <a:rPr lang="en-US" sz="2500" dirty="0"/>
              <a:t> </a:t>
            </a:r>
            <a:r>
              <a:rPr lang="en-US" sz="2500" dirty="0" err="1"/>
              <a:t>referência</a:t>
            </a:r>
            <a:r>
              <a:rPr lang="en-US" sz="2500" dirty="0"/>
              <a:t> o </a:t>
            </a:r>
            <a:r>
              <a:rPr lang="en-US" sz="2500" dirty="0" err="1"/>
              <a:t>plano</a:t>
            </a:r>
            <a:r>
              <a:rPr lang="en-US" sz="2500" dirty="0"/>
              <a:t> </a:t>
            </a:r>
            <a:r>
              <a:rPr lang="en-US" sz="2500" dirty="0" err="1"/>
              <a:t>plurianual</a:t>
            </a:r>
            <a:r>
              <a:rPr lang="en-US" sz="2500" dirty="0"/>
              <a:t>; </a:t>
            </a:r>
            <a:endParaRPr lang="bg-BG" sz="25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500" dirty="0" smtClean="0"/>
              <a:t>IV </a:t>
            </a:r>
            <a:r>
              <a:rPr lang="en-US" sz="2500" dirty="0"/>
              <a:t>- </a:t>
            </a:r>
            <a:r>
              <a:rPr lang="en-US" sz="2500" dirty="0" err="1"/>
              <a:t>divulgação</a:t>
            </a:r>
            <a:r>
              <a:rPr lang="en-US" sz="2500" dirty="0"/>
              <a:t> e </a:t>
            </a:r>
            <a:r>
              <a:rPr lang="en-US" sz="2500" dirty="0" err="1"/>
              <a:t>gerenciamento</a:t>
            </a:r>
            <a:r>
              <a:rPr lang="en-US" sz="2500" dirty="0"/>
              <a:t> das </a:t>
            </a:r>
            <a:r>
              <a:rPr lang="en-US" sz="2500" dirty="0" err="1"/>
              <a:t>ações</a:t>
            </a:r>
            <a:r>
              <a:rPr lang="en-US" sz="2500" dirty="0"/>
              <a:t> de </a:t>
            </a:r>
            <a:r>
              <a:rPr lang="en-US" sz="2500" dirty="0" err="1"/>
              <a:t>capacitação</a:t>
            </a:r>
            <a:r>
              <a:rPr lang="en-US" sz="2500" dirty="0"/>
              <a:t>; 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500" dirty="0"/>
              <a:t>V - </a:t>
            </a:r>
            <a:r>
              <a:rPr lang="en-US" sz="2500" dirty="0" err="1"/>
              <a:t>racionalização</a:t>
            </a:r>
            <a:r>
              <a:rPr lang="en-US" sz="2500" dirty="0"/>
              <a:t> e </a:t>
            </a:r>
            <a:r>
              <a:rPr lang="en-US" sz="2500" dirty="0" err="1"/>
              <a:t>efetividade</a:t>
            </a:r>
            <a:r>
              <a:rPr lang="en-US" sz="2500" dirty="0"/>
              <a:t> dos </a:t>
            </a:r>
            <a:r>
              <a:rPr lang="en-US" sz="2500" dirty="0" err="1"/>
              <a:t>gastos</a:t>
            </a:r>
            <a:r>
              <a:rPr lang="en-US" sz="2500" dirty="0"/>
              <a:t> com </a:t>
            </a:r>
            <a:r>
              <a:rPr lang="en-US" sz="2500" dirty="0" err="1"/>
              <a:t>capacitação</a:t>
            </a:r>
            <a:r>
              <a:rPr lang="en-US" sz="2500" dirty="0"/>
              <a:t>.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2028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672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Macroprocesso</a:t>
            </a:r>
            <a:r>
              <a:rPr lang="en-US" dirty="0"/>
              <a:t> de </a:t>
            </a:r>
            <a:r>
              <a:rPr lang="en-US" dirty="0" err="1"/>
              <a:t>Gestão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" y="1466856"/>
            <a:ext cx="8752843" cy="5008778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Define </a:t>
            </a:r>
            <a:r>
              <a:rPr lang="en-US" sz="2200" dirty="0" err="1"/>
              <a:t>princípios</a:t>
            </a:r>
            <a:r>
              <a:rPr lang="en-US" sz="2200" dirty="0"/>
              <a:t>, </a:t>
            </a:r>
            <a:r>
              <a:rPr lang="en-US" sz="2200" dirty="0" err="1"/>
              <a:t>estratégias</a:t>
            </a:r>
            <a:r>
              <a:rPr lang="en-US" sz="2200" dirty="0"/>
              <a:t>, </a:t>
            </a:r>
            <a:r>
              <a:rPr lang="en-US" sz="2200" dirty="0" err="1"/>
              <a:t>políticas</a:t>
            </a:r>
            <a:r>
              <a:rPr lang="en-US" sz="2200" dirty="0"/>
              <a:t>, </a:t>
            </a:r>
            <a:r>
              <a:rPr lang="en-US" sz="2200" dirty="0" err="1"/>
              <a:t>práticas</a:t>
            </a:r>
            <a:r>
              <a:rPr lang="en-US" sz="2200" dirty="0"/>
              <a:t> e </a:t>
            </a:r>
            <a:r>
              <a:rPr lang="en-US" sz="2200" dirty="0" err="1"/>
              <a:t>estilos</a:t>
            </a:r>
            <a:r>
              <a:rPr lang="en-US" sz="2200" dirty="0"/>
              <a:t> de </a:t>
            </a:r>
            <a:r>
              <a:rPr lang="en-US" sz="2200" dirty="0" err="1"/>
              <a:t>atuação</a:t>
            </a:r>
            <a:r>
              <a:rPr lang="en-US" sz="2200" dirty="0"/>
              <a:t> dos </a:t>
            </a:r>
            <a:r>
              <a:rPr lang="en-US" sz="2200" dirty="0" err="1"/>
              <a:t>gestores</a:t>
            </a:r>
            <a:r>
              <a:rPr lang="en-US" sz="2200" dirty="0"/>
              <a:t> e das </a:t>
            </a:r>
            <a:r>
              <a:rPr lang="en-US" sz="2200" dirty="0" err="1"/>
              <a:t>pessoas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err="1" smtClean="0"/>
              <a:t>Cada</a:t>
            </a:r>
            <a:r>
              <a:rPr lang="en-US" sz="2200" dirty="0" smtClean="0"/>
              <a:t> </a:t>
            </a:r>
            <a:r>
              <a:rPr lang="en-US" sz="2200" dirty="0" err="1"/>
              <a:t>autor</a:t>
            </a:r>
            <a:r>
              <a:rPr lang="en-US" sz="2200" dirty="0"/>
              <a:t> </a:t>
            </a:r>
            <a:r>
              <a:rPr lang="en-US" sz="2200" dirty="0" err="1"/>
              <a:t>agrupa</a:t>
            </a:r>
            <a:r>
              <a:rPr lang="en-US" sz="2200" dirty="0"/>
              <a:t> as </a:t>
            </a:r>
            <a:r>
              <a:rPr lang="en-US" sz="2200" dirty="0" err="1"/>
              <a:t>atividades</a:t>
            </a:r>
            <a:r>
              <a:rPr lang="en-US" sz="2200" dirty="0"/>
              <a:t> de </a:t>
            </a:r>
            <a:r>
              <a:rPr lang="en-US" sz="2200" dirty="0" err="1"/>
              <a:t>formas</a:t>
            </a:r>
            <a:r>
              <a:rPr lang="en-US" sz="2200" dirty="0"/>
              <a:t> </a:t>
            </a:r>
            <a:r>
              <a:rPr lang="en-US" sz="2200" dirty="0" err="1"/>
              <a:t>distintas</a:t>
            </a:r>
            <a:r>
              <a:rPr lang="en-US" sz="2200" dirty="0"/>
              <a:t>. </a:t>
            </a:r>
            <a:endParaRPr lang="bg-BG" sz="2200" dirty="0" smtClean="0"/>
          </a:p>
          <a:p>
            <a:pPr lvl="1" algn="just"/>
            <a:r>
              <a:rPr lang="en-US" sz="2200" dirty="0" err="1" smtClean="0"/>
              <a:t>Exemplo</a:t>
            </a:r>
            <a:r>
              <a:rPr lang="en-US" sz="2200" dirty="0" smtClean="0"/>
              <a:t> </a:t>
            </a:r>
            <a:r>
              <a:rPr lang="en-US" sz="2200" dirty="0"/>
              <a:t>1: </a:t>
            </a:r>
            <a:r>
              <a:rPr lang="en-US" sz="2200" b="1" dirty="0"/>
              <a:t>Dutra - </a:t>
            </a:r>
            <a:r>
              <a:rPr lang="en-US" sz="2200" b="1" dirty="0" err="1"/>
              <a:t>três</a:t>
            </a:r>
            <a:r>
              <a:rPr lang="en-US" sz="2200" b="1" dirty="0"/>
              <a:t> </a:t>
            </a:r>
            <a:r>
              <a:rPr lang="en-US" sz="2200" b="1" dirty="0" err="1"/>
              <a:t>processos</a:t>
            </a:r>
            <a:r>
              <a:rPr lang="en-US" sz="2200" b="1" dirty="0"/>
              <a:t>: </a:t>
            </a:r>
            <a:endParaRPr lang="en-US" sz="2200" dirty="0"/>
          </a:p>
          <a:p>
            <a:pPr lvl="2" algn="just"/>
            <a:r>
              <a:rPr lang="en-US" sz="2200" b="1" dirty="0" err="1" smtClean="0"/>
              <a:t>Movimentação</a:t>
            </a:r>
            <a:r>
              <a:rPr lang="en-US" sz="2200" b="1" dirty="0"/>
              <a:t>: </a:t>
            </a:r>
            <a:r>
              <a:rPr lang="en-US" sz="2200" dirty="0" err="1"/>
              <a:t>captar</a:t>
            </a:r>
            <a:r>
              <a:rPr lang="en-US" sz="2200" dirty="0"/>
              <a:t>, </a:t>
            </a:r>
            <a:r>
              <a:rPr lang="en-US" sz="2200" dirty="0" err="1"/>
              <a:t>internalizar</a:t>
            </a:r>
            <a:r>
              <a:rPr lang="en-US" sz="2200" dirty="0"/>
              <a:t>, </a:t>
            </a:r>
            <a:r>
              <a:rPr lang="en-US" sz="2200" dirty="0" err="1"/>
              <a:t>transferir</a:t>
            </a:r>
            <a:r>
              <a:rPr lang="en-US" sz="2200" dirty="0"/>
              <a:t>, </a:t>
            </a:r>
            <a:r>
              <a:rPr lang="en-US" sz="2200" dirty="0" err="1"/>
              <a:t>promover</a:t>
            </a:r>
            <a:r>
              <a:rPr lang="en-US" sz="2200" dirty="0"/>
              <a:t>, </a:t>
            </a:r>
            <a:r>
              <a:rPr lang="en-US" sz="2200" dirty="0" err="1"/>
              <a:t>expatriar</a:t>
            </a:r>
            <a:r>
              <a:rPr lang="en-US" sz="2200" dirty="0"/>
              <a:t> e </a:t>
            </a:r>
            <a:r>
              <a:rPr lang="en-US" sz="2200" dirty="0" err="1"/>
              <a:t>recolocar</a:t>
            </a:r>
            <a:r>
              <a:rPr lang="en-US" sz="2200" dirty="0"/>
              <a:t>. </a:t>
            </a:r>
          </a:p>
          <a:p>
            <a:pPr lvl="2" algn="just"/>
            <a:r>
              <a:rPr lang="en-US" sz="2200" b="1" dirty="0" err="1" smtClean="0"/>
              <a:t>Desenvolvimento</a:t>
            </a:r>
            <a:r>
              <a:rPr lang="en-US" sz="2200" dirty="0"/>
              <a:t>: </a:t>
            </a:r>
            <a:r>
              <a:rPr lang="en-US" sz="2200" dirty="0" err="1"/>
              <a:t>capacitar</a:t>
            </a:r>
            <a:r>
              <a:rPr lang="en-US" sz="2200" dirty="0"/>
              <a:t>, </a:t>
            </a:r>
            <a:r>
              <a:rPr lang="en-US" sz="2200" dirty="0" err="1"/>
              <a:t>gerir</a:t>
            </a:r>
            <a:r>
              <a:rPr lang="en-US" sz="2200" dirty="0"/>
              <a:t> </a:t>
            </a:r>
            <a:r>
              <a:rPr lang="en-US" sz="2200" dirty="0" err="1"/>
              <a:t>carreira</a:t>
            </a:r>
            <a:r>
              <a:rPr lang="en-US" sz="2200" dirty="0"/>
              <a:t> e </a:t>
            </a:r>
            <a:r>
              <a:rPr lang="en-US" sz="2200" dirty="0" err="1"/>
              <a:t>desempenho</a:t>
            </a:r>
            <a:r>
              <a:rPr lang="en-US" sz="2200" dirty="0"/>
              <a:t>. </a:t>
            </a:r>
          </a:p>
          <a:p>
            <a:pPr lvl="2" algn="just"/>
            <a:r>
              <a:rPr lang="en-US" sz="2200" b="1" dirty="0" err="1" smtClean="0"/>
              <a:t>Valorização</a:t>
            </a:r>
            <a:r>
              <a:rPr lang="en-US" sz="2200" dirty="0"/>
              <a:t>: </a:t>
            </a:r>
            <a:r>
              <a:rPr lang="en-US" sz="2200" dirty="0" err="1"/>
              <a:t>remunerar</a:t>
            </a:r>
            <a:r>
              <a:rPr lang="en-US" sz="2200" dirty="0"/>
              <a:t> e </a:t>
            </a:r>
            <a:r>
              <a:rPr lang="en-US" sz="2200" dirty="0" err="1"/>
              <a:t>premiar</a:t>
            </a:r>
            <a:r>
              <a:rPr lang="en-US" sz="2200" dirty="0"/>
              <a:t>. </a:t>
            </a:r>
            <a:endParaRPr lang="bg-BG" sz="2200" dirty="0" smtClean="0"/>
          </a:p>
          <a:p>
            <a:pPr lvl="2" algn="just"/>
            <a:endParaRPr lang="bg-BG" sz="2200" dirty="0"/>
          </a:p>
          <a:p>
            <a:pPr lvl="1" algn="just"/>
            <a:r>
              <a:rPr lang="en-US" sz="2200" dirty="0" err="1" smtClean="0"/>
              <a:t>Exemplo</a:t>
            </a:r>
            <a:r>
              <a:rPr lang="en-US" sz="2200" dirty="0" smtClean="0"/>
              <a:t> </a:t>
            </a:r>
            <a:r>
              <a:rPr lang="en-US" sz="2200" dirty="0"/>
              <a:t>2: </a:t>
            </a:r>
            <a:r>
              <a:rPr lang="en-US" sz="2200" b="1" dirty="0" err="1"/>
              <a:t>Chiavenato</a:t>
            </a:r>
            <a:r>
              <a:rPr lang="en-US" sz="2200" b="1" dirty="0"/>
              <a:t> - </a:t>
            </a:r>
            <a:r>
              <a:rPr lang="en-US" sz="2200" b="1" dirty="0" err="1"/>
              <a:t>seis</a:t>
            </a:r>
            <a:r>
              <a:rPr lang="en-US" sz="2200" b="1" dirty="0"/>
              <a:t> </a:t>
            </a:r>
            <a:r>
              <a:rPr lang="en-US" sz="2200" b="1" dirty="0" err="1"/>
              <a:t>processos</a:t>
            </a:r>
            <a:r>
              <a:rPr lang="en-US" sz="2200" b="1" dirty="0"/>
              <a:t>: </a:t>
            </a:r>
            <a:endParaRPr lang="en-US" sz="2200" dirty="0"/>
          </a:p>
          <a:p>
            <a:pPr lvl="2" algn="just"/>
            <a:r>
              <a:rPr lang="en-US" sz="2200" dirty="0" err="1" smtClean="0"/>
              <a:t>Agregar</a:t>
            </a:r>
            <a:r>
              <a:rPr lang="en-US" sz="2200" dirty="0"/>
              <a:t>, </a:t>
            </a:r>
            <a:r>
              <a:rPr lang="en-US" sz="2200" dirty="0" err="1"/>
              <a:t>Aplicar</a:t>
            </a:r>
            <a:r>
              <a:rPr lang="en-US" sz="2200" dirty="0"/>
              <a:t>, </a:t>
            </a:r>
            <a:r>
              <a:rPr lang="en-US" sz="2200" dirty="0" err="1"/>
              <a:t>Recompensar</a:t>
            </a:r>
            <a:r>
              <a:rPr lang="en-US" sz="2200" dirty="0"/>
              <a:t>, </a:t>
            </a:r>
            <a:r>
              <a:rPr lang="en-US" sz="2200" dirty="0" err="1"/>
              <a:t>Desenvolver</a:t>
            </a:r>
            <a:r>
              <a:rPr lang="en-US" sz="2200" dirty="0"/>
              <a:t>, </a:t>
            </a:r>
            <a:r>
              <a:rPr lang="en-US" sz="2200" dirty="0" err="1"/>
              <a:t>Manter</a:t>
            </a:r>
            <a:r>
              <a:rPr lang="en-US" sz="2200" dirty="0"/>
              <a:t>, </a:t>
            </a:r>
            <a:r>
              <a:rPr lang="en-US" sz="2200" dirty="0" err="1"/>
              <a:t>Monitorar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772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34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Diagnóstico</a:t>
            </a:r>
            <a:r>
              <a:rPr lang="en-US" dirty="0"/>
              <a:t> de </a:t>
            </a:r>
            <a:r>
              <a:rPr lang="en-US" dirty="0" err="1"/>
              <a:t>Gestão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7" y="1199303"/>
            <a:ext cx="8734956" cy="55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2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GESTÃO DO DESEMPENHO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0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2114"/>
            <a:ext cx="8913813" cy="914400"/>
          </a:xfrm>
        </p:spPr>
        <p:txBody>
          <a:bodyPr/>
          <a:lstStyle/>
          <a:p>
            <a:r>
              <a:rPr lang="bg-BG" dirty="0" smtClean="0"/>
              <a:t>O Papel da Área de RH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9" y="1484745"/>
            <a:ext cx="8718905" cy="51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bg-BG" dirty="0" smtClean="0"/>
              <a:t>Gestão por Desempenho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969" y="1213296"/>
            <a:ext cx="8752843" cy="5142473"/>
          </a:xfrm>
        </p:spPr>
        <p:txBody>
          <a:bodyPr/>
          <a:lstStyle/>
          <a:p>
            <a:r>
              <a:rPr lang="bg-BG" dirty="0" smtClean="0"/>
              <a:t>Definida: Como conjunto de regras e resultados de determinada pessoa para a empresa</a:t>
            </a:r>
          </a:p>
          <a:p>
            <a:r>
              <a:rPr lang="bg-BG" dirty="0" smtClean="0"/>
              <a:t>Dividi-se em Três dimensões:</a:t>
            </a:r>
          </a:p>
          <a:p>
            <a:pPr lvl="1"/>
            <a:r>
              <a:rPr lang="en-US" dirty="0" err="1"/>
              <a:t>desenvolvimento</a:t>
            </a:r>
            <a:r>
              <a:rPr lang="en-US" dirty="0"/>
              <a:t> (</a:t>
            </a:r>
            <a:r>
              <a:rPr lang="en-US" dirty="0" err="1"/>
              <a:t>grau</a:t>
            </a:r>
            <a:r>
              <a:rPr lang="en-US" dirty="0"/>
              <a:t> de </a:t>
            </a:r>
            <a:r>
              <a:rPr lang="en-US" dirty="0" err="1"/>
              <a:t>desenvolvimento</a:t>
            </a:r>
            <a:r>
              <a:rPr lang="en-US" dirty="0"/>
              <a:t>, </a:t>
            </a:r>
            <a:r>
              <a:rPr lang="en-US" dirty="0" err="1"/>
              <a:t>potencial</a:t>
            </a:r>
            <a:r>
              <a:rPr lang="en-US" dirty="0"/>
              <a:t> </a:t>
            </a:r>
            <a:r>
              <a:rPr lang="en-US" dirty="0" err="1"/>
              <a:t>alcançado</a:t>
            </a:r>
            <a:r>
              <a:rPr lang="en-US" dirty="0"/>
              <a:t>); </a:t>
            </a:r>
          </a:p>
          <a:p>
            <a:pPr lvl="1"/>
            <a:r>
              <a:rPr lang="en-US" dirty="0" err="1"/>
              <a:t>esforço</a:t>
            </a:r>
            <a:r>
              <a:rPr lang="en-US" dirty="0"/>
              <a:t> (</a:t>
            </a:r>
            <a:r>
              <a:rPr lang="en-US" dirty="0" err="1"/>
              <a:t>vontade</a:t>
            </a:r>
            <a:r>
              <a:rPr lang="en-US" dirty="0"/>
              <a:t> de </a:t>
            </a:r>
            <a:r>
              <a:rPr lang="en-US" dirty="0" err="1"/>
              <a:t>entrega</a:t>
            </a:r>
            <a:r>
              <a:rPr lang="en-US" dirty="0"/>
              <a:t>, </a:t>
            </a:r>
            <a:r>
              <a:rPr lang="en-US" dirty="0" err="1"/>
              <a:t>vinculada</a:t>
            </a:r>
            <a:r>
              <a:rPr lang="en-US" dirty="0"/>
              <a:t> à </a:t>
            </a:r>
            <a:r>
              <a:rPr lang="en-US" dirty="0" err="1"/>
              <a:t>motivação</a:t>
            </a:r>
            <a:r>
              <a:rPr lang="en-US" dirty="0"/>
              <a:t> e a </a:t>
            </a:r>
            <a:r>
              <a:rPr lang="en-US" dirty="0" err="1"/>
              <a:t>condições</a:t>
            </a:r>
            <a:r>
              <a:rPr lang="en-US" dirty="0"/>
              <a:t> </a:t>
            </a:r>
            <a:r>
              <a:rPr lang="en-US" dirty="0" err="1"/>
              <a:t>favoráveis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); </a:t>
            </a:r>
          </a:p>
          <a:p>
            <a:pPr lvl="1"/>
            <a:r>
              <a:rPr lang="en-US" dirty="0" err="1"/>
              <a:t>comportamento</a:t>
            </a:r>
            <a:r>
              <a:rPr lang="en-US" dirty="0"/>
              <a:t> (</a:t>
            </a:r>
            <a:r>
              <a:rPr lang="en-US" dirty="0" err="1"/>
              <a:t>atitudes</a:t>
            </a:r>
            <a:r>
              <a:rPr lang="en-US" dirty="0"/>
              <a:t>). </a:t>
            </a:r>
          </a:p>
          <a:p>
            <a:pPr lvl="1"/>
            <a:endParaRPr lang="bg-BG" dirty="0" smtClean="0"/>
          </a:p>
          <a:p>
            <a:r>
              <a:rPr lang="bg-BG" dirty="0" smtClean="0"/>
              <a:t>Disgnostica e Analisa o desempenho individual e grupal dos funcionários;</a:t>
            </a:r>
          </a:p>
          <a:p>
            <a:r>
              <a:rPr lang="bg-BG" dirty="0" smtClean="0"/>
              <a:t>Processo de redução das incertezas através de feedbacks e consonâncias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2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0" y="304104"/>
            <a:ext cx="8835474" cy="61894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</a:t>
            </a:r>
            <a:r>
              <a:rPr lang="en-US" dirty="0" err="1"/>
              <a:t>avaliação</a:t>
            </a:r>
            <a:r>
              <a:rPr lang="en-US" dirty="0"/>
              <a:t> </a:t>
            </a:r>
            <a:r>
              <a:rPr lang="en-US" dirty="0" err="1"/>
              <a:t>também</a:t>
            </a:r>
            <a:r>
              <a:rPr lang="en-US" dirty="0"/>
              <a:t> é um </a:t>
            </a:r>
            <a:r>
              <a:rPr lang="en-US" dirty="0" err="1"/>
              <a:t>excelente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se </a:t>
            </a:r>
            <a:r>
              <a:rPr lang="en-US" dirty="0" err="1"/>
              <a:t>localizar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supervisão</a:t>
            </a:r>
            <a:r>
              <a:rPr lang="en-US" dirty="0"/>
              <a:t>, </a:t>
            </a:r>
            <a:r>
              <a:rPr lang="en-US" dirty="0" err="1"/>
              <a:t>gerência</a:t>
            </a:r>
            <a:r>
              <a:rPr lang="en-US" dirty="0"/>
              <a:t>, </a:t>
            </a:r>
            <a:r>
              <a:rPr lang="en-US" dirty="0" err="1"/>
              <a:t>integração</a:t>
            </a:r>
            <a:r>
              <a:rPr lang="en-US" dirty="0"/>
              <a:t>, </a:t>
            </a:r>
            <a:r>
              <a:rPr lang="en-US" dirty="0" err="1"/>
              <a:t>adequação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cargos, </a:t>
            </a:r>
            <a:r>
              <a:rPr lang="en-US" dirty="0" err="1"/>
              <a:t>estrutura</a:t>
            </a:r>
            <a:r>
              <a:rPr lang="en-US" dirty="0"/>
              <a:t> etc. Para </a:t>
            </a:r>
            <a:r>
              <a:rPr lang="en-US" dirty="0" err="1"/>
              <a:t>isso</a:t>
            </a:r>
            <a:r>
              <a:rPr lang="en-US" dirty="0"/>
              <a:t>,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atender</a:t>
            </a:r>
            <a:r>
              <a:rPr lang="en-US" dirty="0"/>
              <a:t> </a:t>
            </a:r>
            <a:r>
              <a:rPr lang="en-US" dirty="0" err="1"/>
              <a:t>às</a:t>
            </a:r>
            <a:r>
              <a:rPr lang="en-US" dirty="0"/>
              <a:t> </a:t>
            </a:r>
            <a:r>
              <a:rPr lang="en-US" dirty="0" err="1"/>
              <a:t>seguintes</a:t>
            </a:r>
            <a:r>
              <a:rPr lang="en-US" dirty="0"/>
              <a:t> 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básicas</a:t>
            </a:r>
            <a:r>
              <a:rPr lang="en-US" dirty="0"/>
              <a:t>: </a:t>
            </a:r>
          </a:p>
          <a:p>
            <a:pPr lvl="1" algn="just"/>
            <a:r>
              <a:rPr lang="en-US" dirty="0" err="1"/>
              <a:t>Abarcar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do cargo, </a:t>
            </a:r>
            <a:r>
              <a:rPr lang="en-US" dirty="0" err="1"/>
              <a:t>quanto</a:t>
            </a:r>
            <a:r>
              <a:rPr lang="en-US" dirty="0"/>
              <a:t> o </a:t>
            </a:r>
            <a:r>
              <a:rPr lang="en-US" dirty="0" err="1"/>
              <a:t>alcance</a:t>
            </a:r>
            <a:r>
              <a:rPr lang="en-US" dirty="0"/>
              <a:t> de </a:t>
            </a:r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objetivos</a:t>
            </a:r>
            <a:r>
              <a:rPr lang="en-US" dirty="0"/>
              <a:t>. </a:t>
            </a:r>
          </a:p>
          <a:p>
            <a:pPr lvl="1" algn="just"/>
            <a:r>
              <a:rPr lang="en-US" dirty="0" err="1"/>
              <a:t>Analisar</a:t>
            </a:r>
            <a:r>
              <a:rPr lang="en-US" dirty="0"/>
              <a:t> </a:t>
            </a:r>
            <a:r>
              <a:rPr lang="en-US" dirty="0" err="1"/>
              <a:t>objetivamente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(e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subjetivamente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hábitos</a:t>
            </a:r>
            <a:r>
              <a:rPr lang="en-US" dirty="0"/>
              <a:t> </a:t>
            </a:r>
            <a:r>
              <a:rPr lang="en-US" dirty="0" err="1"/>
              <a:t>pessoais</a:t>
            </a:r>
            <a:r>
              <a:rPr lang="en-US" dirty="0"/>
              <a:t>). </a:t>
            </a:r>
          </a:p>
          <a:p>
            <a:pPr lvl="1" algn="just"/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aceita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ambas</a:t>
            </a:r>
            <a:r>
              <a:rPr lang="en-US" dirty="0"/>
              <a:t> as </a:t>
            </a:r>
            <a:r>
              <a:rPr lang="en-US" dirty="0" err="1"/>
              <a:t>partes</a:t>
            </a:r>
            <a:r>
              <a:rPr lang="en-US" dirty="0"/>
              <a:t> (</a:t>
            </a:r>
            <a:r>
              <a:rPr lang="en-US" dirty="0" err="1"/>
              <a:t>avaliador</a:t>
            </a:r>
            <a:r>
              <a:rPr lang="en-US" dirty="0"/>
              <a:t> e </a:t>
            </a:r>
            <a:r>
              <a:rPr lang="en-US" dirty="0" err="1"/>
              <a:t>avaliado</a:t>
            </a:r>
            <a:r>
              <a:rPr lang="en-US" dirty="0"/>
              <a:t>), </a:t>
            </a:r>
            <a:r>
              <a:rPr lang="en-US" dirty="0" err="1"/>
              <a:t>demonstrado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benefícios</a:t>
            </a:r>
            <a:r>
              <a:rPr lang="en-US" dirty="0"/>
              <a:t> </a:t>
            </a:r>
            <a:r>
              <a:rPr lang="en-US" dirty="0" err="1"/>
              <a:t>mútuos</a:t>
            </a:r>
            <a:r>
              <a:rPr lang="en-US" dirty="0"/>
              <a:t>. </a:t>
            </a:r>
          </a:p>
          <a:p>
            <a:pPr lvl="1" algn="just"/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melhorar</a:t>
            </a:r>
            <a:r>
              <a:rPr lang="en-US" dirty="0"/>
              <a:t> a </a:t>
            </a:r>
            <a:r>
              <a:rPr lang="en-US" dirty="0" err="1"/>
              <a:t>produtividade</a:t>
            </a:r>
            <a:r>
              <a:rPr lang="en-US" dirty="0"/>
              <a:t> do </a:t>
            </a:r>
            <a:r>
              <a:rPr lang="en-US" dirty="0" err="1"/>
              <a:t>indivíduo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Geralmente</a:t>
            </a:r>
            <a:r>
              <a:rPr lang="en-US" dirty="0"/>
              <a:t>, </a:t>
            </a:r>
            <a:r>
              <a:rPr lang="en-US" dirty="0" err="1"/>
              <a:t>medem</a:t>
            </a:r>
            <a:r>
              <a:rPr lang="en-US" dirty="0"/>
              <a:t>-se </a:t>
            </a:r>
            <a:r>
              <a:rPr lang="en-US" dirty="0" err="1"/>
              <a:t>quatro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: </a:t>
            </a:r>
          </a:p>
          <a:p>
            <a:pPr lvl="1" algn="just"/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concretos</a:t>
            </a:r>
            <a:r>
              <a:rPr lang="en-US" b="1" dirty="0"/>
              <a:t> e </a:t>
            </a:r>
            <a:r>
              <a:rPr lang="en-US" b="1" dirty="0" err="1"/>
              <a:t>finais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se </a:t>
            </a:r>
            <a:r>
              <a:rPr lang="en-US" b="1" dirty="0" err="1"/>
              <a:t>pretende</a:t>
            </a:r>
            <a:r>
              <a:rPr lang="en-US" b="1" dirty="0"/>
              <a:t> </a:t>
            </a:r>
            <a:r>
              <a:rPr lang="en-US" b="1" dirty="0" err="1"/>
              <a:t>alcançar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um </a:t>
            </a:r>
            <a:r>
              <a:rPr lang="en-US" b="1" dirty="0" err="1"/>
              <a:t>certo</a:t>
            </a:r>
            <a:r>
              <a:rPr lang="en-US" b="1" dirty="0"/>
              <a:t> </a:t>
            </a:r>
            <a:r>
              <a:rPr lang="en-US" b="1" dirty="0" err="1"/>
              <a:t>período</a:t>
            </a:r>
            <a:r>
              <a:rPr lang="en-US" b="1" dirty="0"/>
              <a:t> de tempo. </a:t>
            </a:r>
          </a:p>
          <a:p>
            <a:pPr lvl="1" algn="just"/>
            <a:r>
              <a:rPr lang="en-US" b="1" dirty="0" err="1"/>
              <a:t>Desempenho</a:t>
            </a:r>
            <a:r>
              <a:rPr lang="en-US" b="1" dirty="0"/>
              <a:t>,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seja</a:t>
            </a:r>
            <a:r>
              <a:rPr lang="en-US" b="1" dirty="0"/>
              <a:t>, o </a:t>
            </a:r>
            <a:r>
              <a:rPr lang="en-US" b="1" dirty="0" err="1"/>
              <a:t>comportamento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meios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se </a:t>
            </a:r>
            <a:r>
              <a:rPr lang="en-US" b="1" dirty="0" err="1"/>
              <a:t>pretende</a:t>
            </a:r>
            <a:r>
              <a:rPr lang="en-US" b="1" dirty="0"/>
              <a:t> </a:t>
            </a:r>
            <a:r>
              <a:rPr lang="en-US" b="1" dirty="0" err="1"/>
              <a:t>pôr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prática</a:t>
            </a:r>
            <a:r>
              <a:rPr lang="en-US" b="1" dirty="0"/>
              <a:t>. </a:t>
            </a:r>
          </a:p>
          <a:p>
            <a:pPr lvl="1" algn="just"/>
            <a:r>
              <a:rPr lang="en-US" b="1" dirty="0" err="1"/>
              <a:t>Competências</a:t>
            </a:r>
            <a:r>
              <a:rPr lang="en-US" b="1" dirty="0"/>
              <a:t> </a:t>
            </a:r>
            <a:r>
              <a:rPr lang="en-US" b="1" dirty="0" err="1"/>
              <a:t>individuais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as </a:t>
            </a:r>
            <a:r>
              <a:rPr lang="en-US" b="1" dirty="0" err="1"/>
              <a:t>pessoas</a:t>
            </a:r>
            <a:r>
              <a:rPr lang="en-US" b="1" dirty="0"/>
              <a:t> </a:t>
            </a:r>
            <a:r>
              <a:rPr lang="en-US" b="1" dirty="0" err="1"/>
              <a:t>oferecem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agregam</a:t>
            </a:r>
            <a:r>
              <a:rPr lang="en-US" b="1" dirty="0"/>
              <a:t> à </a:t>
            </a:r>
            <a:r>
              <a:rPr lang="en-US" b="1" dirty="0" err="1"/>
              <a:t>organização</a:t>
            </a:r>
            <a:r>
              <a:rPr lang="en-US" b="1" dirty="0"/>
              <a:t>. </a:t>
            </a:r>
          </a:p>
          <a:p>
            <a:pPr lvl="1" algn="just"/>
            <a:r>
              <a:rPr lang="en-US" b="1" dirty="0" err="1"/>
              <a:t>Fatores</a:t>
            </a:r>
            <a:r>
              <a:rPr lang="en-US" b="1" dirty="0"/>
              <a:t> </a:t>
            </a:r>
            <a:r>
              <a:rPr lang="en-US" b="1" dirty="0" err="1"/>
              <a:t>Críticos</a:t>
            </a:r>
            <a:r>
              <a:rPr lang="en-US" b="1" dirty="0"/>
              <a:t> de </a:t>
            </a:r>
            <a:r>
              <a:rPr lang="en-US" b="1" dirty="0" err="1"/>
              <a:t>Sucesso</a:t>
            </a:r>
            <a:r>
              <a:rPr lang="en-US" b="1" dirty="0"/>
              <a:t>,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são</a:t>
            </a:r>
            <a:r>
              <a:rPr lang="en-US" b="1" dirty="0"/>
              <a:t> </a:t>
            </a:r>
            <a:r>
              <a:rPr lang="en-US" b="1" dirty="0" err="1"/>
              <a:t>aspectos</a:t>
            </a:r>
            <a:r>
              <a:rPr lang="en-US" b="1" dirty="0"/>
              <a:t> </a:t>
            </a:r>
            <a:r>
              <a:rPr lang="en-US" b="1" dirty="0" err="1"/>
              <a:t>fundamentais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a </a:t>
            </a:r>
            <a:r>
              <a:rPr lang="en-US" b="1" dirty="0" err="1"/>
              <a:t>organização</a:t>
            </a:r>
            <a:r>
              <a:rPr lang="en-US" b="1" dirty="0"/>
              <a:t> </a:t>
            </a:r>
            <a:r>
              <a:rPr lang="en-US" b="1" dirty="0" err="1"/>
              <a:t>seja</a:t>
            </a:r>
            <a:r>
              <a:rPr lang="en-US" b="1" dirty="0"/>
              <a:t> </a:t>
            </a:r>
            <a:r>
              <a:rPr lang="en-US" b="1" dirty="0" err="1"/>
              <a:t>bem</a:t>
            </a:r>
            <a:r>
              <a:rPr lang="en-US" b="1" dirty="0"/>
              <a:t> </a:t>
            </a:r>
            <a:r>
              <a:rPr lang="en-US" b="1" dirty="0" err="1"/>
              <a:t>sucedida</a:t>
            </a:r>
            <a:r>
              <a:rPr lang="en-US" b="1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2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34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Quem</a:t>
            </a:r>
            <a:r>
              <a:rPr lang="en-US" b="1" dirty="0"/>
              <a:t> </a:t>
            </a:r>
            <a:r>
              <a:rPr lang="en-US" b="1" dirty="0" err="1"/>
              <a:t>deve</a:t>
            </a:r>
            <a:r>
              <a:rPr lang="en-US" b="1" dirty="0"/>
              <a:t> </a:t>
            </a:r>
            <a:r>
              <a:rPr lang="en-US" b="1" dirty="0" err="1"/>
              <a:t>avaliar</a:t>
            </a:r>
            <a:r>
              <a:rPr lang="en-US" b="1" dirty="0"/>
              <a:t> o </a:t>
            </a:r>
            <a:r>
              <a:rPr lang="en-US" b="1" dirty="0" err="1"/>
              <a:t>desempenho</a:t>
            </a:r>
            <a:r>
              <a:rPr lang="en-US" b="1" dirty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97" y="1359525"/>
            <a:ext cx="8663415" cy="51697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/>
              <a:t>Autoavaliação</a:t>
            </a:r>
            <a:r>
              <a:rPr lang="en-US" b="1" dirty="0"/>
              <a:t>: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organizações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abertas</a:t>
            </a:r>
            <a:r>
              <a:rPr lang="en-US" dirty="0"/>
              <a:t> e </a:t>
            </a:r>
            <a:r>
              <a:rPr lang="en-US" dirty="0" err="1"/>
              <a:t>democráticas</a:t>
            </a:r>
            <a:r>
              <a:rPr lang="en-US" dirty="0"/>
              <a:t>, é o </a:t>
            </a:r>
            <a:r>
              <a:rPr lang="en-US" dirty="0" err="1"/>
              <a:t>próprio</a:t>
            </a:r>
            <a:r>
              <a:rPr lang="en-US" dirty="0"/>
              <a:t> </a:t>
            </a:r>
            <a:r>
              <a:rPr lang="en-US" dirty="0" err="1"/>
              <a:t>indivíduo</a:t>
            </a:r>
            <a:r>
              <a:rPr lang="en-US" dirty="0"/>
              <a:t> o </a:t>
            </a:r>
            <a:r>
              <a:rPr lang="en-US" dirty="0" err="1"/>
              <a:t>responsável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desempenho</a:t>
            </a:r>
            <a:r>
              <a:rPr lang="en-US" dirty="0"/>
              <a:t> 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monitoração</a:t>
            </a:r>
            <a:r>
              <a:rPr lang="en-US" dirty="0"/>
              <a:t>, com a </a:t>
            </a:r>
            <a:r>
              <a:rPr lang="en-US" dirty="0" err="1"/>
              <a:t>ajuda</a:t>
            </a:r>
            <a:r>
              <a:rPr lang="en-US" dirty="0"/>
              <a:t> do </a:t>
            </a:r>
            <a:r>
              <a:rPr lang="en-US" dirty="0" err="1"/>
              <a:t>seu</a:t>
            </a:r>
            <a:r>
              <a:rPr lang="en-US" dirty="0"/>
              <a:t> superior,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fornece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parâmetros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Superior: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parte das </a:t>
            </a:r>
            <a:r>
              <a:rPr lang="en-US" dirty="0" err="1"/>
              <a:t>organizações</a:t>
            </a:r>
            <a:r>
              <a:rPr lang="en-US" dirty="0"/>
              <a:t>, </a:t>
            </a:r>
            <a:r>
              <a:rPr lang="en-US" dirty="0" err="1"/>
              <a:t>cabe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gerente</a:t>
            </a:r>
            <a:r>
              <a:rPr lang="en-US" dirty="0"/>
              <a:t>/supervisor a </a:t>
            </a:r>
            <a:r>
              <a:rPr lang="en-US" dirty="0" err="1"/>
              <a:t>responsabilidade</a:t>
            </a:r>
            <a:r>
              <a:rPr lang="en-US" dirty="0"/>
              <a:t> de </a:t>
            </a:r>
            <a:r>
              <a:rPr lang="en-US" dirty="0" err="1"/>
              <a:t>linha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desempenho</a:t>
            </a:r>
            <a:r>
              <a:rPr lang="en-US" dirty="0"/>
              <a:t> dos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subordinados</a:t>
            </a:r>
            <a:r>
              <a:rPr lang="en-US" dirty="0"/>
              <a:t> e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avaliação</a:t>
            </a:r>
            <a:r>
              <a:rPr lang="en-US" dirty="0"/>
              <a:t> e </a:t>
            </a:r>
            <a:r>
              <a:rPr lang="en-US" dirty="0" err="1"/>
              <a:t>comunicação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. O </a:t>
            </a:r>
            <a:r>
              <a:rPr lang="en-US" dirty="0" err="1"/>
              <a:t>órgão</a:t>
            </a:r>
            <a:r>
              <a:rPr lang="en-US" dirty="0"/>
              <a:t> de RH </a:t>
            </a:r>
            <a:r>
              <a:rPr lang="en-US" dirty="0" err="1"/>
              <a:t>entra</a:t>
            </a:r>
            <a:r>
              <a:rPr lang="en-US" dirty="0"/>
              <a:t> com a </a:t>
            </a:r>
            <a:r>
              <a:rPr lang="en-US" dirty="0" err="1"/>
              <a:t>função</a:t>
            </a:r>
            <a:r>
              <a:rPr lang="en-US" dirty="0"/>
              <a:t> de staff de </a:t>
            </a:r>
            <a:r>
              <a:rPr lang="en-US" dirty="0" err="1"/>
              <a:t>montar</a:t>
            </a:r>
            <a:r>
              <a:rPr lang="en-US" dirty="0"/>
              <a:t>, </a:t>
            </a:r>
            <a:r>
              <a:rPr lang="en-US" dirty="0" err="1"/>
              <a:t>acompanhar</a:t>
            </a:r>
            <a:r>
              <a:rPr lang="en-US" dirty="0"/>
              <a:t> e </a:t>
            </a:r>
            <a:r>
              <a:rPr lang="en-US" dirty="0" err="1"/>
              <a:t>controlar</a:t>
            </a:r>
            <a:r>
              <a:rPr lang="en-US" dirty="0"/>
              <a:t> o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enquanto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gerente</a:t>
            </a:r>
            <a:r>
              <a:rPr lang="en-US" dirty="0"/>
              <a:t> </a:t>
            </a:r>
            <a:r>
              <a:rPr lang="en-US" dirty="0" err="1"/>
              <a:t>mantém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autoridade</a:t>
            </a:r>
            <a:r>
              <a:rPr lang="en-US" dirty="0"/>
              <a:t> </a:t>
            </a:r>
            <a:r>
              <a:rPr lang="en-US" dirty="0" err="1"/>
              <a:t>avaliando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 dos </a:t>
            </a:r>
            <a:r>
              <a:rPr lang="en-US" dirty="0" err="1"/>
              <a:t>subordinados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Indivíduo</a:t>
            </a:r>
            <a:r>
              <a:rPr lang="en-US" b="1" dirty="0"/>
              <a:t> e </a:t>
            </a:r>
            <a:r>
              <a:rPr lang="en-US" b="1" dirty="0" err="1"/>
              <a:t>gerência</a:t>
            </a:r>
            <a:r>
              <a:rPr lang="en-US" b="1" dirty="0"/>
              <a:t>: </a:t>
            </a:r>
            <a:r>
              <a:rPr lang="en-US" dirty="0"/>
              <a:t>o superior </a:t>
            </a:r>
            <a:r>
              <a:rPr lang="en-US" dirty="0" err="1"/>
              <a:t>funciona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guia</a:t>
            </a:r>
            <a:r>
              <a:rPr lang="en-US" dirty="0"/>
              <a:t>, </a:t>
            </a:r>
            <a:r>
              <a:rPr lang="en-US" dirty="0" err="1"/>
              <a:t>fornece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e cobra </a:t>
            </a:r>
            <a:r>
              <a:rPr lang="en-US" dirty="0" err="1"/>
              <a:t>resultados</a:t>
            </a:r>
            <a:r>
              <a:rPr lang="en-US" dirty="0"/>
              <a:t> do </a:t>
            </a:r>
            <a:r>
              <a:rPr lang="en-US" dirty="0" err="1"/>
              <a:t>funcionário</a:t>
            </a:r>
            <a:r>
              <a:rPr lang="en-US" dirty="0"/>
              <a:t>. Este,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, cobra </a:t>
            </a:r>
            <a:r>
              <a:rPr lang="en-US" dirty="0" err="1"/>
              <a:t>recursos</a:t>
            </a:r>
            <a:r>
              <a:rPr lang="en-US" dirty="0"/>
              <a:t> do </a:t>
            </a:r>
            <a:r>
              <a:rPr lang="en-US" dirty="0" err="1"/>
              <a:t>gerente</a:t>
            </a:r>
            <a:r>
              <a:rPr lang="en-US" dirty="0"/>
              <a:t> e </a:t>
            </a:r>
            <a:r>
              <a:rPr lang="en-US" dirty="0" err="1"/>
              <a:t>avalia</a:t>
            </a:r>
            <a:r>
              <a:rPr lang="en-US" dirty="0"/>
              <a:t> o </a:t>
            </a:r>
            <a:r>
              <a:rPr lang="en-US" dirty="0" err="1"/>
              <a:t>próprio</a:t>
            </a:r>
            <a:r>
              <a:rPr lang="en-US" dirty="0"/>
              <a:t>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da </a:t>
            </a:r>
            <a:r>
              <a:rPr lang="en-US" dirty="0" err="1"/>
              <a:t>retroação</a:t>
            </a:r>
            <a:r>
              <a:rPr lang="en-US" dirty="0"/>
              <a:t> </a:t>
            </a:r>
            <a:r>
              <a:rPr lang="en-US" dirty="0" err="1"/>
              <a:t>recebida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Equipe</a:t>
            </a:r>
            <a:r>
              <a:rPr lang="en-US" b="1" dirty="0"/>
              <a:t> de </a:t>
            </a:r>
            <a:r>
              <a:rPr lang="en-US" b="1" dirty="0" err="1"/>
              <a:t>trabalho</a:t>
            </a:r>
            <a:r>
              <a:rPr lang="en-US" b="1" dirty="0"/>
              <a:t>: </a:t>
            </a:r>
            <a:r>
              <a:rPr lang="en-US" dirty="0"/>
              <a:t>a </a:t>
            </a:r>
            <a:r>
              <a:rPr lang="en-US" dirty="0" err="1"/>
              <a:t>própria</a:t>
            </a:r>
            <a:r>
              <a:rPr lang="en-US" dirty="0"/>
              <a:t> </a:t>
            </a:r>
            <a:r>
              <a:rPr lang="en-US" dirty="0" err="1"/>
              <a:t>equipe</a:t>
            </a:r>
            <a:r>
              <a:rPr lang="en-US" dirty="0"/>
              <a:t> </a:t>
            </a:r>
            <a:r>
              <a:rPr lang="en-US" dirty="0" err="1"/>
              <a:t>avalia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um de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e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ações</a:t>
            </a:r>
            <a:r>
              <a:rPr lang="en-US" dirty="0"/>
              <a:t> de </a:t>
            </a:r>
            <a:r>
              <a:rPr lang="en-US" dirty="0" err="1"/>
              <a:t>melhoria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Para </a:t>
            </a:r>
            <a:r>
              <a:rPr lang="en-US" b="1" dirty="0" err="1"/>
              <a:t>cima</a:t>
            </a:r>
            <a:r>
              <a:rPr lang="en-US" b="1" dirty="0"/>
              <a:t>: </a:t>
            </a:r>
            <a:r>
              <a:rPr lang="en-US" dirty="0"/>
              <a:t>a </a:t>
            </a:r>
            <a:r>
              <a:rPr lang="en-US" dirty="0" err="1"/>
              <a:t>equipe</a:t>
            </a:r>
            <a:r>
              <a:rPr lang="en-US" dirty="0"/>
              <a:t> </a:t>
            </a:r>
            <a:r>
              <a:rPr lang="en-US" dirty="0" err="1"/>
              <a:t>avalia</a:t>
            </a:r>
            <a:r>
              <a:rPr lang="en-US" dirty="0"/>
              <a:t> o superior e a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fornecida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2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2" y="429324"/>
            <a:ext cx="8692390" cy="608208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err="1"/>
              <a:t>Comissão</a:t>
            </a:r>
            <a:r>
              <a:rPr lang="en-US" b="1" dirty="0"/>
              <a:t>: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comissão</a:t>
            </a:r>
            <a:r>
              <a:rPr lang="en-US" dirty="0"/>
              <a:t> (</a:t>
            </a:r>
            <a:r>
              <a:rPr lang="en-US" dirty="0" err="1"/>
              <a:t>geralmente</a:t>
            </a:r>
            <a:r>
              <a:rPr lang="en-US" dirty="0"/>
              <a:t> </a:t>
            </a:r>
            <a:r>
              <a:rPr lang="en-US" dirty="0" err="1"/>
              <a:t>multifuncional</a:t>
            </a:r>
            <a:r>
              <a:rPr lang="en-US" dirty="0"/>
              <a:t>) é </a:t>
            </a:r>
            <a:r>
              <a:rPr lang="en-US" dirty="0" err="1"/>
              <a:t>designada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realizar</a:t>
            </a:r>
            <a:r>
              <a:rPr lang="en-US" dirty="0"/>
              <a:t> as </a:t>
            </a:r>
            <a:r>
              <a:rPr lang="en-US" dirty="0" err="1"/>
              <a:t>avaliações</a:t>
            </a:r>
            <a:r>
              <a:rPr lang="en-US" dirty="0"/>
              <a:t>. É </a:t>
            </a:r>
          </a:p>
          <a:p>
            <a:pPr algn="just"/>
            <a:r>
              <a:rPr lang="en-US" dirty="0" err="1"/>
              <a:t>criticada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aspecto</a:t>
            </a:r>
            <a:r>
              <a:rPr lang="en-US" dirty="0"/>
              <a:t> </a:t>
            </a:r>
            <a:r>
              <a:rPr lang="en-US" dirty="0" err="1"/>
              <a:t>centralizador</a:t>
            </a:r>
            <a:r>
              <a:rPr lang="en-US" dirty="0"/>
              <a:t> e </a:t>
            </a:r>
            <a:r>
              <a:rPr lang="en-US" dirty="0" err="1"/>
              <a:t>foco</a:t>
            </a:r>
            <a:r>
              <a:rPr lang="en-US" dirty="0"/>
              <a:t> no </a:t>
            </a:r>
            <a:r>
              <a:rPr lang="en-US" dirty="0" err="1"/>
              <a:t>passado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RH: </a:t>
            </a:r>
            <a:r>
              <a:rPr lang="en-US" dirty="0"/>
              <a:t>A </a:t>
            </a:r>
            <a:r>
              <a:rPr lang="en-US" dirty="0" err="1"/>
              <a:t>área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/</a:t>
            </a:r>
            <a:r>
              <a:rPr lang="en-US" dirty="0" err="1"/>
              <a:t>Gestão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a </a:t>
            </a:r>
            <a:r>
              <a:rPr lang="en-US" dirty="0" err="1"/>
              <a:t>avaliação</a:t>
            </a:r>
            <a:r>
              <a:rPr lang="en-US" dirty="0"/>
              <a:t>. </a:t>
            </a:r>
            <a:r>
              <a:rPr lang="en-US" dirty="0" err="1"/>
              <a:t>Também</a:t>
            </a:r>
            <a:r>
              <a:rPr lang="en-US" dirty="0"/>
              <a:t> é </a:t>
            </a:r>
            <a:r>
              <a:rPr lang="en-US" dirty="0" err="1"/>
              <a:t>criticada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aspecto</a:t>
            </a:r>
            <a:r>
              <a:rPr lang="en-US" dirty="0"/>
              <a:t> </a:t>
            </a:r>
            <a:r>
              <a:rPr lang="en-US" dirty="0" err="1"/>
              <a:t>centralizador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Avaliação</a:t>
            </a:r>
            <a:r>
              <a:rPr lang="en-US" b="1" dirty="0"/>
              <a:t> 180o: </a:t>
            </a:r>
            <a:r>
              <a:rPr lang="en-US" dirty="0" err="1"/>
              <a:t>além</a:t>
            </a:r>
            <a:r>
              <a:rPr lang="en-US" dirty="0"/>
              <a:t> da </a:t>
            </a:r>
            <a:r>
              <a:rPr lang="en-US" dirty="0" err="1"/>
              <a:t>avaliação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chefia</a:t>
            </a:r>
            <a:r>
              <a:rPr lang="en-US" dirty="0"/>
              <a:t> </a:t>
            </a:r>
            <a:r>
              <a:rPr lang="en-US" dirty="0" err="1"/>
              <a:t>imediata</a:t>
            </a:r>
            <a:r>
              <a:rPr lang="en-US" dirty="0"/>
              <a:t>, há </a:t>
            </a:r>
            <a:r>
              <a:rPr lang="en-US" dirty="0" err="1"/>
              <a:t>autoavaliação</a:t>
            </a:r>
            <a:r>
              <a:rPr lang="en-US" dirty="0"/>
              <a:t> e </a:t>
            </a:r>
            <a:r>
              <a:rPr lang="en-US" dirty="0" err="1"/>
              <a:t>avaliação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pares. Obs.: </a:t>
            </a:r>
            <a:r>
              <a:rPr lang="en-US" dirty="0" err="1"/>
              <a:t>não</a:t>
            </a:r>
            <a:r>
              <a:rPr lang="en-US" dirty="0"/>
              <a:t> há </a:t>
            </a:r>
            <a:r>
              <a:rPr lang="en-US" dirty="0" err="1"/>
              <a:t>consenso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participantes</a:t>
            </a:r>
            <a:r>
              <a:rPr lang="en-US" dirty="0"/>
              <a:t> da </a:t>
            </a:r>
            <a:r>
              <a:rPr lang="en-US" dirty="0" err="1"/>
              <a:t>avaliação</a:t>
            </a:r>
            <a:r>
              <a:rPr lang="en-US" dirty="0"/>
              <a:t> 180o.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autores</a:t>
            </a:r>
            <a:r>
              <a:rPr lang="en-US" dirty="0"/>
              <a:t> </a:t>
            </a:r>
            <a:r>
              <a:rPr lang="en-US" dirty="0" err="1"/>
              <a:t>incluem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e </a:t>
            </a:r>
            <a:r>
              <a:rPr lang="en-US" dirty="0" err="1"/>
              <a:t>equipe</a:t>
            </a:r>
            <a:r>
              <a:rPr lang="en-US" dirty="0"/>
              <a:t> de </a:t>
            </a:r>
            <a:r>
              <a:rPr lang="en-US" dirty="0" err="1"/>
              <a:t>trabalho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Avaliação</a:t>
            </a:r>
            <a:r>
              <a:rPr lang="en-US" b="1" dirty="0"/>
              <a:t> 360o: </a:t>
            </a:r>
            <a:r>
              <a:rPr lang="en-US" dirty="0" err="1"/>
              <a:t>conta</a:t>
            </a:r>
            <a:r>
              <a:rPr lang="en-US" dirty="0"/>
              <a:t> com a </a:t>
            </a:r>
            <a:r>
              <a:rPr lang="en-US" dirty="0" err="1"/>
              <a:t>participação</a:t>
            </a:r>
            <a:r>
              <a:rPr lang="en-US" dirty="0"/>
              <a:t> do </a:t>
            </a:r>
            <a:r>
              <a:rPr lang="en-US" dirty="0" err="1"/>
              <a:t>funcionário</a:t>
            </a:r>
            <a:r>
              <a:rPr lang="en-US" dirty="0"/>
              <a:t> (</a:t>
            </a:r>
            <a:r>
              <a:rPr lang="en-US" dirty="0" err="1"/>
              <a:t>autoavaliação</a:t>
            </a:r>
            <a:r>
              <a:rPr lang="en-US" dirty="0"/>
              <a:t>) e de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fazem</a:t>
            </a:r>
            <a:r>
              <a:rPr lang="en-US" dirty="0"/>
              <a:t> parte do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círculo</a:t>
            </a:r>
            <a:r>
              <a:rPr lang="en-US" dirty="0"/>
              <a:t> de </a:t>
            </a:r>
            <a:r>
              <a:rPr lang="en-US" dirty="0" err="1"/>
              <a:t>atuação</a:t>
            </a:r>
            <a:r>
              <a:rPr lang="en-US" dirty="0"/>
              <a:t> – o </a:t>
            </a:r>
            <a:r>
              <a:rPr lang="en-US" dirty="0" err="1"/>
              <a:t>chefe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colegas</a:t>
            </a:r>
            <a:r>
              <a:rPr lang="en-US" dirty="0"/>
              <a:t> e pares,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subordinados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internos</a:t>
            </a:r>
            <a:r>
              <a:rPr lang="en-US" dirty="0"/>
              <a:t> e </a:t>
            </a:r>
            <a:r>
              <a:rPr lang="en-US" dirty="0" err="1"/>
              <a:t>externos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fornecedores</a:t>
            </a:r>
            <a:r>
              <a:rPr lang="en-US" dirty="0"/>
              <a:t>, </a:t>
            </a:r>
            <a:r>
              <a:rPr lang="en-US" dirty="0" err="1"/>
              <a:t>enfim</a:t>
            </a:r>
            <a:r>
              <a:rPr lang="en-US" dirty="0"/>
              <a:t>,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redor</a:t>
            </a:r>
            <a:r>
              <a:rPr lang="en-US" dirty="0"/>
              <a:t> do </a:t>
            </a:r>
            <a:r>
              <a:rPr lang="en-US" dirty="0" err="1"/>
              <a:t>avaliado</a:t>
            </a:r>
            <a:r>
              <a:rPr lang="en-US" dirty="0"/>
              <a:t> –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abrangência</a:t>
            </a:r>
            <a:r>
              <a:rPr lang="en-US" dirty="0"/>
              <a:t> de 360 </a:t>
            </a:r>
            <a:r>
              <a:rPr lang="en-US" dirty="0" err="1"/>
              <a:t>graus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Avaliação</a:t>
            </a:r>
            <a:r>
              <a:rPr lang="en-US" b="1" dirty="0"/>
              <a:t> </a:t>
            </a:r>
            <a:r>
              <a:rPr lang="en-US" b="1" dirty="0" err="1"/>
              <a:t>Participativa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Objetivos</a:t>
            </a:r>
            <a:r>
              <a:rPr lang="en-US" b="1" dirty="0"/>
              <a:t> (APPO): </a:t>
            </a:r>
            <a:r>
              <a:rPr lang="en-US" dirty="0" err="1"/>
              <a:t>participam</a:t>
            </a:r>
            <a:r>
              <a:rPr lang="en-US" dirty="0"/>
              <a:t> </a:t>
            </a:r>
            <a:r>
              <a:rPr lang="en-US" dirty="0" err="1"/>
              <a:t>ativamente</a:t>
            </a:r>
            <a:r>
              <a:rPr lang="en-US" dirty="0"/>
              <a:t> o </a:t>
            </a:r>
            <a:r>
              <a:rPr lang="en-US" dirty="0" err="1"/>
              <a:t>funcionário</a:t>
            </a:r>
            <a:r>
              <a:rPr lang="en-US" dirty="0"/>
              <a:t> e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gestor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6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Métodos</a:t>
            </a:r>
            <a:r>
              <a:rPr lang="en-US" b="1" dirty="0"/>
              <a:t> </a:t>
            </a:r>
            <a:r>
              <a:rPr lang="en-US" b="1" dirty="0" err="1"/>
              <a:t>tradicionais</a:t>
            </a:r>
            <a:r>
              <a:rPr lang="en-US" b="1" dirty="0"/>
              <a:t> de </a:t>
            </a:r>
            <a:r>
              <a:rPr lang="en-US" b="1" dirty="0" err="1"/>
              <a:t>avaliação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99" y="1252194"/>
            <a:ext cx="8788614" cy="5294993"/>
          </a:xfrm>
        </p:spPr>
        <p:txBody>
          <a:bodyPr>
            <a:normAutofit/>
          </a:bodyPr>
          <a:lstStyle/>
          <a:p>
            <a:r>
              <a:rPr lang="bg-BG" dirty="0" smtClean="0"/>
              <a:t>Relatórios</a:t>
            </a:r>
          </a:p>
          <a:p>
            <a:r>
              <a:rPr lang="bg-BG" dirty="0" smtClean="0"/>
              <a:t>Escalas Gráficas</a:t>
            </a:r>
          </a:p>
          <a:p>
            <a:r>
              <a:rPr lang="bg-BG" dirty="0" smtClean="0"/>
              <a:t>Escolha Forçada</a:t>
            </a:r>
          </a:p>
          <a:p>
            <a:r>
              <a:rPr lang="en-US" dirty="0" smtClean="0"/>
              <a:t>P</a:t>
            </a:r>
            <a:r>
              <a:rPr lang="bg-BG" dirty="0" smtClean="0"/>
              <a:t>esquisa de Campo</a:t>
            </a:r>
          </a:p>
          <a:p>
            <a:r>
              <a:rPr lang="bg-BG" dirty="0" smtClean="0"/>
              <a:t>Incidentes Críticos</a:t>
            </a:r>
          </a:p>
          <a:p>
            <a:r>
              <a:rPr lang="bg-BG" dirty="0" smtClean="0"/>
              <a:t>Listas de Verificações ou Checklists</a:t>
            </a:r>
          </a:p>
          <a:p>
            <a:r>
              <a:rPr lang="en-US" b="1" dirty="0" err="1"/>
              <a:t>Método</a:t>
            </a:r>
            <a:r>
              <a:rPr lang="en-US" b="1" dirty="0"/>
              <a:t> de </a:t>
            </a:r>
            <a:r>
              <a:rPr lang="en-US" b="1" dirty="0" err="1"/>
              <a:t>comparação</a:t>
            </a:r>
            <a:r>
              <a:rPr lang="en-US" b="1" dirty="0"/>
              <a:t> </a:t>
            </a:r>
            <a:r>
              <a:rPr lang="en-US" b="1" dirty="0" err="1"/>
              <a:t>aos</a:t>
            </a:r>
            <a:r>
              <a:rPr lang="en-US" b="1" dirty="0"/>
              <a:t> pares (</a:t>
            </a:r>
            <a:r>
              <a:rPr lang="en-US" b="1" dirty="0" err="1"/>
              <a:t>comparação</a:t>
            </a:r>
            <a:r>
              <a:rPr lang="en-US" b="1" dirty="0"/>
              <a:t> </a:t>
            </a:r>
            <a:r>
              <a:rPr lang="en-US" b="1" dirty="0" err="1"/>
              <a:t>binária</a:t>
            </a:r>
            <a:r>
              <a:rPr lang="en-US" b="1" dirty="0"/>
              <a:t>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8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rmAutofit/>
          </a:bodyPr>
          <a:lstStyle/>
          <a:p>
            <a:r>
              <a:rPr lang="en-US" b="1" dirty="0" err="1"/>
              <a:t>Métodos</a:t>
            </a:r>
            <a:r>
              <a:rPr lang="en-US" b="1" dirty="0"/>
              <a:t> </a:t>
            </a:r>
            <a:r>
              <a:rPr lang="en-US" b="1" dirty="0" err="1"/>
              <a:t>modernos</a:t>
            </a:r>
            <a:r>
              <a:rPr lang="en-US" b="1" dirty="0"/>
              <a:t> de </a:t>
            </a:r>
            <a:r>
              <a:rPr lang="en-US" b="1" dirty="0" err="1"/>
              <a:t>avaliação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9" y="1123856"/>
            <a:ext cx="9000915" cy="5530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b="1" dirty="0" err="1"/>
              <a:t>Avaliação</a:t>
            </a:r>
            <a:r>
              <a:rPr lang="en-US" sz="2600" b="1" dirty="0"/>
              <a:t> Par </a:t>
            </a:r>
            <a:r>
              <a:rPr lang="en-US" sz="2600" b="1" dirty="0" err="1"/>
              <a:t>cipa</a:t>
            </a:r>
            <a:r>
              <a:rPr lang="en-US" sz="2600" b="1" dirty="0"/>
              <a:t> </a:t>
            </a:r>
            <a:r>
              <a:rPr lang="en-US" sz="2600" b="1" dirty="0" err="1"/>
              <a:t>va</a:t>
            </a:r>
            <a:r>
              <a:rPr lang="en-US" sz="2600" b="1" dirty="0"/>
              <a:t> </a:t>
            </a:r>
            <a:r>
              <a:rPr lang="en-US" sz="2600" b="1" dirty="0" err="1"/>
              <a:t>por</a:t>
            </a:r>
            <a:r>
              <a:rPr lang="en-US" sz="2600" b="1" dirty="0"/>
              <a:t> </a:t>
            </a:r>
            <a:r>
              <a:rPr lang="en-US" sz="2600" b="1" dirty="0" err="1"/>
              <a:t>Obje</a:t>
            </a:r>
            <a:r>
              <a:rPr lang="en-US" sz="2600" b="1" dirty="0"/>
              <a:t> </a:t>
            </a:r>
            <a:r>
              <a:rPr lang="en-US" sz="2600" b="1" dirty="0" err="1"/>
              <a:t>vos</a:t>
            </a:r>
            <a:r>
              <a:rPr lang="en-US" sz="2600" b="1" dirty="0"/>
              <a:t> (APPO) </a:t>
            </a:r>
            <a:endParaRPr lang="en-US" sz="2600" dirty="0"/>
          </a:p>
          <a:p>
            <a:pPr algn="just"/>
            <a:r>
              <a:rPr lang="en-US" dirty="0" err="1"/>
              <a:t>Participam</a:t>
            </a:r>
            <a:r>
              <a:rPr lang="en-US" dirty="0"/>
              <a:t> </a:t>
            </a:r>
            <a:r>
              <a:rPr lang="en-US" dirty="0" err="1"/>
              <a:t>ativamente</a:t>
            </a:r>
            <a:r>
              <a:rPr lang="en-US" dirty="0"/>
              <a:t> o </a:t>
            </a:r>
            <a:r>
              <a:rPr lang="en-US" dirty="0" err="1"/>
              <a:t>funcionário</a:t>
            </a:r>
            <a:r>
              <a:rPr lang="en-US" dirty="0"/>
              <a:t> e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gestor</a:t>
            </a:r>
            <a:r>
              <a:rPr lang="en-US" dirty="0"/>
              <a:t>. </a:t>
            </a:r>
            <a:r>
              <a:rPr lang="en-US" dirty="0" err="1"/>
              <a:t>Ele</a:t>
            </a:r>
            <a:r>
              <a:rPr lang="en-US" dirty="0"/>
              <a:t> segue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etapas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Formulação</a:t>
            </a:r>
            <a:r>
              <a:rPr lang="en-US" dirty="0"/>
              <a:t> de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consensuais</a:t>
            </a:r>
            <a:r>
              <a:rPr lang="en-US" dirty="0"/>
              <a:t>: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 smtClean="0"/>
              <a:t>dever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focalizado</a:t>
            </a:r>
            <a:r>
              <a:rPr lang="en-US" dirty="0"/>
              <a:t> no </a:t>
            </a:r>
            <a:r>
              <a:rPr lang="en-US" dirty="0" err="1"/>
              <a:t>alcance</a:t>
            </a:r>
            <a:r>
              <a:rPr lang="en-US" dirty="0"/>
              <a:t> </a:t>
            </a:r>
            <a:r>
              <a:rPr lang="en-US" dirty="0" err="1"/>
              <a:t>desses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avaliação</a:t>
            </a:r>
            <a:r>
              <a:rPr lang="en-US" dirty="0"/>
              <a:t> </a:t>
            </a:r>
            <a:r>
              <a:rPr lang="en-US" dirty="0" err="1" smtClean="0"/>
              <a:t>depender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diretamente</a:t>
            </a:r>
            <a:r>
              <a:rPr lang="en-US" dirty="0"/>
              <a:t> disso. </a:t>
            </a:r>
          </a:p>
          <a:p>
            <a:pPr algn="just"/>
            <a:r>
              <a:rPr lang="en-US" dirty="0" err="1"/>
              <a:t>Comprometimento</a:t>
            </a:r>
            <a:r>
              <a:rPr lang="en-US" dirty="0"/>
              <a:t> </a:t>
            </a:r>
            <a:r>
              <a:rPr lang="en-US" dirty="0" err="1"/>
              <a:t>pessoal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alcance</a:t>
            </a:r>
            <a:r>
              <a:rPr lang="en-US" dirty="0"/>
              <a:t> dos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conjuntamente</a:t>
            </a:r>
            <a:r>
              <a:rPr lang="en-US" dirty="0"/>
              <a:t> </a:t>
            </a:r>
            <a:r>
              <a:rPr lang="en-US" dirty="0" err="1"/>
              <a:t>formulados</a:t>
            </a:r>
            <a:r>
              <a:rPr lang="en-US" dirty="0"/>
              <a:t>: </a:t>
            </a:r>
            <a:r>
              <a:rPr lang="en-US" dirty="0" err="1" smtClean="0"/>
              <a:t>aceitação</a:t>
            </a:r>
            <a:r>
              <a:rPr lang="en-US" dirty="0" smtClean="0"/>
              <a:t> </a:t>
            </a:r>
            <a:r>
              <a:rPr lang="en-US" dirty="0"/>
              <a:t>plena dos </a:t>
            </a:r>
            <a:r>
              <a:rPr lang="en-US" dirty="0" err="1"/>
              <a:t>objetivos</a:t>
            </a:r>
            <a:r>
              <a:rPr lang="en-US" dirty="0"/>
              <a:t> – se </a:t>
            </a:r>
            <a:r>
              <a:rPr lang="en-US" dirty="0" err="1"/>
              <a:t>celebra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espécie</a:t>
            </a:r>
            <a:r>
              <a:rPr lang="en-US" dirty="0"/>
              <a:t> de </a:t>
            </a:r>
            <a:r>
              <a:rPr lang="en-US" dirty="0" err="1"/>
              <a:t>contrato</a:t>
            </a:r>
            <a:r>
              <a:rPr lang="en-US" dirty="0"/>
              <a:t> formal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psicológico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Negociação</a:t>
            </a:r>
            <a:r>
              <a:rPr lang="en-US" dirty="0"/>
              <a:t> com o </a:t>
            </a:r>
            <a:r>
              <a:rPr lang="en-US" dirty="0" err="1"/>
              <a:t>gerente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alocação</a:t>
            </a:r>
            <a:r>
              <a:rPr lang="en-US" dirty="0"/>
              <a:t> dos </a:t>
            </a:r>
            <a:r>
              <a:rPr lang="en-US" dirty="0" err="1"/>
              <a:t>recursos</a:t>
            </a:r>
            <a:r>
              <a:rPr lang="en-US" dirty="0"/>
              <a:t> e </a:t>
            </a: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necessários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alcance</a:t>
            </a:r>
            <a:r>
              <a:rPr lang="en-US" dirty="0"/>
              <a:t> dos </a:t>
            </a:r>
            <a:r>
              <a:rPr lang="en-US" dirty="0" err="1"/>
              <a:t>objetivos</a:t>
            </a:r>
            <a:r>
              <a:rPr lang="en-US" dirty="0"/>
              <a:t>: é </a:t>
            </a:r>
            <a:r>
              <a:rPr lang="en-US" dirty="0" err="1"/>
              <a:t>uma</a:t>
            </a:r>
            <a:r>
              <a:rPr lang="en-US" dirty="0"/>
              <a:t> forma de </a:t>
            </a:r>
            <a:r>
              <a:rPr lang="en-US" dirty="0" err="1"/>
              <a:t>custo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Desempenho</a:t>
            </a:r>
            <a:r>
              <a:rPr lang="en-US" dirty="0"/>
              <a:t>: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constitui</a:t>
            </a:r>
            <a:r>
              <a:rPr lang="en-US" dirty="0"/>
              <a:t> a </a:t>
            </a:r>
            <a:r>
              <a:rPr lang="en-US" dirty="0" err="1"/>
              <a:t>estratégia</a:t>
            </a:r>
            <a:r>
              <a:rPr lang="en-US" dirty="0"/>
              <a:t> </a:t>
            </a:r>
            <a:r>
              <a:rPr lang="en-US" dirty="0" err="1"/>
              <a:t>pessoal</a:t>
            </a:r>
            <a:r>
              <a:rPr lang="en-US" dirty="0"/>
              <a:t> </a:t>
            </a:r>
            <a:r>
              <a:rPr lang="en-US" dirty="0" err="1"/>
              <a:t>escolhida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indivíduo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pretendidos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monitoração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 e </a:t>
            </a:r>
            <a:r>
              <a:rPr lang="en-US" dirty="0" err="1"/>
              <a:t>comparação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formulados</a:t>
            </a:r>
            <a:r>
              <a:rPr lang="en-US" dirty="0"/>
              <a:t>: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possível</a:t>
            </a:r>
            <a:r>
              <a:rPr lang="en-US" dirty="0"/>
              <a:t>, o </a:t>
            </a:r>
            <a:r>
              <a:rPr lang="en-US" dirty="0" err="1"/>
              <a:t>próprio</a:t>
            </a:r>
            <a:r>
              <a:rPr lang="en-US" dirty="0"/>
              <a:t> </a:t>
            </a:r>
            <a:r>
              <a:rPr lang="en-US" dirty="0" err="1"/>
              <a:t>avaliado</a:t>
            </a:r>
            <a:r>
              <a:rPr lang="en-US" dirty="0"/>
              <a:t> </a:t>
            </a:r>
            <a:r>
              <a:rPr lang="en-US" dirty="0" err="1"/>
              <a:t>devera</a:t>
            </a:r>
            <a:r>
              <a:rPr lang="en-US" dirty="0"/>
              <a:t>́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autoavaliação</a:t>
            </a:r>
            <a:r>
              <a:rPr lang="en-US" dirty="0"/>
              <a:t>, </a:t>
            </a:r>
            <a:r>
              <a:rPr lang="en-US" dirty="0" err="1"/>
              <a:t>isto</a:t>
            </a:r>
            <a:r>
              <a:rPr lang="en-US" dirty="0"/>
              <a:t> é, saber </a:t>
            </a:r>
            <a:r>
              <a:rPr lang="en-US" dirty="0" err="1"/>
              <a:t>monitorar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e </a:t>
            </a:r>
            <a:r>
              <a:rPr lang="en-US" dirty="0" err="1"/>
              <a:t>compara</a:t>
            </a:r>
            <a:r>
              <a:rPr lang="en-US" dirty="0"/>
              <a:t>́-los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traçados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Retroação</a:t>
            </a:r>
            <a:r>
              <a:rPr lang="en-US" dirty="0"/>
              <a:t> </a:t>
            </a:r>
            <a:r>
              <a:rPr lang="en-US" dirty="0" err="1"/>
              <a:t>intensiva</a:t>
            </a:r>
            <a:r>
              <a:rPr lang="en-US" dirty="0"/>
              <a:t> e </a:t>
            </a:r>
            <a:r>
              <a:rPr lang="en-US" dirty="0" err="1"/>
              <a:t>contínua</a:t>
            </a:r>
            <a:r>
              <a:rPr lang="en-US" dirty="0"/>
              <a:t> </a:t>
            </a:r>
            <a:r>
              <a:rPr lang="en-US" dirty="0" err="1"/>
              <a:t>avaliação</a:t>
            </a:r>
            <a:r>
              <a:rPr lang="en-US" dirty="0"/>
              <a:t> </a:t>
            </a:r>
            <a:r>
              <a:rPr lang="en-US" dirty="0" err="1"/>
              <a:t>conjunta</a:t>
            </a:r>
            <a:r>
              <a:rPr lang="en-US" dirty="0"/>
              <a:t>: </a:t>
            </a:r>
            <a:r>
              <a:rPr lang="en-US" dirty="0" err="1"/>
              <a:t>muita</a:t>
            </a:r>
            <a:r>
              <a:rPr lang="en-US" dirty="0"/>
              <a:t> </a:t>
            </a:r>
            <a:r>
              <a:rPr lang="en-US" dirty="0" err="1"/>
              <a:t>informação</a:t>
            </a:r>
            <a:r>
              <a:rPr lang="en-US" dirty="0"/>
              <a:t> de </a:t>
            </a:r>
            <a:r>
              <a:rPr lang="en-US" dirty="0" err="1"/>
              <a:t>retroação</a:t>
            </a:r>
            <a:r>
              <a:rPr lang="en-US" dirty="0"/>
              <a:t> e, </a:t>
            </a:r>
            <a:r>
              <a:rPr lang="en-US" dirty="0" err="1"/>
              <a:t>sobretudo</a:t>
            </a:r>
            <a:r>
              <a:rPr lang="en-US" dirty="0"/>
              <a:t>, </a:t>
            </a:r>
            <a:r>
              <a:rPr lang="en-US" dirty="0" err="1"/>
              <a:t>suporte</a:t>
            </a:r>
            <a:r>
              <a:rPr lang="en-US" dirty="0"/>
              <a:t> de </a:t>
            </a:r>
            <a:r>
              <a:rPr lang="en-US" dirty="0" err="1"/>
              <a:t>comunicação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reduzir</a:t>
            </a:r>
            <a:r>
              <a:rPr lang="en-US" dirty="0"/>
              <a:t> a </a:t>
            </a:r>
            <a:r>
              <a:rPr lang="en-US" dirty="0" err="1"/>
              <a:t>dissonância</a:t>
            </a:r>
            <a:r>
              <a:rPr lang="en-US" dirty="0"/>
              <a:t> e </a:t>
            </a:r>
            <a:r>
              <a:rPr lang="en-US" dirty="0" err="1"/>
              <a:t>incrementar</a:t>
            </a:r>
            <a:r>
              <a:rPr lang="en-US" dirty="0"/>
              <a:t> a </a:t>
            </a:r>
            <a:r>
              <a:rPr lang="en-US" dirty="0" err="1"/>
              <a:t>consistência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8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428"/>
            <a:ext cx="8913813" cy="914400"/>
          </a:xfrm>
        </p:spPr>
        <p:txBody>
          <a:bodyPr>
            <a:normAutofit/>
          </a:bodyPr>
          <a:lstStyle/>
          <a:p>
            <a:r>
              <a:rPr lang="en-US" b="1" dirty="0" err="1"/>
              <a:t>Falhas</a:t>
            </a:r>
            <a:r>
              <a:rPr lang="en-US" b="1" dirty="0"/>
              <a:t> no </a:t>
            </a:r>
            <a:r>
              <a:rPr lang="en-US" b="1" dirty="0" err="1"/>
              <a:t>processo</a:t>
            </a:r>
            <a:r>
              <a:rPr lang="en-US" b="1" dirty="0"/>
              <a:t> de </a:t>
            </a:r>
            <a:r>
              <a:rPr lang="en-US" b="1" dirty="0" err="1"/>
              <a:t>Avaliação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855" y="1448968"/>
            <a:ext cx="8734957" cy="5187662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As </a:t>
            </a:r>
            <a:r>
              <a:rPr lang="en-US" sz="1600" dirty="0" err="1"/>
              <a:t>falhas</a:t>
            </a:r>
            <a:r>
              <a:rPr lang="en-US" sz="1600" dirty="0"/>
              <a:t> </a:t>
            </a:r>
            <a:r>
              <a:rPr lang="en-US" sz="1600" dirty="0" err="1"/>
              <a:t>acontecem</a:t>
            </a:r>
            <a:r>
              <a:rPr lang="en-US" sz="1600" dirty="0"/>
              <a:t> </a:t>
            </a:r>
            <a:r>
              <a:rPr lang="en-US" sz="1600" dirty="0" err="1"/>
              <a:t>quando</a:t>
            </a:r>
            <a:r>
              <a:rPr lang="en-US" sz="1600" dirty="0"/>
              <a:t> há </a:t>
            </a:r>
            <a:r>
              <a:rPr lang="en-US" sz="1600" dirty="0" err="1"/>
              <a:t>diferença</a:t>
            </a:r>
            <a:r>
              <a:rPr lang="en-US" sz="1600" dirty="0"/>
              <a:t> entre o </a:t>
            </a:r>
            <a:r>
              <a:rPr lang="en-US" sz="1600" dirty="0" err="1"/>
              <a:t>desempenho</a:t>
            </a:r>
            <a:r>
              <a:rPr lang="en-US" sz="1600" dirty="0"/>
              <a:t> real do </a:t>
            </a:r>
            <a:r>
              <a:rPr lang="en-US" sz="1600" dirty="0" err="1"/>
              <a:t>avaliado</a:t>
            </a:r>
            <a:r>
              <a:rPr lang="en-US" sz="1600" dirty="0"/>
              <a:t> e o </a:t>
            </a:r>
            <a:r>
              <a:rPr lang="en-US" sz="1600" dirty="0" err="1"/>
              <a:t>julgamento</a:t>
            </a:r>
            <a:r>
              <a:rPr lang="en-US" sz="1600" dirty="0"/>
              <a:t> </a:t>
            </a:r>
            <a:r>
              <a:rPr lang="en-US" sz="1600" dirty="0" err="1"/>
              <a:t>feito</a:t>
            </a:r>
            <a:r>
              <a:rPr lang="en-US" sz="1600" dirty="0"/>
              <a:t> </a:t>
            </a:r>
            <a:r>
              <a:rPr lang="en-US" sz="1600" dirty="0" err="1"/>
              <a:t>pelo</a:t>
            </a:r>
            <a:r>
              <a:rPr lang="en-US" sz="1600" dirty="0"/>
              <a:t> </a:t>
            </a:r>
            <a:r>
              <a:rPr lang="en-US" sz="1600" dirty="0" err="1"/>
              <a:t>avaliador</a:t>
            </a:r>
            <a:r>
              <a:rPr lang="en-US" sz="1600" dirty="0"/>
              <a:t>. </a:t>
            </a:r>
            <a:endParaRPr lang="bg-BG" sz="1600" dirty="0"/>
          </a:p>
          <a:p>
            <a:pPr algn="just"/>
            <a:r>
              <a:rPr lang="en-US" sz="1600" dirty="0"/>
              <a:t>A </a:t>
            </a:r>
            <a:r>
              <a:rPr lang="en-US" sz="1600" dirty="0" err="1"/>
              <a:t>seguir</a:t>
            </a:r>
            <a:r>
              <a:rPr lang="en-US" sz="1600" dirty="0"/>
              <a:t>, as </a:t>
            </a:r>
            <a:r>
              <a:rPr lang="en-US" sz="1600" dirty="0" err="1"/>
              <a:t>definições</a:t>
            </a:r>
            <a:r>
              <a:rPr lang="en-US" sz="1600" dirty="0"/>
              <a:t> dos </a:t>
            </a:r>
            <a:r>
              <a:rPr lang="en-US" sz="1600" dirty="0" err="1"/>
              <a:t>erros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comuns</a:t>
            </a:r>
            <a:r>
              <a:rPr lang="en-US" sz="1600" dirty="0"/>
              <a:t>. </a:t>
            </a:r>
          </a:p>
          <a:p>
            <a:pPr algn="just"/>
            <a:r>
              <a:rPr lang="en-US" sz="1600" b="1" dirty="0" err="1"/>
              <a:t>Efeito</a:t>
            </a:r>
            <a:r>
              <a:rPr lang="en-US" sz="1600" b="1" dirty="0"/>
              <a:t> Halo (</a:t>
            </a:r>
            <a:r>
              <a:rPr lang="en-US" sz="1600" b="1" dirty="0" err="1"/>
              <a:t>generalização</a:t>
            </a:r>
            <a:r>
              <a:rPr lang="en-US" sz="1600" b="1" dirty="0"/>
              <a:t>): </a:t>
            </a:r>
            <a:r>
              <a:rPr lang="en-US" sz="1600" dirty="0" err="1"/>
              <a:t>certo</a:t>
            </a:r>
            <a:r>
              <a:rPr lang="en-US" sz="1600" dirty="0"/>
              <a:t> </a:t>
            </a:r>
            <a:r>
              <a:rPr lang="en-US" sz="1600" dirty="0" err="1"/>
              <a:t>atributo</a:t>
            </a:r>
            <a:r>
              <a:rPr lang="en-US" sz="1600" dirty="0"/>
              <a:t> da </a:t>
            </a:r>
            <a:r>
              <a:rPr lang="en-US" sz="1600" dirty="0" err="1"/>
              <a:t>pessoa</a:t>
            </a:r>
            <a:r>
              <a:rPr lang="en-US" sz="1600" dirty="0"/>
              <a:t> é </a:t>
            </a:r>
            <a:r>
              <a:rPr lang="en-US" sz="1600" dirty="0" err="1"/>
              <a:t>usado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formar</a:t>
            </a:r>
            <a:r>
              <a:rPr lang="en-US" sz="1600" dirty="0"/>
              <a:t> a </a:t>
            </a:r>
            <a:r>
              <a:rPr lang="en-US" sz="1600" dirty="0" err="1"/>
              <a:t>impressão</a:t>
            </a:r>
            <a:r>
              <a:rPr lang="en-US" sz="1600" dirty="0"/>
              <a:t> </a:t>
            </a:r>
            <a:r>
              <a:rPr lang="en-US" sz="1600" dirty="0" err="1"/>
              <a:t>geral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ela</a:t>
            </a:r>
            <a:r>
              <a:rPr lang="en-US" sz="1600" dirty="0"/>
              <a:t> - é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generalização</a:t>
            </a:r>
            <a:r>
              <a:rPr lang="en-US" sz="1600" dirty="0"/>
              <a:t>. O </a:t>
            </a:r>
            <a:r>
              <a:rPr lang="en-US" sz="1600" dirty="0" err="1"/>
              <a:t>avaliador</a:t>
            </a:r>
            <a:r>
              <a:rPr lang="en-US" sz="1600" dirty="0"/>
              <a:t> </a:t>
            </a:r>
            <a:r>
              <a:rPr lang="en-US" sz="1600" dirty="0" err="1"/>
              <a:t>descreve</a:t>
            </a:r>
            <a:r>
              <a:rPr lang="en-US" sz="1600" dirty="0"/>
              <a:t> o </a:t>
            </a:r>
            <a:r>
              <a:rPr lang="en-US" sz="1600" dirty="0" err="1"/>
              <a:t>desempenho</a:t>
            </a:r>
            <a:r>
              <a:rPr lang="en-US" sz="1600" dirty="0"/>
              <a:t> do </a:t>
            </a:r>
            <a:r>
              <a:rPr lang="en-US" sz="1600" dirty="0" err="1"/>
              <a:t>servidor</a:t>
            </a:r>
            <a:r>
              <a:rPr lang="en-US" sz="1600" dirty="0"/>
              <a:t> </a:t>
            </a:r>
            <a:r>
              <a:rPr lang="en-US" sz="1600" dirty="0" err="1"/>
              <a:t>baseando</a:t>
            </a:r>
            <a:r>
              <a:rPr lang="en-US" sz="1600" dirty="0" smtClean="0"/>
              <a:t>-se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impressões</a:t>
            </a:r>
            <a:r>
              <a:rPr lang="en-US" sz="1600" dirty="0"/>
              <a:t> </a:t>
            </a:r>
            <a:r>
              <a:rPr lang="en-US" sz="1600" dirty="0" err="1"/>
              <a:t>prévias</a:t>
            </a:r>
            <a:r>
              <a:rPr lang="en-US" sz="1600" dirty="0"/>
              <a:t> </a:t>
            </a:r>
            <a:r>
              <a:rPr lang="en-US" sz="1600" dirty="0" err="1"/>
              <a:t>favoráveis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desfavoráveis</a:t>
            </a:r>
            <a:r>
              <a:rPr lang="en-US" sz="1600" dirty="0"/>
              <a:t> (</a:t>
            </a:r>
            <a:r>
              <a:rPr lang="en-US" sz="1600" dirty="0" err="1"/>
              <a:t>antipatia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simpatia</a:t>
            </a:r>
            <a:r>
              <a:rPr lang="en-US" sz="1600" dirty="0"/>
              <a:t>), </a:t>
            </a:r>
            <a:r>
              <a:rPr lang="en-US" sz="1600" dirty="0" err="1"/>
              <a:t>sem</a:t>
            </a:r>
            <a:r>
              <a:rPr lang="en-US" sz="1600" dirty="0"/>
              <a:t> se deter </a:t>
            </a:r>
            <a:r>
              <a:rPr lang="en-US" sz="1600" dirty="0" err="1"/>
              <a:t>efetivamente</a:t>
            </a:r>
            <a:r>
              <a:rPr lang="en-US" sz="1600" dirty="0"/>
              <a:t> </a:t>
            </a:r>
            <a:r>
              <a:rPr lang="en-US" sz="1600" dirty="0" err="1"/>
              <a:t>aos</a:t>
            </a:r>
            <a:r>
              <a:rPr lang="en-US" sz="1600" dirty="0"/>
              <a:t> </a:t>
            </a:r>
            <a:r>
              <a:rPr lang="en-US" sz="1600" dirty="0" err="1"/>
              <a:t>fatores</a:t>
            </a:r>
            <a:r>
              <a:rPr lang="en-US" sz="1600" dirty="0"/>
              <a:t> da </a:t>
            </a:r>
            <a:r>
              <a:rPr lang="en-US" sz="1600" dirty="0" err="1"/>
              <a:t>avaliação</a:t>
            </a:r>
            <a:r>
              <a:rPr lang="en-US" sz="1600" dirty="0"/>
              <a:t>. O </a:t>
            </a:r>
            <a:r>
              <a:rPr lang="en-US" sz="1600" dirty="0" err="1"/>
              <a:t>efeito</a:t>
            </a:r>
            <a:r>
              <a:rPr lang="en-US" sz="1600" dirty="0"/>
              <a:t> halo é </a:t>
            </a:r>
            <a:r>
              <a:rPr lang="en-US" sz="1600" dirty="0" err="1"/>
              <a:t>altamente</a:t>
            </a:r>
            <a:r>
              <a:rPr lang="en-US" sz="1600" dirty="0"/>
              <a:t> </a:t>
            </a:r>
            <a:r>
              <a:rPr lang="en-US" sz="1600" dirty="0" err="1"/>
              <a:t>influenciado</a:t>
            </a:r>
            <a:r>
              <a:rPr lang="en-US" sz="1600" dirty="0"/>
              <a:t> </a:t>
            </a:r>
            <a:r>
              <a:rPr lang="en-US" sz="1600" dirty="0" err="1"/>
              <a:t>pela</a:t>
            </a:r>
            <a:r>
              <a:rPr lang="en-US" sz="1600" dirty="0"/>
              <a:t> “</a:t>
            </a:r>
            <a:r>
              <a:rPr lang="en-US" sz="1600" dirty="0" err="1"/>
              <a:t>primeira</a:t>
            </a:r>
            <a:r>
              <a:rPr lang="en-US" sz="1600" dirty="0"/>
              <a:t> </a:t>
            </a:r>
            <a:r>
              <a:rPr lang="en-US" sz="1600" dirty="0" err="1"/>
              <a:t>impressão</a:t>
            </a:r>
            <a:r>
              <a:rPr lang="en-US" sz="1600" dirty="0"/>
              <a:t>”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alguém</a:t>
            </a:r>
            <a:r>
              <a:rPr lang="en-US" sz="1600" dirty="0"/>
              <a:t> (</a:t>
            </a:r>
            <a:r>
              <a:rPr lang="en-US" sz="1600" dirty="0" err="1"/>
              <a:t>tal</a:t>
            </a:r>
            <a:r>
              <a:rPr lang="en-US" sz="1600" dirty="0"/>
              <a:t> </a:t>
            </a:r>
            <a:r>
              <a:rPr lang="en-US" sz="1600" dirty="0" err="1"/>
              <a:t>impressão</a:t>
            </a:r>
            <a:r>
              <a:rPr lang="en-US" sz="1600" dirty="0"/>
              <a:t> “</a:t>
            </a:r>
            <a:r>
              <a:rPr lang="en-US" sz="1600" dirty="0" err="1"/>
              <a:t>contamina</a:t>
            </a:r>
            <a:r>
              <a:rPr lang="en-US" sz="1600" dirty="0"/>
              <a:t>” a </a:t>
            </a:r>
            <a:r>
              <a:rPr lang="en-US" sz="1600" dirty="0" err="1"/>
              <a:t>avaliação</a:t>
            </a:r>
            <a:r>
              <a:rPr lang="en-US" sz="1600" dirty="0"/>
              <a:t>).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exemplo</a:t>
            </a:r>
            <a:r>
              <a:rPr lang="en-US" sz="1600" dirty="0"/>
              <a:t>: </a:t>
            </a:r>
            <a:r>
              <a:rPr lang="en-US" sz="1600" dirty="0" err="1"/>
              <a:t>numa</a:t>
            </a:r>
            <a:r>
              <a:rPr lang="en-US" sz="1600" dirty="0"/>
              <a:t> </a:t>
            </a:r>
            <a:r>
              <a:rPr lang="en-US" sz="1600" dirty="0" err="1"/>
              <a:t>ocasião</a:t>
            </a:r>
            <a:r>
              <a:rPr lang="en-US" sz="1600" dirty="0"/>
              <a:t>, um </a:t>
            </a:r>
            <a:r>
              <a:rPr lang="en-US" sz="1600" dirty="0" err="1"/>
              <a:t>servidor</a:t>
            </a:r>
            <a:r>
              <a:rPr lang="en-US" sz="1600" dirty="0"/>
              <a:t> </a:t>
            </a:r>
            <a:r>
              <a:rPr lang="en-US" sz="1600" dirty="0" err="1"/>
              <a:t>desempenhou</a:t>
            </a:r>
            <a:r>
              <a:rPr lang="en-US" sz="1600" dirty="0"/>
              <a:t> </a:t>
            </a:r>
            <a:r>
              <a:rPr lang="en-US" sz="1600" dirty="0" err="1"/>
              <a:t>determinada</a:t>
            </a:r>
            <a:r>
              <a:rPr lang="en-US" sz="1600" dirty="0"/>
              <a:t> </a:t>
            </a:r>
            <a:r>
              <a:rPr lang="en-US" sz="1600" dirty="0" err="1"/>
              <a:t>tarefa</a:t>
            </a:r>
            <a:r>
              <a:rPr lang="en-US" sz="1600" dirty="0"/>
              <a:t> com </a:t>
            </a:r>
            <a:r>
              <a:rPr lang="en-US" sz="1600" dirty="0" err="1"/>
              <a:t>excepcional</a:t>
            </a:r>
            <a:r>
              <a:rPr lang="en-US" sz="1600" dirty="0"/>
              <a:t> </a:t>
            </a:r>
            <a:r>
              <a:rPr lang="en-US" sz="1600" dirty="0" err="1"/>
              <a:t>competência</a:t>
            </a:r>
            <a:r>
              <a:rPr lang="en-US" sz="1600" dirty="0"/>
              <a:t>, e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desempenho</a:t>
            </a:r>
            <a:r>
              <a:rPr lang="en-US" sz="1600" dirty="0"/>
              <a:t> </a:t>
            </a:r>
            <a:r>
              <a:rPr lang="en-US" sz="1600" dirty="0" err="1"/>
              <a:t>foi</a:t>
            </a:r>
            <a:r>
              <a:rPr lang="en-US" sz="1600" dirty="0"/>
              <a:t> </a:t>
            </a:r>
            <a:r>
              <a:rPr lang="en-US" sz="1600" dirty="0" err="1"/>
              <a:t>tão</a:t>
            </a:r>
            <a:r>
              <a:rPr lang="en-US" sz="1600" dirty="0"/>
              <a:t> </a:t>
            </a:r>
            <a:r>
              <a:rPr lang="en-US" sz="1600" dirty="0" err="1"/>
              <a:t>marcante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, a </a:t>
            </a:r>
            <a:r>
              <a:rPr lang="en-US" sz="1600" dirty="0" err="1"/>
              <a:t>partir</a:t>
            </a:r>
            <a:r>
              <a:rPr lang="en-US" sz="1600" dirty="0"/>
              <a:t> de </a:t>
            </a:r>
            <a:r>
              <a:rPr lang="en-US" sz="1600" dirty="0" err="1"/>
              <a:t>então</a:t>
            </a:r>
            <a:r>
              <a:rPr lang="en-US" sz="1600" dirty="0"/>
              <a:t>, </a:t>
            </a:r>
            <a:r>
              <a:rPr lang="en-US" sz="1600" dirty="0" err="1"/>
              <a:t>tudo</a:t>
            </a:r>
            <a:r>
              <a:rPr lang="en-US" sz="1600" dirty="0"/>
              <a:t> o </a:t>
            </a:r>
            <a:r>
              <a:rPr lang="en-US" sz="1600" dirty="0" err="1"/>
              <a:t>que</a:t>
            </a:r>
            <a:r>
              <a:rPr lang="en-US" sz="1600" dirty="0"/>
              <a:t> o </a:t>
            </a:r>
            <a:r>
              <a:rPr lang="en-US" sz="1600" dirty="0" err="1"/>
              <a:t>servidor</a:t>
            </a:r>
            <a:r>
              <a:rPr lang="en-US" sz="1600" dirty="0"/>
              <a:t> fez </a:t>
            </a:r>
            <a:r>
              <a:rPr lang="en-US" sz="1600" dirty="0" err="1"/>
              <a:t>foi</a:t>
            </a:r>
            <a:r>
              <a:rPr lang="en-US" sz="1600" dirty="0"/>
              <a:t> </a:t>
            </a:r>
            <a:r>
              <a:rPr lang="en-US" sz="1600" dirty="0" err="1"/>
              <a:t>considerado</a:t>
            </a:r>
            <a:r>
              <a:rPr lang="en-US" sz="1600" dirty="0"/>
              <a:t> </a:t>
            </a:r>
            <a:r>
              <a:rPr lang="en-US" sz="1600" dirty="0" err="1"/>
              <a:t>excelente</a:t>
            </a:r>
            <a:r>
              <a:rPr lang="en-US" sz="1600" dirty="0"/>
              <a:t> </a:t>
            </a:r>
            <a:r>
              <a:rPr lang="en-US" sz="1600" dirty="0" err="1"/>
              <a:t>pelo</a:t>
            </a:r>
            <a:r>
              <a:rPr lang="en-US" sz="1600" dirty="0"/>
              <a:t> </a:t>
            </a:r>
            <a:r>
              <a:rPr lang="en-US" sz="1600" dirty="0" err="1"/>
              <a:t>chefe</a:t>
            </a:r>
            <a:r>
              <a:rPr lang="en-US" sz="1600" dirty="0"/>
              <a:t>. </a:t>
            </a:r>
          </a:p>
          <a:p>
            <a:pPr algn="just"/>
            <a:r>
              <a:rPr lang="en-US" sz="1600" b="1" dirty="0" err="1"/>
              <a:t>Estereótipos</a:t>
            </a:r>
            <a:r>
              <a:rPr lang="en-US" sz="1600" b="1" dirty="0"/>
              <a:t> (</a:t>
            </a:r>
            <a:r>
              <a:rPr lang="en-US" sz="1600" b="1" dirty="0" err="1"/>
              <a:t>protótipos</a:t>
            </a:r>
            <a:r>
              <a:rPr lang="en-US" sz="1600" b="1" dirty="0"/>
              <a:t> - </a:t>
            </a:r>
            <a:r>
              <a:rPr lang="en-US" sz="1600" b="1" dirty="0" err="1"/>
              <a:t>desvio</a:t>
            </a:r>
            <a:r>
              <a:rPr lang="en-US" sz="1600" b="1" dirty="0"/>
              <a:t>): </a:t>
            </a:r>
            <a:r>
              <a:rPr lang="en-US" sz="1600" dirty="0"/>
              <a:t>o </a:t>
            </a:r>
            <a:r>
              <a:rPr lang="en-US" sz="1600" dirty="0" err="1"/>
              <a:t>avaliado</a:t>
            </a:r>
            <a:r>
              <a:rPr lang="en-US" sz="1600" dirty="0"/>
              <a:t> é “</a:t>
            </a:r>
            <a:r>
              <a:rPr lang="en-US" sz="1600" dirty="0" err="1"/>
              <a:t>encaixado</a:t>
            </a:r>
            <a:r>
              <a:rPr lang="en-US" sz="1600" dirty="0"/>
              <a:t>” </a:t>
            </a:r>
            <a:r>
              <a:rPr lang="en-US" sz="1600" dirty="0" err="1"/>
              <a:t>em</a:t>
            </a:r>
            <a:r>
              <a:rPr lang="en-US" sz="1600" dirty="0"/>
              <a:t> um </a:t>
            </a:r>
            <a:r>
              <a:rPr lang="en-US" sz="1600" dirty="0" err="1"/>
              <a:t>grupo</a:t>
            </a:r>
            <a:r>
              <a:rPr lang="en-US" sz="1600" dirty="0"/>
              <a:t>/</a:t>
            </a:r>
            <a:r>
              <a:rPr lang="en-US" sz="1600" dirty="0" err="1"/>
              <a:t>categoria</a:t>
            </a:r>
            <a:r>
              <a:rPr lang="en-US" sz="1600" dirty="0"/>
              <a:t> e, a </a:t>
            </a:r>
            <a:r>
              <a:rPr lang="en-US" sz="1600" dirty="0" err="1"/>
              <a:t>partir</a:t>
            </a:r>
            <a:r>
              <a:rPr lang="en-US" sz="1600" dirty="0"/>
              <a:t> disso, as </a:t>
            </a:r>
            <a:r>
              <a:rPr lang="en-US" sz="1600" dirty="0" err="1"/>
              <a:t>características</a:t>
            </a:r>
            <a:r>
              <a:rPr lang="en-US" sz="1600" dirty="0"/>
              <a:t> do </a:t>
            </a:r>
            <a:r>
              <a:rPr lang="en-US" sz="1600" dirty="0" err="1"/>
              <a:t>grupo</a:t>
            </a:r>
            <a:r>
              <a:rPr lang="en-US" sz="1600" dirty="0"/>
              <a:t> </a:t>
            </a:r>
            <a:r>
              <a:rPr lang="en-US" sz="1600" dirty="0" err="1"/>
              <a:t>lhe</a:t>
            </a:r>
            <a:r>
              <a:rPr lang="en-US" sz="1600" dirty="0"/>
              <a:t> </a:t>
            </a:r>
            <a:r>
              <a:rPr lang="en-US" sz="1600" dirty="0" err="1"/>
              <a:t>são</a:t>
            </a:r>
            <a:r>
              <a:rPr lang="en-US" sz="1600" dirty="0"/>
              <a:t> </a:t>
            </a:r>
            <a:r>
              <a:rPr lang="en-US" sz="1600" dirty="0" err="1"/>
              <a:t>atribuídas</a:t>
            </a:r>
            <a:r>
              <a:rPr lang="en-US" sz="1600" dirty="0"/>
              <a:t>. Ex: “</a:t>
            </a:r>
            <a:r>
              <a:rPr lang="en-US" sz="1600" dirty="0" err="1"/>
              <a:t>japoneses</a:t>
            </a:r>
            <a:r>
              <a:rPr lang="en-US" sz="1600" dirty="0"/>
              <a:t> </a:t>
            </a:r>
            <a:r>
              <a:rPr lang="en-US" sz="1600" dirty="0" err="1"/>
              <a:t>são</a:t>
            </a:r>
            <a:r>
              <a:rPr lang="en-US" sz="1600" dirty="0"/>
              <a:t> </a:t>
            </a:r>
            <a:r>
              <a:rPr lang="en-US" sz="1600" dirty="0" err="1"/>
              <a:t>inteligentes</a:t>
            </a:r>
            <a:r>
              <a:rPr lang="en-US" sz="1600" dirty="0"/>
              <a:t>”, “</a:t>
            </a:r>
            <a:r>
              <a:rPr lang="en-US" sz="1600" dirty="0" err="1"/>
              <a:t>velhos</a:t>
            </a:r>
            <a:r>
              <a:rPr lang="en-US" sz="1600" dirty="0"/>
              <a:t> </a:t>
            </a:r>
            <a:r>
              <a:rPr lang="en-US" sz="1600" dirty="0" err="1"/>
              <a:t>são</a:t>
            </a:r>
            <a:r>
              <a:rPr lang="en-US" sz="1600" dirty="0"/>
              <a:t> lentos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/>
              <a:t>aprender</a:t>
            </a:r>
            <a:r>
              <a:rPr lang="en-US" sz="1600" dirty="0"/>
              <a:t>”. É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espécie</a:t>
            </a:r>
            <a:r>
              <a:rPr lang="en-US" sz="1600" dirty="0"/>
              <a:t> de </a:t>
            </a:r>
            <a:r>
              <a:rPr lang="en-US" sz="1600" dirty="0" err="1"/>
              <a:t>discriminação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esconde</a:t>
            </a:r>
            <a:r>
              <a:rPr lang="en-US" sz="1600" dirty="0"/>
              <a:t> as </a:t>
            </a:r>
            <a:r>
              <a:rPr lang="en-US" sz="1600" dirty="0" err="1"/>
              <a:t>diferenças</a:t>
            </a:r>
            <a:r>
              <a:rPr lang="en-US" sz="1600" dirty="0"/>
              <a:t> entre </a:t>
            </a:r>
            <a:r>
              <a:rPr lang="en-US" sz="1600" dirty="0" err="1"/>
              <a:t>indivíduos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772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321993"/>
            <a:ext cx="8763931" cy="6225193"/>
          </a:xfrm>
        </p:spPr>
        <p:txBody>
          <a:bodyPr>
            <a:noAutofit/>
          </a:bodyPr>
          <a:lstStyle/>
          <a:p>
            <a:pPr algn="just"/>
            <a:r>
              <a:rPr lang="en-US" sz="2100" b="1" dirty="0" err="1"/>
              <a:t>Complacência</a:t>
            </a:r>
            <a:r>
              <a:rPr lang="en-US" sz="2100" b="1" dirty="0"/>
              <a:t> (</a:t>
            </a:r>
            <a:r>
              <a:rPr lang="en-US" sz="2100" b="1" dirty="0" err="1"/>
              <a:t>indulgência</a:t>
            </a:r>
            <a:r>
              <a:rPr lang="en-US" sz="2100" b="1" dirty="0"/>
              <a:t>): </a:t>
            </a:r>
            <a:r>
              <a:rPr lang="en-US" sz="2100" dirty="0" err="1"/>
              <a:t>decorre</a:t>
            </a:r>
            <a:r>
              <a:rPr lang="en-US" sz="2100" dirty="0"/>
              <a:t> da </a:t>
            </a:r>
            <a:r>
              <a:rPr lang="en-US" sz="2100" dirty="0" err="1"/>
              <a:t>inabilidade</a:t>
            </a:r>
            <a:r>
              <a:rPr lang="en-US" sz="2100" dirty="0"/>
              <a:t> do </a:t>
            </a:r>
            <a:r>
              <a:rPr lang="en-US" sz="2100" dirty="0" err="1"/>
              <a:t>avaliador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</a:t>
            </a:r>
            <a:r>
              <a:rPr lang="en-US" sz="2100" dirty="0" err="1"/>
              <a:t>observar</a:t>
            </a:r>
            <a:r>
              <a:rPr lang="en-US" sz="2100" dirty="0"/>
              <a:t> e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diferenças</a:t>
            </a:r>
            <a:r>
              <a:rPr lang="en-US" sz="2100" dirty="0"/>
              <a:t> </a:t>
            </a:r>
            <a:r>
              <a:rPr lang="en-US" sz="2100" dirty="0" err="1"/>
              <a:t>existentes</a:t>
            </a:r>
            <a:r>
              <a:rPr lang="en-US" sz="2100" dirty="0"/>
              <a:t> entre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avaliados</a:t>
            </a:r>
            <a:r>
              <a:rPr lang="en-US" sz="2100" dirty="0"/>
              <a:t> </a:t>
            </a:r>
            <a:r>
              <a:rPr lang="en-US" sz="2100" dirty="0" err="1"/>
              <a:t>nos</a:t>
            </a:r>
            <a:r>
              <a:rPr lang="en-US" sz="2100" dirty="0"/>
              <a:t> </a:t>
            </a:r>
            <a:r>
              <a:rPr lang="en-US" sz="2100" dirty="0" err="1"/>
              <a:t>padrões</a:t>
            </a:r>
            <a:r>
              <a:rPr lang="en-US" sz="2100" dirty="0"/>
              <a:t> de </a:t>
            </a:r>
            <a:r>
              <a:rPr lang="en-US" sz="2100" dirty="0" err="1"/>
              <a:t>desempenho</a:t>
            </a:r>
            <a:r>
              <a:rPr lang="en-US" sz="2100" dirty="0"/>
              <a:t> </a:t>
            </a:r>
            <a:r>
              <a:rPr lang="en-US" sz="2100" dirty="0" err="1"/>
              <a:t>estabelecidos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</a:t>
            </a:r>
            <a:r>
              <a:rPr lang="en-US" sz="2100" dirty="0" err="1"/>
              <a:t>cada</a:t>
            </a:r>
            <a:r>
              <a:rPr lang="en-US" sz="2100" dirty="0"/>
              <a:t> </a:t>
            </a:r>
            <a:r>
              <a:rPr lang="en-US" sz="2100" dirty="0" err="1"/>
              <a:t>ponto</a:t>
            </a:r>
            <a:r>
              <a:rPr lang="en-US" sz="2100" dirty="0"/>
              <a:t> da </a:t>
            </a:r>
            <a:r>
              <a:rPr lang="en-US" sz="2100" dirty="0" err="1"/>
              <a:t>escala</a:t>
            </a:r>
            <a:r>
              <a:rPr lang="en-US" sz="2100" dirty="0"/>
              <a:t> de </a:t>
            </a:r>
            <a:r>
              <a:rPr lang="en-US" sz="2100" dirty="0" err="1"/>
              <a:t>avaliação</a:t>
            </a:r>
            <a:r>
              <a:rPr lang="en-US" sz="2100" dirty="0"/>
              <a:t>. </a:t>
            </a:r>
            <a:r>
              <a:rPr lang="en-US" sz="2100" dirty="0" err="1"/>
              <a:t>Assim</a:t>
            </a:r>
            <a:r>
              <a:rPr lang="en-US" sz="2100" dirty="0"/>
              <a:t>, o </a:t>
            </a:r>
            <a:r>
              <a:rPr lang="en-US" sz="2100" dirty="0" err="1"/>
              <a:t>avaliador</a:t>
            </a:r>
            <a:r>
              <a:rPr lang="en-US" sz="2100" dirty="0"/>
              <a:t> </a:t>
            </a:r>
            <a:r>
              <a:rPr lang="en-US" sz="2100" dirty="0" err="1"/>
              <a:t>nivela</a:t>
            </a:r>
            <a:r>
              <a:rPr lang="en-US" sz="2100" dirty="0"/>
              <a:t> </a:t>
            </a:r>
            <a:r>
              <a:rPr lang="en-US" sz="2100" dirty="0" err="1"/>
              <a:t>desempenhos</a:t>
            </a:r>
            <a:r>
              <a:rPr lang="en-US" sz="2100" dirty="0"/>
              <a:t> </a:t>
            </a:r>
            <a:r>
              <a:rPr lang="en-US" sz="2100" dirty="0" err="1"/>
              <a:t>desiguais</a:t>
            </a:r>
            <a:r>
              <a:rPr lang="en-US" sz="2100" dirty="0"/>
              <a:t> e </a:t>
            </a:r>
            <a:r>
              <a:rPr lang="en-US" sz="2100" dirty="0" err="1"/>
              <a:t>caracteriza</a:t>
            </a:r>
            <a:r>
              <a:rPr lang="en-US" sz="2100" dirty="0" err="1" smtClean="0"/>
              <a:t>-os</a:t>
            </a:r>
            <a:r>
              <a:rPr lang="en-US" sz="2100" dirty="0" smtClean="0"/>
              <a:t> </a:t>
            </a:r>
            <a:r>
              <a:rPr lang="en-US" sz="2100" dirty="0" err="1"/>
              <a:t>sempre</a:t>
            </a:r>
            <a:r>
              <a:rPr lang="en-US" sz="2100" dirty="0"/>
              <a:t> de forma </a:t>
            </a:r>
            <a:r>
              <a:rPr lang="en-US" sz="2100" dirty="0" err="1"/>
              <a:t>positiva</a:t>
            </a:r>
            <a:r>
              <a:rPr lang="en-US" sz="2100" dirty="0"/>
              <a:t>, </a:t>
            </a:r>
            <a:r>
              <a:rPr lang="en-US" sz="2100" dirty="0" err="1"/>
              <a:t>atribuindo</a:t>
            </a:r>
            <a:r>
              <a:rPr lang="en-US" sz="2100" dirty="0"/>
              <a:t> </a:t>
            </a:r>
            <a:r>
              <a:rPr lang="en-US" sz="2100" dirty="0" err="1"/>
              <a:t>notas</a:t>
            </a:r>
            <a:r>
              <a:rPr lang="en-US" sz="2100" dirty="0"/>
              <a:t> </a:t>
            </a:r>
            <a:r>
              <a:rPr lang="en-US" sz="2100" dirty="0" err="1"/>
              <a:t>máximas</a:t>
            </a:r>
            <a:r>
              <a:rPr lang="en-US" sz="2100" dirty="0"/>
              <a:t> </a:t>
            </a:r>
            <a:r>
              <a:rPr lang="en-US" sz="2100" dirty="0" err="1"/>
              <a:t>indiscriminadamente</a:t>
            </a:r>
            <a:r>
              <a:rPr lang="en-US" sz="2100" dirty="0"/>
              <a:t>, </a:t>
            </a:r>
            <a:r>
              <a:rPr lang="en-US" sz="2100" dirty="0" err="1"/>
              <a:t>ignorando</a:t>
            </a:r>
            <a:r>
              <a:rPr lang="en-US" sz="2100" dirty="0"/>
              <a:t> as </a:t>
            </a:r>
            <a:r>
              <a:rPr lang="en-US" sz="2100" dirty="0" err="1"/>
              <a:t>características</a:t>
            </a:r>
            <a:r>
              <a:rPr lang="en-US" sz="2100" dirty="0"/>
              <a:t>, </a:t>
            </a:r>
            <a:r>
              <a:rPr lang="en-US" sz="2100" dirty="0" err="1"/>
              <a:t>habilidades</a:t>
            </a:r>
            <a:r>
              <a:rPr lang="en-US" sz="2100" dirty="0"/>
              <a:t> e </a:t>
            </a:r>
            <a:r>
              <a:rPr lang="en-US" sz="2100" dirty="0" err="1"/>
              <a:t>dificuldades</a:t>
            </a:r>
            <a:r>
              <a:rPr lang="en-US" sz="2100" dirty="0"/>
              <a:t> </a:t>
            </a:r>
            <a:r>
              <a:rPr lang="en-US" sz="2100" dirty="0" err="1"/>
              <a:t>individuais</a:t>
            </a:r>
            <a:r>
              <a:rPr lang="en-US" sz="2100" dirty="0"/>
              <a:t>. </a:t>
            </a:r>
          </a:p>
          <a:p>
            <a:pPr algn="just"/>
            <a:r>
              <a:rPr lang="en-US" sz="2100" b="1" dirty="0"/>
              <a:t>Rigor (</a:t>
            </a:r>
            <a:r>
              <a:rPr lang="en-US" sz="2100" b="1" dirty="0" err="1"/>
              <a:t>severidade</a:t>
            </a:r>
            <a:r>
              <a:rPr lang="en-US" sz="2100" b="1" dirty="0"/>
              <a:t>): </a:t>
            </a:r>
            <a:r>
              <a:rPr lang="en-US" sz="2100" dirty="0" err="1"/>
              <a:t>resulta</a:t>
            </a:r>
            <a:r>
              <a:rPr lang="en-US" sz="2100" dirty="0"/>
              <a:t> da </a:t>
            </a:r>
            <a:r>
              <a:rPr lang="en-US" sz="2100" dirty="0" err="1"/>
              <a:t>inabilidade</a:t>
            </a:r>
            <a:r>
              <a:rPr lang="en-US" sz="2100" dirty="0"/>
              <a:t> do </a:t>
            </a:r>
            <a:r>
              <a:rPr lang="en-US" sz="2100" dirty="0" err="1"/>
              <a:t>chefe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</a:t>
            </a:r>
            <a:r>
              <a:rPr lang="en-US" sz="2100" dirty="0" err="1"/>
              <a:t>observar</a:t>
            </a:r>
            <a:r>
              <a:rPr lang="en-US" sz="2100" dirty="0"/>
              <a:t> e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diferenças</a:t>
            </a:r>
            <a:r>
              <a:rPr lang="en-US" sz="2100" dirty="0"/>
              <a:t> de </a:t>
            </a:r>
            <a:r>
              <a:rPr lang="en-US" sz="2100" dirty="0" err="1"/>
              <a:t>desempenho</a:t>
            </a:r>
            <a:r>
              <a:rPr lang="en-US" sz="2100" dirty="0"/>
              <a:t>, </a:t>
            </a:r>
            <a:r>
              <a:rPr lang="en-US" sz="2100" dirty="0" err="1"/>
              <a:t>nivelando</a:t>
            </a:r>
            <a:r>
              <a:rPr lang="en-US" sz="2100" dirty="0"/>
              <a:t> </a:t>
            </a:r>
            <a:r>
              <a:rPr lang="en-US" sz="2100" dirty="0" err="1"/>
              <a:t>desempenhos</a:t>
            </a:r>
            <a:r>
              <a:rPr lang="en-US" sz="2100" dirty="0"/>
              <a:t> </a:t>
            </a:r>
            <a:r>
              <a:rPr lang="en-US" sz="2100" dirty="0" err="1"/>
              <a:t>desiguais</a:t>
            </a:r>
            <a:r>
              <a:rPr lang="en-US" sz="2100" dirty="0"/>
              <a:t> e </a:t>
            </a:r>
            <a:r>
              <a:rPr lang="en-US" sz="2100" dirty="0" err="1"/>
              <a:t>caracterizando-os</a:t>
            </a:r>
            <a:r>
              <a:rPr lang="en-US" sz="2100" dirty="0"/>
              <a:t> </a:t>
            </a:r>
            <a:r>
              <a:rPr lang="en-US" sz="2100" dirty="0" err="1"/>
              <a:t>sempre</a:t>
            </a:r>
            <a:r>
              <a:rPr lang="en-US" sz="2100" dirty="0"/>
              <a:t> de forma </a:t>
            </a:r>
            <a:r>
              <a:rPr lang="en-US" sz="2100" dirty="0" err="1"/>
              <a:t>negativa</a:t>
            </a:r>
            <a:r>
              <a:rPr lang="en-US" sz="2100" dirty="0"/>
              <a:t>. </a:t>
            </a:r>
            <a:r>
              <a:rPr lang="en-US" sz="2100" dirty="0" err="1"/>
              <a:t>Também</a:t>
            </a:r>
            <a:r>
              <a:rPr lang="en-US" sz="2100" dirty="0"/>
              <a:t> </a:t>
            </a:r>
            <a:r>
              <a:rPr lang="en-US" sz="2100" dirty="0" err="1"/>
              <a:t>ignora</a:t>
            </a:r>
            <a:r>
              <a:rPr lang="en-US" sz="2100" dirty="0"/>
              <a:t> </a:t>
            </a:r>
            <a:r>
              <a:rPr lang="en-US" sz="2100" dirty="0" err="1"/>
              <a:t>características</a:t>
            </a:r>
            <a:r>
              <a:rPr lang="en-US" sz="2100" dirty="0"/>
              <a:t> </a:t>
            </a:r>
            <a:r>
              <a:rPr lang="en-US" sz="2100" dirty="0" err="1"/>
              <a:t>individuais</a:t>
            </a:r>
            <a:r>
              <a:rPr lang="en-US" sz="2100" dirty="0"/>
              <a:t>, mas </a:t>
            </a:r>
            <a:r>
              <a:rPr lang="en-US" sz="2100" dirty="0" err="1"/>
              <a:t>credita</a:t>
            </a:r>
            <a:r>
              <a:rPr lang="en-US" sz="2100" dirty="0"/>
              <a:t> a </a:t>
            </a:r>
            <a:r>
              <a:rPr lang="en-US" sz="2100" dirty="0" err="1"/>
              <a:t>todos</a:t>
            </a:r>
            <a:r>
              <a:rPr lang="en-US" sz="2100" dirty="0"/>
              <a:t> </a:t>
            </a:r>
            <a:r>
              <a:rPr lang="en-US" sz="2100" dirty="0" err="1"/>
              <a:t>somente</a:t>
            </a:r>
            <a:r>
              <a:rPr lang="en-US" sz="2100" dirty="0"/>
              <a:t> </a:t>
            </a:r>
            <a:r>
              <a:rPr lang="en-US" sz="2100" dirty="0" err="1"/>
              <a:t>aspectos</a:t>
            </a:r>
            <a:r>
              <a:rPr lang="en-US" sz="2100" dirty="0"/>
              <a:t> </a:t>
            </a:r>
            <a:r>
              <a:rPr lang="en-US" sz="2100" dirty="0" err="1"/>
              <a:t>negativos</a:t>
            </a:r>
            <a:r>
              <a:rPr lang="en-US" sz="2100" dirty="0"/>
              <a:t>. </a:t>
            </a:r>
          </a:p>
          <a:p>
            <a:pPr algn="just"/>
            <a:r>
              <a:rPr lang="en-US" sz="2100" b="1" dirty="0" err="1"/>
              <a:t>Tendência</a:t>
            </a:r>
            <a:r>
              <a:rPr lang="en-US" sz="2100" b="1" dirty="0"/>
              <a:t> Central: </a:t>
            </a:r>
            <a:r>
              <a:rPr lang="en-US" sz="2100" dirty="0"/>
              <a:t>é </a:t>
            </a:r>
            <a:r>
              <a:rPr lang="en-US" sz="2100" dirty="0" err="1"/>
              <a:t>comum</a:t>
            </a:r>
            <a:r>
              <a:rPr lang="en-US" sz="2100" dirty="0"/>
              <a:t> </a:t>
            </a:r>
            <a:r>
              <a:rPr lang="en-US" sz="2100" dirty="0" err="1"/>
              <a:t>quando</a:t>
            </a:r>
            <a:r>
              <a:rPr lang="en-US" sz="2100" dirty="0"/>
              <a:t> o </a:t>
            </a:r>
            <a:r>
              <a:rPr lang="en-US" sz="2100" dirty="0" err="1"/>
              <a:t>avaliador</a:t>
            </a:r>
            <a:r>
              <a:rPr lang="en-US" sz="2100" dirty="0"/>
              <a:t> </a:t>
            </a:r>
            <a:r>
              <a:rPr lang="en-US" sz="2100" dirty="0" err="1"/>
              <a:t>não</a:t>
            </a:r>
            <a:r>
              <a:rPr lang="en-US" sz="2100" dirty="0"/>
              <a:t> </a:t>
            </a:r>
            <a:r>
              <a:rPr lang="en-US" sz="2100" dirty="0" err="1"/>
              <a:t>quer</a:t>
            </a:r>
            <a:r>
              <a:rPr lang="en-US" sz="2100" dirty="0"/>
              <a:t> </a:t>
            </a:r>
            <a:r>
              <a:rPr lang="en-US" sz="2100" dirty="0" err="1"/>
              <a:t>caracterizar</a:t>
            </a:r>
            <a:r>
              <a:rPr lang="en-US" sz="2100" dirty="0"/>
              <a:t>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comportamentos</a:t>
            </a:r>
            <a:r>
              <a:rPr lang="en-US" sz="2100" dirty="0"/>
              <a:t> </a:t>
            </a:r>
            <a:r>
              <a:rPr lang="en-US" sz="2100" dirty="0" err="1"/>
              <a:t>como</a:t>
            </a:r>
            <a:r>
              <a:rPr lang="en-US" sz="2100" dirty="0"/>
              <a:t> </a:t>
            </a:r>
            <a:r>
              <a:rPr lang="en-US" sz="2100" dirty="0" err="1"/>
              <a:t>ótimos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péssimos</a:t>
            </a:r>
            <a:r>
              <a:rPr lang="en-US" sz="2100" dirty="0"/>
              <a:t> e, </a:t>
            </a:r>
            <a:r>
              <a:rPr lang="en-US" sz="2100" dirty="0" err="1"/>
              <a:t>assim</a:t>
            </a:r>
            <a:r>
              <a:rPr lang="en-US" sz="2100" dirty="0"/>
              <a:t>, </a:t>
            </a:r>
            <a:r>
              <a:rPr lang="en-US" sz="2100" dirty="0" err="1"/>
              <a:t>considera</a:t>
            </a:r>
            <a:r>
              <a:rPr lang="en-US" sz="2100" dirty="0"/>
              <a:t> o </a:t>
            </a:r>
            <a:r>
              <a:rPr lang="en-US" sz="2100" dirty="0" err="1"/>
              <a:t>desempenho</a:t>
            </a:r>
            <a:r>
              <a:rPr lang="en-US" sz="2100" dirty="0"/>
              <a:t> </a:t>
            </a:r>
            <a:r>
              <a:rPr lang="en-US" sz="2100" dirty="0" err="1"/>
              <a:t>sempre</a:t>
            </a:r>
            <a:r>
              <a:rPr lang="en-US" sz="2100" dirty="0"/>
              <a:t> </a:t>
            </a:r>
            <a:r>
              <a:rPr lang="en-US" sz="2100" dirty="0" err="1"/>
              <a:t>nos</a:t>
            </a:r>
            <a:r>
              <a:rPr lang="en-US" sz="2100" dirty="0"/>
              <a:t> </a:t>
            </a:r>
            <a:r>
              <a:rPr lang="en-US" sz="2100" dirty="0" err="1"/>
              <a:t>pontos</a:t>
            </a:r>
            <a:r>
              <a:rPr lang="en-US" sz="2100" dirty="0"/>
              <a:t> </a:t>
            </a:r>
            <a:r>
              <a:rPr lang="en-US" sz="2100" dirty="0" err="1"/>
              <a:t>médios</a:t>
            </a:r>
            <a:r>
              <a:rPr lang="en-US" sz="2100" dirty="0"/>
              <a:t> da </a:t>
            </a:r>
            <a:r>
              <a:rPr lang="en-US" sz="2100" dirty="0" err="1"/>
              <a:t>escala</a:t>
            </a:r>
            <a:r>
              <a:rPr lang="en-US" sz="2100" dirty="0"/>
              <a:t>. </a:t>
            </a:r>
            <a:r>
              <a:rPr lang="en-US" sz="2100" dirty="0" err="1"/>
              <a:t>Deixa</a:t>
            </a:r>
            <a:r>
              <a:rPr lang="en-US" sz="2100" dirty="0"/>
              <a:t>, </a:t>
            </a:r>
            <a:r>
              <a:rPr lang="en-US" sz="2100" dirty="0" err="1"/>
              <a:t>assim</a:t>
            </a:r>
            <a:r>
              <a:rPr lang="en-US" sz="2100" dirty="0"/>
              <a:t>, de </a:t>
            </a:r>
            <a:r>
              <a:rPr lang="en-US" sz="2100" dirty="0" err="1"/>
              <a:t>valorizar</a:t>
            </a:r>
            <a:r>
              <a:rPr lang="en-US" sz="2100" dirty="0"/>
              <a:t> as </a:t>
            </a:r>
            <a:r>
              <a:rPr lang="en-US" sz="2100" dirty="0" err="1"/>
              <a:t>melhores</a:t>
            </a:r>
            <a:r>
              <a:rPr lang="en-US" sz="2100" dirty="0"/>
              <a:t> </a:t>
            </a:r>
            <a:r>
              <a:rPr lang="en-US" sz="2100" dirty="0" err="1"/>
              <a:t>ações</a:t>
            </a:r>
            <a:r>
              <a:rPr lang="en-US" sz="2100" dirty="0"/>
              <a:t>. </a:t>
            </a:r>
          </a:p>
          <a:p>
            <a:pPr algn="just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7214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429324"/>
            <a:ext cx="8835473" cy="60820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/>
              <a:t>Recenticidade</a:t>
            </a:r>
            <a:r>
              <a:rPr lang="en-US" b="1" dirty="0"/>
              <a:t> (</a:t>
            </a:r>
            <a:r>
              <a:rPr lang="en-US" b="1" dirty="0" err="1"/>
              <a:t>novidade</a:t>
            </a:r>
            <a:r>
              <a:rPr lang="en-US" b="1" dirty="0"/>
              <a:t>): </a:t>
            </a:r>
            <a:r>
              <a:rPr lang="en-US" dirty="0"/>
              <a:t>é a </a:t>
            </a:r>
            <a:r>
              <a:rPr lang="en-US" dirty="0" err="1"/>
              <a:t>tendência</a:t>
            </a:r>
            <a:r>
              <a:rPr lang="en-US" dirty="0"/>
              <a:t> de o </a:t>
            </a:r>
            <a:r>
              <a:rPr lang="en-US" dirty="0" err="1"/>
              <a:t>chefe</a:t>
            </a:r>
            <a:r>
              <a:rPr lang="en-US" dirty="0"/>
              <a:t> </a:t>
            </a:r>
            <a:r>
              <a:rPr lang="en-US" dirty="0" err="1"/>
              <a:t>considerar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recentes</a:t>
            </a:r>
            <a:r>
              <a:rPr lang="en-US" dirty="0"/>
              <a:t> do </a:t>
            </a:r>
            <a:r>
              <a:rPr lang="en-US" dirty="0" err="1"/>
              <a:t>desempenho</a:t>
            </a:r>
            <a:r>
              <a:rPr lang="en-US" dirty="0"/>
              <a:t> do </a:t>
            </a:r>
            <a:r>
              <a:rPr lang="en-US" dirty="0" err="1"/>
              <a:t>servidor</a:t>
            </a:r>
            <a:r>
              <a:rPr lang="en-US" dirty="0"/>
              <a:t>, </a:t>
            </a:r>
            <a:r>
              <a:rPr lang="en-US" dirty="0" err="1"/>
              <a:t>comprometendo</a:t>
            </a:r>
            <a:r>
              <a:rPr lang="en-US" dirty="0"/>
              <a:t> o </a:t>
            </a:r>
            <a:r>
              <a:rPr lang="en-US" dirty="0" err="1"/>
              <a:t>período</a:t>
            </a:r>
            <a:r>
              <a:rPr lang="en-US" dirty="0"/>
              <a:t> total de </a:t>
            </a:r>
            <a:r>
              <a:rPr lang="en-US" dirty="0" err="1"/>
              <a:t>avaliação</a:t>
            </a:r>
            <a:r>
              <a:rPr lang="en-US" dirty="0"/>
              <a:t>. Um </a:t>
            </a:r>
            <a:r>
              <a:rPr lang="en-US" dirty="0" err="1"/>
              <a:t>exemplo</a:t>
            </a:r>
            <a:r>
              <a:rPr lang="en-US" dirty="0"/>
              <a:t> é </a:t>
            </a:r>
            <a:r>
              <a:rPr lang="en-US" dirty="0" err="1"/>
              <a:t>quando</a:t>
            </a:r>
            <a:r>
              <a:rPr lang="en-US" dirty="0"/>
              <a:t> o </a:t>
            </a:r>
            <a:r>
              <a:rPr lang="en-US" dirty="0" err="1"/>
              <a:t>chefe</a:t>
            </a:r>
            <a:r>
              <a:rPr lang="en-US" dirty="0"/>
              <a:t> </a:t>
            </a:r>
            <a:r>
              <a:rPr lang="en-US" dirty="0" err="1"/>
              <a:t>passa</a:t>
            </a:r>
            <a:r>
              <a:rPr lang="en-US" dirty="0"/>
              <a:t> a </a:t>
            </a:r>
            <a:r>
              <a:rPr lang="en-US" dirty="0" err="1"/>
              <a:t>observar</a:t>
            </a:r>
            <a:r>
              <a:rPr lang="en-US" dirty="0"/>
              <a:t> a </a:t>
            </a:r>
            <a:r>
              <a:rPr lang="en-US" dirty="0" err="1"/>
              <a:t>conduta</a:t>
            </a:r>
            <a:r>
              <a:rPr lang="en-US" dirty="0"/>
              <a:t> do </a:t>
            </a:r>
            <a:r>
              <a:rPr lang="en-US" dirty="0" err="1"/>
              <a:t>servidor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a </a:t>
            </a:r>
            <a:r>
              <a:rPr lang="en-US" dirty="0" err="1"/>
              <a:t>avaliação</a:t>
            </a:r>
            <a:r>
              <a:rPr lang="en-US" dirty="0"/>
              <a:t> </a:t>
            </a:r>
            <a:r>
              <a:rPr lang="en-US" dirty="0" smtClean="0"/>
              <a:t>j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próxima</a:t>
            </a:r>
            <a:r>
              <a:rPr lang="en-US" dirty="0" smtClean="0"/>
              <a:t>.</a:t>
            </a:r>
            <a:endParaRPr lang="bg-BG" dirty="0" smtClean="0"/>
          </a:p>
          <a:p>
            <a:pPr algn="just"/>
            <a:r>
              <a:rPr lang="en-US" b="1" dirty="0" err="1" smtClean="0"/>
              <a:t>Percepção</a:t>
            </a:r>
            <a:r>
              <a:rPr lang="en-US" b="1" dirty="0" smtClean="0"/>
              <a:t> </a:t>
            </a:r>
            <a:r>
              <a:rPr lang="en-US" b="1" dirty="0" err="1"/>
              <a:t>seletiva</a:t>
            </a:r>
            <a:r>
              <a:rPr lang="en-US" b="1" dirty="0"/>
              <a:t>: </a:t>
            </a:r>
            <a:r>
              <a:rPr lang="en-US" dirty="0"/>
              <a:t>é a </a:t>
            </a:r>
            <a:r>
              <a:rPr lang="en-US" dirty="0" err="1"/>
              <a:t>tendência</a:t>
            </a:r>
            <a:r>
              <a:rPr lang="en-US" dirty="0"/>
              <a:t> do </a:t>
            </a:r>
            <a:r>
              <a:rPr lang="en-US" dirty="0" err="1"/>
              <a:t>avaliador</a:t>
            </a:r>
            <a:r>
              <a:rPr lang="en-US" dirty="0"/>
              <a:t> de </a:t>
            </a:r>
            <a:r>
              <a:rPr lang="en-US" dirty="0" err="1"/>
              <a:t>destacar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estejam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consistência</a:t>
            </a:r>
            <a:r>
              <a:rPr lang="en-US" dirty="0"/>
              <a:t> com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próprias</a:t>
            </a:r>
            <a:r>
              <a:rPr lang="en-US" dirty="0"/>
              <a:t> </a:t>
            </a:r>
            <a:r>
              <a:rPr lang="en-US" dirty="0" err="1"/>
              <a:t>necessidades</a:t>
            </a:r>
            <a:r>
              <a:rPr lang="en-US" dirty="0"/>
              <a:t>,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atitudes</a:t>
            </a:r>
            <a:r>
              <a:rPr lang="en-US" dirty="0"/>
              <a:t>. </a:t>
            </a:r>
            <a:r>
              <a:rPr lang="en-US" dirty="0" err="1"/>
              <a:t>Exemplo</a:t>
            </a:r>
            <a:r>
              <a:rPr lang="en-US" dirty="0"/>
              <a:t>: um </a:t>
            </a:r>
            <a:r>
              <a:rPr lang="en-US" dirty="0" err="1"/>
              <a:t>gerente</a:t>
            </a:r>
            <a:r>
              <a:rPr lang="en-US" dirty="0"/>
              <a:t> de TI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TI, o </a:t>
            </a:r>
            <a:r>
              <a:rPr lang="en-US" dirty="0" err="1"/>
              <a:t>gerente</a:t>
            </a:r>
            <a:r>
              <a:rPr lang="en-US" dirty="0"/>
              <a:t> de RH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focar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relativos</a:t>
            </a:r>
            <a:r>
              <a:rPr lang="en-US" dirty="0"/>
              <a:t> à </a:t>
            </a:r>
            <a:r>
              <a:rPr lang="en-US" dirty="0" err="1"/>
              <a:t>gestão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etc. É </a:t>
            </a:r>
            <a:r>
              <a:rPr lang="en-US" dirty="0" err="1"/>
              <a:t>enxergar</a:t>
            </a:r>
            <a:r>
              <a:rPr lang="en-US" dirty="0"/>
              <a:t> o </a:t>
            </a:r>
            <a:r>
              <a:rPr lang="en-US" dirty="0" err="1"/>
              <a:t>avaliado</a:t>
            </a:r>
            <a:r>
              <a:rPr lang="en-US" dirty="0"/>
              <a:t> </a:t>
            </a:r>
            <a:r>
              <a:rPr lang="en-US" dirty="0" err="1"/>
              <a:t>parcialmente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Projeção</a:t>
            </a:r>
            <a:r>
              <a:rPr lang="en-US" b="1" dirty="0"/>
              <a:t>: </a:t>
            </a:r>
            <a:r>
              <a:rPr lang="en-US" dirty="0"/>
              <a:t>é a </a:t>
            </a:r>
            <a:r>
              <a:rPr lang="en-US" dirty="0" err="1"/>
              <a:t>atribuição</a:t>
            </a:r>
            <a:r>
              <a:rPr lang="en-US" dirty="0"/>
              <a:t> de </a:t>
            </a:r>
            <a:r>
              <a:rPr lang="en-US" dirty="0" err="1"/>
              <a:t>características</a:t>
            </a:r>
            <a:r>
              <a:rPr lang="en-US" dirty="0"/>
              <a:t> </a:t>
            </a:r>
            <a:r>
              <a:rPr lang="en-US" dirty="0" err="1"/>
              <a:t>pessoais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outros </a:t>
            </a:r>
            <a:r>
              <a:rPr lang="en-US" dirty="0" err="1"/>
              <a:t>indivíduos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o </a:t>
            </a:r>
            <a:r>
              <a:rPr lang="en-US" dirty="0" err="1"/>
              <a:t>gestor</a:t>
            </a:r>
            <a:r>
              <a:rPr lang="en-US" dirty="0"/>
              <a:t> presume </a:t>
            </a:r>
            <a:r>
              <a:rPr lang="en-US" dirty="0" err="1"/>
              <a:t>que</a:t>
            </a:r>
            <a:r>
              <a:rPr lang="en-US" dirty="0"/>
              <a:t> as </a:t>
            </a:r>
            <a:r>
              <a:rPr lang="en-US" dirty="0" err="1"/>
              <a:t>necessidades</a:t>
            </a:r>
            <a:r>
              <a:rPr lang="en-US" dirty="0"/>
              <a:t> e </a:t>
            </a:r>
            <a:r>
              <a:rPr lang="en-US" dirty="0" err="1"/>
              <a:t>valores</a:t>
            </a:r>
            <a:r>
              <a:rPr lang="en-US" dirty="0"/>
              <a:t> de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subordinados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iguais</a:t>
            </a:r>
            <a:r>
              <a:rPr lang="en-US" dirty="0"/>
              <a:t> </a:t>
            </a:r>
            <a:r>
              <a:rPr lang="en-US" dirty="0" err="1"/>
              <a:t>às</a:t>
            </a:r>
            <a:r>
              <a:rPr lang="en-US" dirty="0"/>
              <a:t> </a:t>
            </a:r>
            <a:r>
              <a:rPr lang="en-US" dirty="0" err="1"/>
              <a:t>suas</a:t>
            </a:r>
            <a:r>
              <a:rPr lang="en-US" dirty="0"/>
              <a:t>. </a:t>
            </a:r>
            <a:r>
              <a:rPr lang="en-US" dirty="0" err="1"/>
              <a:t>Exemplo</a:t>
            </a:r>
            <a:r>
              <a:rPr lang="en-US" dirty="0"/>
              <a:t>: um novo </a:t>
            </a:r>
            <a:r>
              <a:rPr lang="en-US" dirty="0" err="1"/>
              <a:t>chefe</a:t>
            </a:r>
            <a:r>
              <a:rPr lang="en-US" dirty="0"/>
              <a:t> </a:t>
            </a:r>
            <a:r>
              <a:rPr lang="en-US" dirty="0" err="1"/>
              <a:t>chega</a:t>
            </a:r>
            <a:r>
              <a:rPr lang="en-US" dirty="0"/>
              <a:t> 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área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 é </a:t>
            </a:r>
            <a:r>
              <a:rPr lang="en-US" dirty="0" err="1"/>
              <a:t>rotineiro</a:t>
            </a:r>
            <a:r>
              <a:rPr lang="en-US" dirty="0"/>
              <a:t>.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odeia</a:t>
            </a:r>
            <a:r>
              <a:rPr lang="en-US" dirty="0"/>
              <a:t> </a:t>
            </a:r>
            <a:r>
              <a:rPr lang="en-US" dirty="0" err="1"/>
              <a:t>rotina</a:t>
            </a:r>
            <a:r>
              <a:rPr lang="en-US" dirty="0"/>
              <a:t> e </a:t>
            </a:r>
            <a:r>
              <a:rPr lang="en-US" dirty="0" err="1"/>
              <a:t>tenta</a:t>
            </a:r>
            <a:r>
              <a:rPr lang="en-US" dirty="0"/>
              <a:t> </a:t>
            </a:r>
            <a:r>
              <a:rPr lang="en-US" dirty="0" err="1"/>
              <a:t>reformular</a:t>
            </a:r>
            <a:r>
              <a:rPr lang="en-US" dirty="0"/>
              <a:t> </a:t>
            </a:r>
            <a:r>
              <a:rPr lang="en-US" dirty="0" err="1"/>
              <a:t>tudo</a:t>
            </a:r>
            <a:r>
              <a:rPr lang="en-US" dirty="0"/>
              <a:t>, </a:t>
            </a:r>
            <a:r>
              <a:rPr lang="en-US" dirty="0" err="1"/>
              <a:t>pensando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funcionários</a:t>
            </a:r>
            <a:r>
              <a:rPr lang="en-US" dirty="0"/>
              <a:t> </a:t>
            </a:r>
            <a:r>
              <a:rPr lang="en-US" dirty="0" err="1"/>
              <a:t>também</a:t>
            </a:r>
            <a:r>
              <a:rPr lang="en-US" dirty="0"/>
              <a:t> </a:t>
            </a:r>
            <a:r>
              <a:rPr lang="en-US" dirty="0" err="1"/>
              <a:t>odeiam</a:t>
            </a:r>
            <a:r>
              <a:rPr lang="en-US" dirty="0"/>
              <a:t>. </a:t>
            </a:r>
            <a:r>
              <a:rPr lang="en-US" dirty="0" err="1"/>
              <a:t>Acontece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certas</a:t>
            </a:r>
            <a:r>
              <a:rPr lang="en-US" dirty="0"/>
              <a:t> </a:t>
            </a:r>
            <a:r>
              <a:rPr lang="en-US" dirty="0" err="1"/>
              <a:t>estão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justamente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gostam</a:t>
            </a:r>
            <a:r>
              <a:rPr lang="en-US" dirty="0"/>
              <a:t> de </a:t>
            </a:r>
            <a:r>
              <a:rPr lang="en-US" dirty="0" err="1"/>
              <a:t>rotina</a:t>
            </a:r>
            <a:r>
              <a:rPr lang="en-US" dirty="0"/>
              <a:t> e, com a </a:t>
            </a:r>
            <a:r>
              <a:rPr lang="en-US" dirty="0" err="1"/>
              <a:t>reformulação</a:t>
            </a:r>
            <a:r>
              <a:rPr lang="en-US" dirty="0"/>
              <a:t>, </a:t>
            </a:r>
            <a:r>
              <a:rPr lang="en-US" dirty="0" err="1"/>
              <a:t>ficarão</a:t>
            </a:r>
            <a:r>
              <a:rPr lang="en-US" dirty="0"/>
              <a:t> </a:t>
            </a:r>
            <a:r>
              <a:rPr lang="en-US" dirty="0" err="1"/>
              <a:t>totalmente</a:t>
            </a:r>
            <a:r>
              <a:rPr lang="en-US" dirty="0"/>
              <a:t> </a:t>
            </a:r>
            <a:r>
              <a:rPr lang="en-US" dirty="0" err="1"/>
              <a:t>insatisfeitas</a:t>
            </a:r>
            <a:r>
              <a:rPr lang="en-US" dirty="0"/>
              <a:t>. A </a:t>
            </a:r>
            <a:r>
              <a:rPr lang="en-US" dirty="0" err="1"/>
              <a:t>projeção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controlada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autoconscientização</a:t>
            </a:r>
            <a:r>
              <a:rPr lang="en-US" dirty="0"/>
              <a:t> e </a:t>
            </a:r>
            <a:r>
              <a:rPr lang="en-US" dirty="0" err="1"/>
              <a:t>empatia</a:t>
            </a:r>
            <a:r>
              <a:rPr lang="en-US" dirty="0"/>
              <a:t> -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enxergar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situação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outros a </a:t>
            </a:r>
            <a:r>
              <a:rPr lang="en-US" dirty="0" err="1"/>
              <a:t>veem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02" y="339880"/>
            <a:ext cx="8889128" cy="6368303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/>
              <a:t>Contraste</a:t>
            </a:r>
            <a:r>
              <a:rPr lang="en-US" b="1" dirty="0"/>
              <a:t>: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efeito</a:t>
            </a:r>
            <a:r>
              <a:rPr lang="en-US" dirty="0"/>
              <a:t> tem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distintas</a:t>
            </a:r>
            <a:r>
              <a:rPr lang="en-US" dirty="0"/>
              <a:t> </a:t>
            </a:r>
            <a:r>
              <a:rPr lang="en-US" dirty="0" err="1"/>
              <a:t>visões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literatura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bg-BG" b="1" dirty="0" smtClean="0"/>
              <a:t>	1. </a:t>
            </a:r>
            <a:r>
              <a:rPr lang="en-US" b="1" dirty="0" smtClean="0"/>
              <a:t>as </a:t>
            </a:r>
            <a:r>
              <a:rPr lang="en-US" b="1" dirty="0" err="1"/>
              <a:t>características</a:t>
            </a:r>
            <a:r>
              <a:rPr lang="en-US" b="1" dirty="0"/>
              <a:t> de </a:t>
            </a:r>
            <a:r>
              <a:rPr lang="en-US" b="1" dirty="0" err="1"/>
              <a:t>uma</a:t>
            </a:r>
            <a:r>
              <a:rPr lang="en-US" b="1" dirty="0"/>
              <a:t> </a:t>
            </a:r>
            <a:r>
              <a:rPr lang="en-US" b="1" dirty="0" err="1"/>
              <a:t>pessoa</a:t>
            </a:r>
            <a:r>
              <a:rPr lang="en-US" b="1" dirty="0"/>
              <a:t> </a:t>
            </a:r>
            <a:r>
              <a:rPr lang="en-US" b="1" dirty="0" err="1"/>
              <a:t>são</a:t>
            </a:r>
            <a:r>
              <a:rPr lang="en-US" b="1" dirty="0"/>
              <a:t> </a:t>
            </a:r>
            <a:r>
              <a:rPr lang="en-US" b="1" dirty="0" err="1"/>
              <a:t>contrastadas</a:t>
            </a:r>
            <a:r>
              <a:rPr lang="en-US" b="1" dirty="0"/>
              <a:t> com as de </a:t>
            </a:r>
            <a:r>
              <a:rPr lang="en-US" b="1" dirty="0" err="1"/>
              <a:t>outra</a:t>
            </a:r>
            <a:r>
              <a:rPr lang="en-US" b="1" dirty="0"/>
              <a:t>,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vez</a:t>
            </a:r>
            <a:r>
              <a:rPr lang="en-US" b="1" dirty="0"/>
              <a:t> de </a:t>
            </a:r>
            <a:r>
              <a:rPr lang="en-US" b="1" dirty="0" err="1"/>
              <a:t>comparadas</a:t>
            </a:r>
            <a:r>
              <a:rPr lang="en-US" b="1" dirty="0"/>
              <a:t> </a:t>
            </a:r>
            <a:r>
              <a:rPr lang="en-US" b="1" dirty="0" err="1"/>
              <a:t>aos</a:t>
            </a:r>
            <a:r>
              <a:rPr lang="en-US" b="1" dirty="0"/>
              <a:t> </a:t>
            </a:r>
            <a:r>
              <a:rPr lang="en-US" b="1" dirty="0" err="1"/>
              <a:t>padrões</a:t>
            </a:r>
            <a:r>
              <a:rPr lang="en-US" b="1" dirty="0"/>
              <a:t> de </a:t>
            </a:r>
            <a:r>
              <a:rPr lang="en-US" b="1" dirty="0" err="1"/>
              <a:t>desempenho</a:t>
            </a:r>
            <a:r>
              <a:rPr lang="en-US" b="1" dirty="0"/>
              <a:t> </a:t>
            </a:r>
            <a:r>
              <a:rPr lang="en-US" b="1" dirty="0" err="1"/>
              <a:t>estabelecidos</a:t>
            </a:r>
            <a:r>
              <a:rPr lang="en-US" b="1" dirty="0"/>
              <a:t>. </a:t>
            </a:r>
            <a:r>
              <a:rPr lang="en-US" b="1" dirty="0" err="1"/>
              <a:t>Exemplo</a:t>
            </a:r>
            <a:r>
              <a:rPr lang="en-US" b="1" dirty="0"/>
              <a:t>: o </a:t>
            </a:r>
            <a:r>
              <a:rPr lang="en-US" b="1" dirty="0" err="1"/>
              <a:t>chefe</a:t>
            </a:r>
            <a:r>
              <a:rPr lang="en-US" b="1" dirty="0"/>
              <a:t> </a:t>
            </a:r>
            <a:r>
              <a:rPr lang="en-US" b="1" dirty="0" err="1"/>
              <a:t>acaba</a:t>
            </a:r>
            <a:r>
              <a:rPr lang="en-US" b="1" dirty="0"/>
              <a:t> de </a:t>
            </a:r>
            <a:r>
              <a:rPr lang="en-US" b="1" dirty="0" err="1"/>
              <a:t>fazer</a:t>
            </a:r>
            <a:r>
              <a:rPr lang="en-US" b="1" dirty="0"/>
              <a:t> a </a:t>
            </a:r>
            <a:r>
              <a:rPr lang="en-US" b="1" dirty="0" err="1"/>
              <a:t>avaliação</a:t>
            </a:r>
            <a:r>
              <a:rPr lang="en-US" b="1" dirty="0"/>
              <a:t> de um </a:t>
            </a:r>
            <a:r>
              <a:rPr lang="en-US" b="1" dirty="0" err="1"/>
              <a:t>funcionário</a:t>
            </a:r>
            <a:r>
              <a:rPr lang="en-US" b="1" dirty="0"/>
              <a:t> </a:t>
            </a:r>
            <a:r>
              <a:rPr lang="en-US" b="1" dirty="0" err="1"/>
              <a:t>muito</a:t>
            </a:r>
            <a:r>
              <a:rPr lang="en-US" b="1" dirty="0"/>
              <a:t> </a:t>
            </a:r>
            <a:r>
              <a:rPr lang="en-US" b="1" dirty="0" err="1"/>
              <a:t>bem</a:t>
            </a:r>
            <a:r>
              <a:rPr lang="en-US" b="1" dirty="0"/>
              <a:t> </a:t>
            </a:r>
            <a:r>
              <a:rPr lang="en-US" b="1" dirty="0" err="1"/>
              <a:t>quisto</a:t>
            </a:r>
            <a:r>
              <a:rPr lang="en-US" b="1" dirty="0"/>
              <a:t>. O </a:t>
            </a:r>
            <a:r>
              <a:rPr lang="en-US" b="1" dirty="0" err="1"/>
              <a:t>próximo</a:t>
            </a:r>
            <a:r>
              <a:rPr lang="en-US" b="1" dirty="0"/>
              <a:t> a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avaliado</a:t>
            </a:r>
            <a:r>
              <a:rPr lang="en-US" b="1" dirty="0"/>
              <a:t> será </a:t>
            </a:r>
            <a:r>
              <a:rPr lang="en-US" b="1" dirty="0" err="1"/>
              <a:t>prejudicado</a:t>
            </a:r>
            <a:r>
              <a:rPr lang="en-US" b="1" dirty="0"/>
              <a:t>, </a:t>
            </a:r>
            <a:r>
              <a:rPr lang="en-US" b="1" dirty="0" err="1"/>
              <a:t>pois</a:t>
            </a:r>
            <a:r>
              <a:rPr lang="en-US" b="1" dirty="0"/>
              <a:t> o anterior </a:t>
            </a:r>
            <a:r>
              <a:rPr lang="en-US" b="1" dirty="0" err="1"/>
              <a:t>foi</a:t>
            </a:r>
            <a:r>
              <a:rPr lang="en-US" b="1" dirty="0"/>
              <a:t> </a:t>
            </a:r>
            <a:r>
              <a:rPr lang="en-US" b="1" dirty="0" err="1"/>
              <a:t>excelente</a:t>
            </a:r>
            <a:r>
              <a:rPr lang="en-US" b="1" dirty="0"/>
              <a:t>. </a:t>
            </a:r>
          </a:p>
          <a:p>
            <a:pPr marL="0" indent="0" algn="just">
              <a:buNone/>
            </a:pPr>
            <a:r>
              <a:rPr lang="bg-BG" b="1" dirty="0" smtClean="0"/>
              <a:t>	2. O </a:t>
            </a:r>
            <a:r>
              <a:rPr lang="en-US" b="1" dirty="0" err="1" smtClean="0"/>
              <a:t>chefe</a:t>
            </a:r>
            <a:r>
              <a:rPr lang="en-US" b="1" dirty="0" smtClean="0"/>
              <a:t> </a:t>
            </a:r>
            <a:r>
              <a:rPr lang="en-US" b="1" dirty="0" err="1"/>
              <a:t>usa</a:t>
            </a:r>
            <a:r>
              <a:rPr lang="en-US" b="1" dirty="0"/>
              <a:t> a </a:t>
            </a:r>
            <a:r>
              <a:rPr lang="en-US" b="1" dirty="0" err="1"/>
              <a:t>percepção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tem de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mesmo</a:t>
            </a:r>
            <a:r>
              <a:rPr lang="en-US" b="1" dirty="0"/>
              <a:t> </a:t>
            </a:r>
            <a:r>
              <a:rPr lang="en-US" b="1" dirty="0" err="1"/>
              <a:t>como</a:t>
            </a:r>
            <a:r>
              <a:rPr lang="en-US" b="1" dirty="0"/>
              <a:t> </a:t>
            </a:r>
            <a:r>
              <a:rPr lang="en-US" b="1" dirty="0" err="1"/>
              <a:t>padrão</a:t>
            </a:r>
            <a:r>
              <a:rPr lang="en-US" b="1" dirty="0"/>
              <a:t> de </a:t>
            </a:r>
            <a:r>
              <a:rPr lang="en-US" b="1" dirty="0" err="1"/>
              <a:t>referência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observar</a:t>
            </a:r>
            <a:r>
              <a:rPr lang="en-US" b="1" dirty="0"/>
              <a:t> o </a:t>
            </a:r>
            <a:r>
              <a:rPr lang="en-US" b="1" dirty="0" err="1"/>
              <a:t>desempenho</a:t>
            </a:r>
            <a:r>
              <a:rPr lang="en-US" b="1" dirty="0"/>
              <a:t> dos </a:t>
            </a:r>
            <a:r>
              <a:rPr lang="en-US" b="1" dirty="0" err="1"/>
              <a:t>servidores</a:t>
            </a:r>
            <a:r>
              <a:rPr lang="en-US" b="1" dirty="0"/>
              <a:t>. Se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funcionários</a:t>
            </a:r>
            <a:r>
              <a:rPr lang="en-US" b="1" dirty="0"/>
              <a:t> </a:t>
            </a:r>
            <a:r>
              <a:rPr lang="en-US" b="1" dirty="0" err="1"/>
              <a:t>são</a:t>
            </a:r>
            <a:r>
              <a:rPr lang="en-US" b="1" dirty="0"/>
              <a:t> </a:t>
            </a:r>
            <a:r>
              <a:rPr lang="en-US" b="1" dirty="0" err="1"/>
              <a:t>diferentes</a:t>
            </a:r>
            <a:r>
              <a:rPr lang="en-US" b="1" dirty="0"/>
              <a:t> dele (</a:t>
            </a:r>
            <a:r>
              <a:rPr lang="en-US" b="1" dirty="0" err="1"/>
              <a:t>contraste</a:t>
            </a:r>
            <a:r>
              <a:rPr lang="en-US" b="1" dirty="0"/>
              <a:t>), </a:t>
            </a:r>
            <a:r>
              <a:rPr lang="en-US" b="1" dirty="0" err="1"/>
              <a:t>serão</a:t>
            </a:r>
            <a:r>
              <a:rPr lang="en-US" b="1" dirty="0"/>
              <a:t> mal </a:t>
            </a:r>
            <a:r>
              <a:rPr lang="en-US" b="1" dirty="0" err="1"/>
              <a:t>avaliados</a:t>
            </a:r>
            <a:r>
              <a:rPr lang="en-US" b="1" dirty="0"/>
              <a:t>; se </a:t>
            </a:r>
            <a:r>
              <a:rPr lang="en-US" b="1" dirty="0" err="1"/>
              <a:t>forem</a:t>
            </a:r>
            <a:r>
              <a:rPr lang="en-US" b="1" dirty="0"/>
              <a:t> </a:t>
            </a:r>
            <a:r>
              <a:rPr lang="en-US" b="1" dirty="0" err="1"/>
              <a:t>parecidos</a:t>
            </a:r>
            <a:r>
              <a:rPr lang="en-US" b="1" dirty="0"/>
              <a:t> com </a:t>
            </a:r>
            <a:r>
              <a:rPr lang="en-US" b="1" dirty="0" err="1"/>
              <a:t>ele</a:t>
            </a:r>
            <a:r>
              <a:rPr lang="en-US" b="1" dirty="0"/>
              <a:t> (</a:t>
            </a:r>
            <a:r>
              <a:rPr lang="en-US" b="1" dirty="0" err="1"/>
              <a:t>semelhança</a:t>
            </a:r>
            <a:r>
              <a:rPr lang="en-US" b="1" dirty="0"/>
              <a:t>), </a:t>
            </a:r>
            <a:r>
              <a:rPr lang="en-US" b="1" dirty="0" err="1"/>
              <a:t>serão</a:t>
            </a:r>
            <a:r>
              <a:rPr lang="en-US" b="1" dirty="0"/>
              <a:t> </a:t>
            </a:r>
            <a:r>
              <a:rPr lang="en-US" b="1" dirty="0" err="1"/>
              <a:t>bem</a:t>
            </a:r>
            <a:r>
              <a:rPr lang="en-US" b="1" dirty="0"/>
              <a:t> </a:t>
            </a:r>
            <a:r>
              <a:rPr lang="en-US" b="1" dirty="0" err="1"/>
              <a:t>avaliados</a:t>
            </a:r>
            <a:r>
              <a:rPr lang="en-US" b="1" dirty="0"/>
              <a:t>. </a:t>
            </a:r>
          </a:p>
          <a:p>
            <a:pPr algn="just"/>
            <a:r>
              <a:rPr lang="en-US" b="1" dirty="0" err="1"/>
              <a:t>Expectação</a:t>
            </a:r>
            <a:r>
              <a:rPr lang="en-US" b="1" dirty="0"/>
              <a:t>: </a:t>
            </a:r>
            <a:r>
              <a:rPr lang="en-US" dirty="0"/>
              <a:t>é a </a:t>
            </a:r>
            <a:r>
              <a:rPr lang="en-US" dirty="0" err="1"/>
              <a:t>tendência</a:t>
            </a:r>
            <a:r>
              <a:rPr lang="en-US" dirty="0"/>
              <a:t> de </a:t>
            </a:r>
            <a:r>
              <a:rPr lang="en-US" dirty="0" err="1"/>
              <a:t>criar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situação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indivíduo</a:t>
            </a:r>
            <a:r>
              <a:rPr lang="en-US" dirty="0"/>
              <a:t> </a:t>
            </a:r>
            <a:r>
              <a:rPr lang="en-US" dirty="0" err="1"/>
              <a:t>aquilo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realmente</a:t>
            </a:r>
            <a:r>
              <a:rPr lang="en-US" dirty="0"/>
              <a:t> você </a:t>
            </a:r>
            <a:r>
              <a:rPr lang="en-US" dirty="0" err="1"/>
              <a:t>espera</a:t>
            </a:r>
            <a:r>
              <a:rPr lang="en-US" dirty="0"/>
              <a:t> </a:t>
            </a:r>
            <a:r>
              <a:rPr lang="en-US" dirty="0" err="1"/>
              <a:t>num</a:t>
            </a:r>
            <a:r>
              <a:rPr lang="en-US" dirty="0"/>
              <a:t>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. O </a:t>
            </a:r>
            <a:r>
              <a:rPr lang="en-US" dirty="0" err="1"/>
              <a:t>chefe</a:t>
            </a:r>
            <a:r>
              <a:rPr lang="en-US" dirty="0"/>
              <a:t> “</a:t>
            </a:r>
            <a:r>
              <a:rPr lang="en-US" dirty="0" err="1"/>
              <a:t>cria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imagem</a:t>
            </a:r>
            <a:r>
              <a:rPr lang="en-US" dirty="0"/>
              <a:t>” </a:t>
            </a:r>
            <a:r>
              <a:rPr lang="en-US" dirty="0" err="1"/>
              <a:t>daquela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 e </a:t>
            </a:r>
            <a:r>
              <a:rPr lang="en-US" dirty="0" err="1"/>
              <a:t>depois</a:t>
            </a:r>
            <a:r>
              <a:rPr lang="en-US" dirty="0"/>
              <a:t> </a:t>
            </a:r>
            <a:r>
              <a:rPr lang="en-US" dirty="0" err="1"/>
              <a:t>fica</a:t>
            </a:r>
            <a:r>
              <a:rPr lang="en-US" dirty="0"/>
              <a:t> </a:t>
            </a:r>
            <a:r>
              <a:rPr lang="en-US" dirty="0" err="1"/>
              <a:t>procurando</a:t>
            </a:r>
            <a:r>
              <a:rPr lang="en-US" dirty="0"/>
              <a:t> </a:t>
            </a:r>
            <a:r>
              <a:rPr lang="en-US" dirty="0" err="1"/>
              <a:t>argumentos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tornar</a:t>
            </a:r>
            <a:r>
              <a:rPr lang="en-US" dirty="0"/>
              <a:t> a </a:t>
            </a:r>
            <a:r>
              <a:rPr lang="en-US" dirty="0" err="1"/>
              <a:t>imagem</a:t>
            </a:r>
            <a:r>
              <a:rPr lang="en-US" dirty="0"/>
              <a:t> real.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5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003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/>
              <a:t>Progresso da </a:t>
            </a:r>
            <a:r>
              <a:rPr lang="en-US" dirty="0" err="1"/>
              <a:t>Gestão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377413"/>
            <a:ext cx="8770728" cy="5241327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Visão</a:t>
            </a:r>
            <a:r>
              <a:rPr lang="en-US" dirty="0"/>
              <a:t> </a:t>
            </a:r>
            <a:r>
              <a:rPr lang="en-US" dirty="0" err="1"/>
              <a:t>funcionalista</a:t>
            </a:r>
            <a:r>
              <a:rPr lang="en-US" dirty="0"/>
              <a:t> – 3 </a:t>
            </a:r>
            <a:r>
              <a:rPr lang="en-US" dirty="0" err="1"/>
              <a:t>fases</a:t>
            </a:r>
            <a:r>
              <a:rPr lang="en-US" dirty="0"/>
              <a:t>: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bg-BG" dirty="0" smtClean="0"/>
              <a:t>	</a:t>
            </a: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Operacional</a:t>
            </a:r>
            <a:r>
              <a:rPr lang="en-US" dirty="0"/>
              <a:t> – até 60s – </a:t>
            </a:r>
            <a:r>
              <a:rPr lang="en-US" dirty="0" err="1"/>
              <a:t>funções</a:t>
            </a:r>
            <a:r>
              <a:rPr lang="en-US" dirty="0"/>
              <a:t> </a:t>
            </a:r>
            <a:r>
              <a:rPr lang="en-US" dirty="0" err="1"/>
              <a:t>tradicionais</a:t>
            </a:r>
            <a:r>
              <a:rPr lang="en-US" dirty="0"/>
              <a:t> de RH;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bg-BG" dirty="0" smtClean="0"/>
              <a:t>	</a:t>
            </a: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Gerencial</a:t>
            </a:r>
            <a:r>
              <a:rPr lang="en-US" dirty="0"/>
              <a:t> – até 80s – </a:t>
            </a:r>
            <a:r>
              <a:rPr lang="en-US" dirty="0" err="1"/>
              <a:t>passa</a:t>
            </a:r>
            <a:r>
              <a:rPr lang="en-US" dirty="0"/>
              <a:t> a </a:t>
            </a:r>
            <a:r>
              <a:rPr lang="en-US" dirty="0" err="1"/>
              <a:t>interferir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outros </a:t>
            </a:r>
            <a:r>
              <a:rPr lang="en-US" dirty="0" err="1"/>
              <a:t>processos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;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bg-BG" dirty="0" smtClean="0"/>
              <a:t>	</a:t>
            </a: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Estratégica</a:t>
            </a:r>
            <a:r>
              <a:rPr lang="en-US" dirty="0"/>
              <a:t> – </a:t>
            </a:r>
            <a:r>
              <a:rPr lang="en-US" dirty="0" err="1"/>
              <a:t>hoje</a:t>
            </a:r>
            <a:r>
              <a:rPr lang="en-US" dirty="0"/>
              <a:t> –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geram</a:t>
            </a:r>
            <a:r>
              <a:rPr lang="en-US" dirty="0"/>
              <a:t> valor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organização</a:t>
            </a:r>
            <a:r>
              <a:rPr lang="en-US" dirty="0"/>
              <a:t>. </a:t>
            </a:r>
          </a:p>
          <a:p>
            <a:pPr algn="just"/>
            <a:r>
              <a:rPr lang="bg-BG" dirty="0"/>
              <a:t>F</a:t>
            </a:r>
            <a:r>
              <a:rPr lang="en-US" dirty="0" err="1" smtClean="0"/>
              <a:t>ischer</a:t>
            </a:r>
            <a:r>
              <a:rPr lang="en-US" dirty="0" smtClean="0"/>
              <a:t> </a:t>
            </a:r>
            <a:r>
              <a:rPr lang="en-US" dirty="0"/>
              <a:t>(2002) – 4 </a:t>
            </a:r>
            <a:r>
              <a:rPr lang="en-US" dirty="0" err="1"/>
              <a:t>fases</a:t>
            </a:r>
            <a:r>
              <a:rPr lang="en-US" dirty="0"/>
              <a:t> – </a:t>
            </a:r>
            <a:r>
              <a:rPr lang="en-US" dirty="0" err="1"/>
              <a:t>correntes</a:t>
            </a:r>
            <a:r>
              <a:rPr lang="en-US" dirty="0"/>
              <a:t> </a:t>
            </a:r>
            <a:r>
              <a:rPr lang="en-US" dirty="0" err="1"/>
              <a:t>teóricas</a:t>
            </a:r>
            <a:r>
              <a:rPr lang="en-US" dirty="0" smtClean="0"/>
              <a:t>:</a:t>
            </a:r>
            <a:endParaRPr lang="bg-BG" dirty="0"/>
          </a:p>
          <a:p>
            <a:pPr lvl="1" algn="just"/>
            <a:r>
              <a:rPr lang="en-US" dirty="0" smtClean="0"/>
              <a:t> </a:t>
            </a:r>
            <a:r>
              <a:rPr lang="en-US" dirty="0" err="1"/>
              <a:t>Departamento</a:t>
            </a:r>
            <a:r>
              <a:rPr lang="en-US" dirty="0"/>
              <a:t> </a:t>
            </a:r>
            <a:r>
              <a:rPr lang="en-US" dirty="0" err="1"/>
              <a:t>pessoal</a:t>
            </a:r>
            <a:r>
              <a:rPr lang="en-US" dirty="0"/>
              <a:t> – até 20s – </a:t>
            </a:r>
            <a:r>
              <a:rPr lang="en-US" dirty="0" err="1"/>
              <a:t>controle</a:t>
            </a:r>
            <a:r>
              <a:rPr lang="en-US" dirty="0"/>
              <a:t>, </a:t>
            </a:r>
            <a:r>
              <a:rPr lang="en-US" dirty="0" err="1"/>
              <a:t>eficiência</a:t>
            </a:r>
            <a:r>
              <a:rPr lang="en-US" dirty="0"/>
              <a:t>, </a:t>
            </a:r>
            <a:r>
              <a:rPr lang="en-US" dirty="0" err="1"/>
              <a:t>taylorismo</a:t>
            </a:r>
            <a:r>
              <a:rPr lang="en-US" dirty="0" err="1" smtClean="0"/>
              <a:t>,fordismo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 smtClean="0"/>
              <a:t>Gestão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– até 70s – </a:t>
            </a:r>
            <a:r>
              <a:rPr lang="en-US" dirty="0" err="1"/>
              <a:t>uso</a:t>
            </a:r>
            <a:r>
              <a:rPr lang="en-US" dirty="0"/>
              <a:t> da </a:t>
            </a:r>
            <a:r>
              <a:rPr lang="en-US" dirty="0" err="1"/>
              <a:t>psicologia</a:t>
            </a:r>
            <a:r>
              <a:rPr lang="en-US" dirty="0"/>
              <a:t>, </a:t>
            </a:r>
            <a:r>
              <a:rPr lang="en-US" dirty="0" err="1"/>
              <a:t>behaviorismo</a:t>
            </a:r>
            <a:r>
              <a:rPr lang="en-US" dirty="0"/>
              <a:t>,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têm</a:t>
            </a:r>
            <a:r>
              <a:rPr lang="en-US" dirty="0"/>
              <a:t> </a:t>
            </a:r>
            <a:r>
              <a:rPr lang="en-US" dirty="0" err="1"/>
              <a:t>necessidades</a:t>
            </a:r>
            <a:r>
              <a:rPr lang="en-US" dirty="0"/>
              <a:t> a </a:t>
            </a:r>
            <a:r>
              <a:rPr lang="en-US" dirty="0" err="1"/>
              <a:t>serem</a:t>
            </a:r>
            <a:r>
              <a:rPr lang="en-US" dirty="0"/>
              <a:t> </a:t>
            </a:r>
            <a:r>
              <a:rPr lang="en-US" dirty="0" err="1"/>
              <a:t>satisfeitas</a:t>
            </a:r>
            <a:r>
              <a:rPr lang="en-US" dirty="0"/>
              <a:t>; </a:t>
            </a:r>
            <a:endParaRPr lang="bg-BG" dirty="0" smtClean="0"/>
          </a:p>
          <a:p>
            <a:pPr lvl="1" algn="just"/>
            <a:r>
              <a:rPr lang="bg-BG" dirty="0"/>
              <a:t>G</a:t>
            </a:r>
            <a:r>
              <a:rPr lang="en-US" dirty="0" err="1" smtClean="0"/>
              <a:t>estão</a:t>
            </a:r>
            <a:r>
              <a:rPr lang="en-US" dirty="0" smtClean="0"/>
              <a:t> </a:t>
            </a:r>
            <a:r>
              <a:rPr lang="en-US" dirty="0" err="1"/>
              <a:t>Estratégica</a:t>
            </a:r>
            <a:r>
              <a:rPr lang="en-US" dirty="0"/>
              <a:t> – 70/80 – </a:t>
            </a:r>
            <a:r>
              <a:rPr lang="en-US" dirty="0" err="1"/>
              <a:t>vincular</a:t>
            </a:r>
            <a:r>
              <a:rPr lang="en-US" dirty="0"/>
              <a:t> GP </a:t>
            </a:r>
            <a:r>
              <a:rPr lang="en-US" dirty="0" err="1"/>
              <a:t>às</a:t>
            </a:r>
            <a:r>
              <a:rPr lang="en-US" dirty="0"/>
              <a:t> </a:t>
            </a:r>
            <a:r>
              <a:rPr lang="en-US" dirty="0" err="1"/>
              <a:t>estratégias</a:t>
            </a:r>
            <a:r>
              <a:rPr lang="en-US" dirty="0"/>
              <a:t>,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colaboram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alcance</a:t>
            </a:r>
            <a:r>
              <a:rPr lang="en-US" dirty="0"/>
              <a:t> dos </a:t>
            </a:r>
            <a:r>
              <a:rPr lang="en-US" dirty="0" err="1"/>
              <a:t>objetivos</a:t>
            </a:r>
            <a:r>
              <a:rPr lang="en-US" dirty="0"/>
              <a:t>; </a:t>
            </a:r>
            <a:r>
              <a:rPr lang="en-US" dirty="0" err="1"/>
              <a:t>descentralização</a:t>
            </a:r>
            <a:r>
              <a:rPr lang="en-US" dirty="0"/>
              <a:t> da </a:t>
            </a:r>
            <a:r>
              <a:rPr lang="en-US" dirty="0" err="1"/>
              <a:t>função</a:t>
            </a:r>
            <a:r>
              <a:rPr lang="en-US" dirty="0"/>
              <a:t> RH. </a:t>
            </a:r>
            <a:endParaRPr lang="bg-BG" dirty="0" smtClean="0"/>
          </a:p>
          <a:p>
            <a:pPr lvl="1" algn="just"/>
            <a:r>
              <a:rPr lang="en-US" dirty="0" err="1" smtClean="0"/>
              <a:t>Gestão</a:t>
            </a: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Competência</a:t>
            </a:r>
            <a:r>
              <a:rPr lang="en-US" dirty="0"/>
              <a:t> e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Competitiva</a:t>
            </a:r>
            <a:r>
              <a:rPr lang="en-US" dirty="0"/>
              <a:t> – a </a:t>
            </a:r>
            <a:r>
              <a:rPr lang="en-US" dirty="0" err="1"/>
              <a:t>partir</a:t>
            </a:r>
            <a:r>
              <a:rPr lang="en-US" dirty="0"/>
              <a:t> dos 90s – </a:t>
            </a:r>
            <a:r>
              <a:rPr lang="en-US" i="1" dirty="0"/>
              <a:t>core competences</a:t>
            </a:r>
            <a:r>
              <a:rPr lang="en-US" dirty="0"/>
              <a:t>, </a:t>
            </a:r>
            <a:r>
              <a:rPr lang="en-US" dirty="0" err="1"/>
              <a:t>busca</a:t>
            </a:r>
            <a:r>
              <a:rPr lang="en-US" dirty="0"/>
              <a:t> e </a:t>
            </a:r>
            <a:r>
              <a:rPr lang="en-US" dirty="0" err="1"/>
              <a:t>vantagens</a:t>
            </a:r>
            <a:r>
              <a:rPr lang="en-US" dirty="0"/>
              <a:t> </a:t>
            </a:r>
            <a:r>
              <a:rPr lang="en-US" dirty="0" err="1"/>
              <a:t>competitivas</a:t>
            </a:r>
            <a:r>
              <a:rPr lang="en-US" dirty="0"/>
              <a:t>, </a:t>
            </a:r>
            <a:r>
              <a:rPr lang="en-US" dirty="0" err="1"/>
              <a:t>papel</a:t>
            </a:r>
            <a:r>
              <a:rPr lang="en-US" dirty="0"/>
              <a:t> das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transição</a:t>
            </a:r>
            <a:r>
              <a:rPr lang="en-US" dirty="0"/>
              <a:t> entre o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das </a:t>
            </a:r>
            <a:r>
              <a:rPr lang="en-US" dirty="0" err="1"/>
              <a:t>empresas</a:t>
            </a:r>
            <a:r>
              <a:rPr lang="en-US" dirty="0"/>
              <a:t> e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elas</a:t>
            </a:r>
            <a:r>
              <a:rPr lang="en-US" dirty="0"/>
              <a:t> </a:t>
            </a:r>
            <a:r>
              <a:rPr lang="en-US" dirty="0" err="1"/>
              <a:t>almejam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no </a:t>
            </a:r>
            <a:r>
              <a:rPr lang="en-US" dirty="0" err="1"/>
              <a:t>futuro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2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651"/>
            <a:ext cx="8913813" cy="914400"/>
          </a:xfrm>
        </p:spPr>
        <p:txBody>
          <a:bodyPr>
            <a:normAutofit/>
          </a:bodyPr>
          <a:lstStyle/>
          <a:p>
            <a:r>
              <a:rPr lang="en-US" b="1" dirty="0"/>
              <a:t>Feedback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413192"/>
            <a:ext cx="8734957" cy="500877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Dar e </a:t>
            </a:r>
            <a:r>
              <a:rPr lang="en-US" dirty="0" err="1"/>
              <a:t>receber</a:t>
            </a:r>
            <a:r>
              <a:rPr lang="en-US" dirty="0"/>
              <a:t> </a:t>
            </a:r>
            <a:r>
              <a:rPr lang="en-US" i="1" dirty="0"/>
              <a:t>feedback </a:t>
            </a:r>
            <a:r>
              <a:rPr lang="en-US" dirty="0"/>
              <a:t>(</a:t>
            </a:r>
            <a:r>
              <a:rPr lang="en-US" dirty="0" err="1"/>
              <a:t>retorno</a:t>
            </a:r>
            <a:r>
              <a:rPr lang="en-US" dirty="0"/>
              <a:t>, </a:t>
            </a:r>
            <a:r>
              <a:rPr lang="en-US" dirty="0" err="1"/>
              <a:t>realimentação</a:t>
            </a:r>
            <a:r>
              <a:rPr lang="en-US" dirty="0"/>
              <a:t>) </a:t>
            </a:r>
            <a:r>
              <a:rPr lang="en-US" dirty="0" err="1"/>
              <a:t>constitui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interpessoais</a:t>
            </a:r>
            <a:r>
              <a:rPr lang="en-US" dirty="0"/>
              <a:t> </a:t>
            </a:r>
            <a:r>
              <a:rPr lang="en-US" dirty="0" err="1"/>
              <a:t>imprescindíveis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funcionamento</a:t>
            </a:r>
            <a:r>
              <a:rPr lang="en-US" dirty="0"/>
              <a:t> </a:t>
            </a:r>
            <a:r>
              <a:rPr lang="en-US" dirty="0" err="1"/>
              <a:t>produtivo</a:t>
            </a:r>
            <a:r>
              <a:rPr lang="en-US" dirty="0"/>
              <a:t> de um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contexto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O </a:t>
            </a:r>
            <a:r>
              <a:rPr lang="en-US" i="1" dirty="0"/>
              <a:t>feedback </a:t>
            </a:r>
            <a:r>
              <a:rPr lang="en-US" dirty="0"/>
              <a:t>é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característica</a:t>
            </a:r>
            <a:r>
              <a:rPr lang="en-US" dirty="0"/>
              <a:t> </a:t>
            </a:r>
            <a:r>
              <a:rPr lang="en-US" dirty="0" err="1"/>
              <a:t>marcante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avaliação</a:t>
            </a:r>
            <a:r>
              <a:rPr lang="en-US" dirty="0"/>
              <a:t> de </a:t>
            </a:r>
            <a:r>
              <a:rPr lang="en-US" dirty="0" err="1"/>
              <a:t>desempenho</a:t>
            </a:r>
            <a:r>
              <a:rPr lang="en-US" dirty="0"/>
              <a:t>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informa</a:t>
            </a:r>
            <a:r>
              <a:rPr lang="en-US" dirty="0"/>
              <a:t> de forma </a:t>
            </a:r>
            <a:r>
              <a:rPr lang="en-US" dirty="0" err="1"/>
              <a:t>objetiva</a:t>
            </a:r>
            <a:r>
              <a:rPr lang="en-US" dirty="0"/>
              <a:t> e </a:t>
            </a:r>
            <a:r>
              <a:rPr lang="en-US" dirty="0" err="1"/>
              <a:t>frequente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. </a:t>
            </a:r>
            <a:r>
              <a:rPr lang="en-US" dirty="0" err="1"/>
              <a:t>Tanto</a:t>
            </a:r>
            <a:r>
              <a:rPr lang="en-US" dirty="0"/>
              <a:t> o </a:t>
            </a:r>
            <a:r>
              <a:rPr lang="en-US" i="1" dirty="0"/>
              <a:t>feedback </a:t>
            </a:r>
            <a:r>
              <a:rPr lang="en-US" dirty="0" err="1"/>
              <a:t>positivo</a:t>
            </a:r>
            <a:r>
              <a:rPr lang="en-US" dirty="0"/>
              <a:t> – </a:t>
            </a:r>
            <a:r>
              <a:rPr lang="en-US" dirty="0" err="1"/>
              <a:t>elogios</a:t>
            </a:r>
            <a:r>
              <a:rPr lang="en-US" dirty="0"/>
              <a:t> – </a:t>
            </a:r>
            <a:r>
              <a:rPr lang="en-US" dirty="0" err="1"/>
              <a:t>como</a:t>
            </a:r>
            <a:r>
              <a:rPr lang="en-US" dirty="0"/>
              <a:t> o </a:t>
            </a:r>
            <a:r>
              <a:rPr lang="en-US" dirty="0" err="1"/>
              <a:t>negativo</a:t>
            </a:r>
            <a:r>
              <a:rPr lang="en-US" dirty="0"/>
              <a:t> – </a:t>
            </a:r>
            <a:r>
              <a:rPr lang="en-US" dirty="0" err="1"/>
              <a:t>críticas</a:t>
            </a:r>
            <a:r>
              <a:rPr lang="en-US" dirty="0"/>
              <a:t> –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exercitados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com </a:t>
            </a:r>
            <a:r>
              <a:rPr lang="en-US" dirty="0" err="1"/>
              <a:t>que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entendam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estão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relação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comportamento</a:t>
            </a:r>
            <a:r>
              <a:rPr lang="en-US" dirty="0"/>
              <a:t>, </a:t>
            </a:r>
            <a:r>
              <a:rPr lang="en-US" dirty="0" err="1"/>
              <a:t>permitindo</a:t>
            </a:r>
            <a:r>
              <a:rPr lang="en-US" dirty="0"/>
              <a:t>, </a:t>
            </a:r>
            <a:r>
              <a:rPr lang="en-US" dirty="0" err="1"/>
              <a:t>assim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reflitam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atuação</a:t>
            </a:r>
            <a:r>
              <a:rPr lang="en-US" dirty="0"/>
              <a:t> e </a:t>
            </a:r>
            <a:r>
              <a:rPr lang="en-US" dirty="0" err="1"/>
              <a:t>adotem</a:t>
            </a:r>
            <a:r>
              <a:rPr lang="en-US" dirty="0"/>
              <a:t> </a:t>
            </a:r>
            <a:r>
              <a:rPr lang="en-US" dirty="0" err="1"/>
              <a:t>ações</a:t>
            </a:r>
            <a:r>
              <a:rPr lang="en-US" dirty="0"/>
              <a:t> de </a:t>
            </a:r>
            <a:r>
              <a:rPr lang="en-US" dirty="0" err="1"/>
              <a:t>melhoria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1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TRABALHO EM EQUIPE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91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085" y="375658"/>
            <a:ext cx="8781817" cy="62073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Grupo</a:t>
            </a:r>
            <a:r>
              <a:rPr lang="en-US" dirty="0"/>
              <a:t> é um </a:t>
            </a:r>
            <a:r>
              <a:rPr lang="en-US" dirty="0" err="1"/>
              <a:t>conjunto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, e </a:t>
            </a:r>
            <a:r>
              <a:rPr lang="en-US" dirty="0" err="1"/>
              <a:t>que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, se </a:t>
            </a:r>
            <a:r>
              <a:rPr lang="en-US" dirty="0" err="1"/>
              <a:t>reúnem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afinidades</a:t>
            </a:r>
            <a:r>
              <a:rPr lang="en-US" dirty="0"/>
              <a:t>. No </a:t>
            </a:r>
            <a:r>
              <a:rPr lang="en-US" dirty="0" err="1"/>
              <a:t>entanto</a:t>
            </a:r>
            <a:r>
              <a:rPr lang="en-US" dirty="0"/>
              <a:t> o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é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equipe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A </a:t>
            </a:r>
            <a:r>
              <a:rPr lang="en-US" dirty="0" err="1"/>
              <a:t>equipe</a:t>
            </a:r>
            <a:r>
              <a:rPr lang="en-US" dirty="0"/>
              <a:t> é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um </a:t>
            </a:r>
            <a:r>
              <a:rPr lang="en-US" dirty="0" err="1"/>
              <a:t>grupo</a:t>
            </a:r>
            <a:r>
              <a:rPr lang="en-US" dirty="0"/>
              <a:t>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nela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compreendem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papéis</a:t>
            </a:r>
            <a:r>
              <a:rPr lang="en-US" dirty="0"/>
              <a:t> e </a:t>
            </a:r>
            <a:r>
              <a:rPr lang="en-US" dirty="0" err="1"/>
              <a:t>estão</a:t>
            </a:r>
            <a:r>
              <a:rPr lang="en-US" dirty="0"/>
              <a:t> </a:t>
            </a:r>
            <a:r>
              <a:rPr lang="en-US" dirty="0" err="1"/>
              <a:t>engajadas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de forma </a:t>
            </a:r>
            <a:r>
              <a:rPr lang="en-US" dirty="0" err="1"/>
              <a:t>compartilhada</a:t>
            </a:r>
            <a:r>
              <a:rPr lang="en-US" dirty="0"/>
              <a:t>. </a:t>
            </a:r>
            <a:r>
              <a:rPr lang="en-US" dirty="0" err="1"/>
              <a:t>Além</a:t>
            </a:r>
            <a:r>
              <a:rPr lang="en-US" dirty="0"/>
              <a:t> disso, a </a:t>
            </a:r>
            <a:r>
              <a:rPr lang="en-US" dirty="0" err="1"/>
              <a:t>comunicação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é </a:t>
            </a:r>
            <a:r>
              <a:rPr lang="en-US" dirty="0" err="1"/>
              <a:t>verdadeira</a:t>
            </a:r>
            <a:r>
              <a:rPr lang="en-US" dirty="0"/>
              <a:t>, as </a:t>
            </a:r>
            <a:r>
              <a:rPr lang="en-US" dirty="0" err="1"/>
              <a:t>opiniões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estimuladas</a:t>
            </a:r>
            <a:r>
              <a:rPr lang="en-US" dirty="0"/>
              <a:t> e há alto </a:t>
            </a:r>
            <a:r>
              <a:rPr lang="en-US" dirty="0" err="1"/>
              <a:t>grau</a:t>
            </a:r>
            <a:r>
              <a:rPr lang="en-US" dirty="0"/>
              <a:t> de </a:t>
            </a:r>
            <a:r>
              <a:rPr lang="en-US" dirty="0" err="1"/>
              <a:t>participação</a:t>
            </a:r>
            <a:r>
              <a:rPr lang="en-US" dirty="0"/>
              <a:t> e </a:t>
            </a:r>
            <a:r>
              <a:rPr lang="en-US" dirty="0" err="1"/>
              <a:t>interação</a:t>
            </a:r>
            <a:r>
              <a:rPr lang="en-US" dirty="0"/>
              <a:t> dos </a:t>
            </a:r>
            <a:r>
              <a:rPr lang="en-US" dirty="0" err="1"/>
              <a:t>componentes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Resumindo</a:t>
            </a:r>
            <a:r>
              <a:rPr lang="en-US" dirty="0"/>
              <a:t>, um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passa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equipe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: </a:t>
            </a:r>
          </a:p>
          <a:p>
            <a:pPr lvl="1" algn="just"/>
            <a:r>
              <a:rPr lang="en-US" dirty="0" err="1"/>
              <a:t>Clareza</a:t>
            </a:r>
            <a:r>
              <a:rPr lang="en-US" dirty="0"/>
              <a:t> de </a:t>
            </a:r>
            <a:r>
              <a:rPr lang="en-US" dirty="0" err="1"/>
              <a:t>objetivos</a:t>
            </a:r>
            <a:r>
              <a:rPr lang="en-US" dirty="0"/>
              <a:t> e </a:t>
            </a:r>
            <a:r>
              <a:rPr lang="en-US" dirty="0" err="1"/>
              <a:t>metas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/>
              <a:t>Percepção</a:t>
            </a:r>
            <a:r>
              <a:rPr lang="en-US" dirty="0"/>
              <a:t> </a:t>
            </a:r>
            <a:r>
              <a:rPr lang="en-US" dirty="0" err="1"/>
              <a:t>integrada</a:t>
            </a:r>
            <a:r>
              <a:rPr lang="en-US" dirty="0"/>
              <a:t> e </a:t>
            </a:r>
            <a:r>
              <a:rPr lang="en-US" dirty="0" err="1"/>
              <a:t>decisões</a:t>
            </a:r>
            <a:r>
              <a:rPr lang="en-US" dirty="0"/>
              <a:t> </a:t>
            </a:r>
            <a:r>
              <a:rPr lang="en-US" dirty="0" err="1"/>
              <a:t>conjuntas</a:t>
            </a:r>
            <a:r>
              <a:rPr lang="en-US" dirty="0"/>
              <a:t> –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coletivo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complementares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/>
              <a:t>Divisão</a:t>
            </a:r>
            <a:r>
              <a:rPr lang="en-US" dirty="0"/>
              <a:t> de </a:t>
            </a:r>
            <a:r>
              <a:rPr lang="en-US" dirty="0" err="1"/>
              <a:t>papéis</a:t>
            </a:r>
            <a:r>
              <a:rPr lang="en-US" dirty="0"/>
              <a:t>, </a:t>
            </a:r>
            <a:r>
              <a:rPr lang="en-US" dirty="0" err="1"/>
              <a:t>funções</a:t>
            </a:r>
            <a:r>
              <a:rPr lang="en-US" dirty="0"/>
              <a:t> e </a:t>
            </a:r>
            <a:r>
              <a:rPr lang="en-US" dirty="0" err="1"/>
              <a:t>liderança</a:t>
            </a:r>
            <a:r>
              <a:rPr lang="en-US" dirty="0"/>
              <a:t> </a:t>
            </a:r>
            <a:r>
              <a:rPr lang="en-US" dirty="0" err="1"/>
              <a:t>compartilhada</a:t>
            </a:r>
            <a:r>
              <a:rPr lang="en-US" dirty="0"/>
              <a:t> – </a:t>
            </a:r>
            <a:r>
              <a:rPr lang="en-US" dirty="0" err="1"/>
              <a:t>responsabilidades</a:t>
            </a:r>
            <a:r>
              <a:rPr lang="en-US" dirty="0"/>
              <a:t> </a:t>
            </a:r>
            <a:r>
              <a:rPr lang="en-US" dirty="0" err="1"/>
              <a:t>individuais</a:t>
            </a:r>
            <a:r>
              <a:rPr lang="en-US" dirty="0"/>
              <a:t> e </a:t>
            </a:r>
            <a:r>
              <a:rPr lang="en-US" dirty="0" err="1"/>
              <a:t>mútuas</a:t>
            </a:r>
            <a:r>
              <a:rPr lang="en-US" dirty="0"/>
              <a:t> </a:t>
            </a:r>
          </a:p>
          <a:p>
            <a:pPr lvl="1" algn="just"/>
            <a:r>
              <a:rPr lang="en-US" dirty="0" err="1"/>
              <a:t>Definição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 e dos </a:t>
            </a:r>
            <a:r>
              <a:rPr lang="en-US" dirty="0" err="1"/>
              <a:t>níveis</a:t>
            </a:r>
            <a:r>
              <a:rPr lang="en-US" dirty="0"/>
              <a:t> de </a:t>
            </a:r>
            <a:r>
              <a:rPr lang="en-US" dirty="0" err="1"/>
              <a:t>autonomia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/>
              <a:t>Relações</a:t>
            </a:r>
            <a:r>
              <a:rPr lang="en-US" dirty="0"/>
              <a:t> </a:t>
            </a:r>
            <a:r>
              <a:rPr lang="en-US" dirty="0" err="1"/>
              <a:t>efetivas</a:t>
            </a:r>
            <a:r>
              <a:rPr lang="en-US" dirty="0"/>
              <a:t> entre </a:t>
            </a:r>
            <a:r>
              <a:rPr lang="en-US" dirty="0" err="1"/>
              <a:t>si</a:t>
            </a:r>
            <a:r>
              <a:rPr lang="en-US" dirty="0"/>
              <a:t> e com o </a:t>
            </a:r>
            <a:r>
              <a:rPr lang="en-US" dirty="0" err="1"/>
              <a:t>líder</a:t>
            </a:r>
            <a:r>
              <a:rPr lang="en-US" dirty="0"/>
              <a:t> (</a:t>
            </a:r>
            <a:r>
              <a:rPr lang="en-US" dirty="0" err="1"/>
              <a:t>ajustes</a:t>
            </a:r>
            <a:r>
              <a:rPr lang="en-US" dirty="0"/>
              <a:t> </a:t>
            </a:r>
            <a:r>
              <a:rPr lang="en-US" dirty="0" err="1"/>
              <a:t>interpessoais</a:t>
            </a:r>
            <a:r>
              <a:rPr lang="en-US" dirty="0"/>
              <a:t>, </a:t>
            </a:r>
            <a:r>
              <a:rPr lang="en-US" dirty="0" err="1"/>
              <a:t>resolução</a:t>
            </a:r>
            <a:r>
              <a:rPr lang="en-US" dirty="0"/>
              <a:t> de </a:t>
            </a:r>
            <a:r>
              <a:rPr lang="en-US" dirty="0" err="1"/>
              <a:t>conflitos</a:t>
            </a:r>
            <a:r>
              <a:rPr lang="en-US" dirty="0"/>
              <a:t>); </a:t>
            </a:r>
          </a:p>
          <a:p>
            <a:pPr lvl="1" algn="just"/>
            <a:r>
              <a:rPr lang="en-US" dirty="0" err="1"/>
              <a:t>Comunicação</a:t>
            </a:r>
            <a:r>
              <a:rPr lang="en-US" dirty="0"/>
              <a:t> </a:t>
            </a:r>
            <a:r>
              <a:rPr lang="en-US" dirty="0" err="1"/>
              <a:t>efetiva</a:t>
            </a:r>
            <a:r>
              <a:rPr lang="en-US" dirty="0"/>
              <a:t>, </a:t>
            </a:r>
            <a:r>
              <a:rPr lang="en-US" dirty="0" err="1"/>
              <a:t>diversidade</a:t>
            </a:r>
            <a:r>
              <a:rPr lang="en-US" dirty="0"/>
              <a:t>, </a:t>
            </a:r>
            <a:r>
              <a:rPr lang="en-US" dirty="0" err="1"/>
              <a:t>engajamento</a:t>
            </a:r>
            <a:r>
              <a:rPr lang="en-US" dirty="0"/>
              <a:t> ; </a:t>
            </a:r>
          </a:p>
          <a:p>
            <a:pPr lvl="1" algn="just"/>
            <a:r>
              <a:rPr lang="en-US" dirty="0" err="1"/>
              <a:t>Sinergia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51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9" y="394444"/>
            <a:ext cx="8567189" cy="62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7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540"/>
            <a:ext cx="8913813" cy="914400"/>
          </a:xfrm>
        </p:spPr>
        <p:txBody>
          <a:bodyPr/>
          <a:lstStyle/>
          <a:p>
            <a:r>
              <a:rPr lang="bg-BG" dirty="0" smtClean="0"/>
              <a:t>Tipos de Equipes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5" y="1336060"/>
            <a:ext cx="9079720" cy="51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51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2" y="751317"/>
            <a:ext cx="8988788" cy="46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4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0" y="321993"/>
            <a:ext cx="8835474" cy="620730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Percebe</a:t>
            </a:r>
            <a:r>
              <a:rPr lang="en-US" dirty="0"/>
              <a:t>-se, </a:t>
            </a:r>
            <a:r>
              <a:rPr lang="en-US" dirty="0" err="1"/>
              <a:t>portanto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é </a:t>
            </a:r>
            <a:r>
              <a:rPr lang="en-US" dirty="0" err="1"/>
              <a:t>necessário</a:t>
            </a:r>
            <a:r>
              <a:rPr lang="en-US" dirty="0"/>
              <a:t> um </a:t>
            </a:r>
            <a:r>
              <a:rPr lang="en-US" dirty="0" err="1"/>
              <a:t>conjunto</a:t>
            </a:r>
            <a:r>
              <a:rPr lang="en-US" dirty="0"/>
              <a:t> de </a:t>
            </a:r>
            <a:r>
              <a:rPr lang="en-US" dirty="0" err="1"/>
              <a:t>competências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equipe</a:t>
            </a:r>
            <a:r>
              <a:rPr lang="en-US" dirty="0"/>
              <a:t>.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elas</a:t>
            </a:r>
            <a:r>
              <a:rPr lang="en-US" dirty="0"/>
              <a:t>: </a:t>
            </a:r>
          </a:p>
          <a:p>
            <a:pPr lvl="1" algn="just"/>
            <a:r>
              <a:rPr lang="en-US" dirty="0" err="1"/>
              <a:t>Cooperar</a:t>
            </a:r>
            <a:r>
              <a:rPr lang="en-US" dirty="0"/>
              <a:t>: </a:t>
            </a:r>
            <a:r>
              <a:rPr lang="en-US" dirty="0" err="1"/>
              <a:t>participar</a:t>
            </a:r>
            <a:r>
              <a:rPr lang="en-US" dirty="0"/>
              <a:t> </a:t>
            </a:r>
            <a:r>
              <a:rPr lang="en-US" dirty="0" err="1"/>
              <a:t>voluntariamente</a:t>
            </a:r>
            <a:r>
              <a:rPr lang="en-US" dirty="0"/>
              <a:t>, </a:t>
            </a:r>
            <a:r>
              <a:rPr lang="en-US" dirty="0" err="1"/>
              <a:t>apoiar</a:t>
            </a:r>
            <a:r>
              <a:rPr lang="en-US" dirty="0"/>
              <a:t> as </a:t>
            </a:r>
            <a:r>
              <a:rPr lang="en-US" dirty="0" err="1"/>
              <a:t>decisões</a:t>
            </a:r>
            <a:r>
              <a:rPr lang="en-US" dirty="0"/>
              <a:t> da </a:t>
            </a:r>
            <a:r>
              <a:rPr lang="en-US" dirty="0" err="1"/>
              <a:t>equipe</a:t>
            </a:r>
            <a:r>
              <a:rPr lang="en-US" dirty="0"/>
              <a:t>, </a:t>
            </a:r>
            <a:r>
              <a:rPr lang="en-US" dirty="0" err="1"/>
              <a:t>fazer</a:t>
            </a:r>
            <a:r>
              <a:rPr lang="en-US" dirty="0"/>
              <a:t> a </a:t>
            </a:r>
            <a:r>
              <a:rPr lang="en-US" dirty="0" err="1"/>
              <a:t>sua</a:t>
            </a:r>
            <a:r>
              <a:rPr lang="en-US" dirty="0"/>
              <a:t> parte; </a:t>
            </a:r>
          </a:p>
          <a:p>
            <a:pPr lvl="1" algn="just"/>
            <a:r>
              <a:rPr lang="en-US" dirty="0" err="1"/>
              <a:t>Compartilhar</a:t>
            </a:r>
            <a:r>
              <a:rPr lang="en-US" dirty="0"/>
              <a:t> </a:t>
            </a:r>
            <a:r>
              <a:rPr lang="en-US" dirty="0" err="1"/>
              <a:t>informações</a:t>
            </a:r>
            <a:r>
              <a:rPr lang="en-US" dirty="0"/>
              <a:t>: </a:t>
            </a:r>
            <a:r>
              <a:rPr lang="en-US" dirty="0" err="1"/>
              <a:t>manter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informadas</a:t>
            </a:r>
            <a:r>
              <a:rPr lang="en-US" dirty="0"/>
              <a:t> e </a:t>
            </a:r>
            <a:r>
              <a:rPr lang="en-US" dirty="0" err="1"/>
              <a:t>atualizadas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/>
              <a:t>Expressar</a:t>
            </a:r>
            <a:r>
              <a:rPr lang="en-US" dirty="0"/>
              <a:t> </a:t>
            </a:r>
            <a:r>
              <a:rPr lang="en-US" dirty="0" err="1"/>
              <a:t>expectativas</a:t>
            </a:r>
            <a:r>
              <a:rPr lang="en-US" dirty="0"/>
              <a:t> </a:t>
            </a:r>
            <a:r>
              <a:rPr lang="en-US" dirty="0" err="1"/>
              <a:t>positivas</a:t>
            </a:r>
            <a:r>
              <a:rPr lang="en-US" dirty="0"/>
              <a:t>: </a:t>
            </a:r>
            <a:r>
              <a:rPr lang="en-US" dirty="0" err="1"/>
              <a:t>esperar</a:t>
            </a:r>
            <a:r>
              <a:rPr lang="en-US" dirty="0"/>
              <a:t> o </a:t>
            </a:r>
            <a:r>
              <a:rPr lang="en-US" dirty="0" err="1"/>
              <a:t>melhor</a:t>
            </a:r>
            <a:r>
              <a:rPr lang="en-US" dirty="0"/>
              <a:t> das </a:t>
            </a:r>
            <a:r>
              <a:rPr lang="en-US" dirty="0" err="1"/>
              <a:t>capacidades</a:t>
            </a:r>
            <a:r>
              <a:rPr lang="en-US" dirty="0"/>
              <a:t> dos outros </a:t>
            </a:r>
            <a:r>
              <a:rPr lang="en-US" dirty="0" err="1"/>
              <a:t>membros</a:t>
            </a:r>
            <a:r>
              <a:rPr lang="en-US" dirty="0"/>
              <a:t> do </a:t>
            </a:r>
            <a:r>
              <a:rPr lang="en-US" dirty="0" err="1"/>
              <a:t>grupo</a:t>
            </a:r>
            <a:r>
              <a:rPr lang="en-US" dirty="0"/>
              <a:t>, </a:t>
            </a:r>
            <a:r>
              <a:rPr lang="en-US" dirty="0" err="1"/>
              <a:t>falando</a:t>
            </a:r>
            <a:r>
              <a:rPr lang="en-US" dirty="0"/>
              <a:t> dos </a:t>
            </a:r>
            <a:r>
              <a:rPr lang="en-US" dirty="0" err="1"/>
              <a:t>membros</a:t>
            </a:r>
            <a:r>
              <a:rPr lang="en-US" dirty="0"/>
              <a:t> da </a:t>
            </a:r>
            <a:r>
              <a:rPr lang="en-US" dirty="0" err="1"/>
              <a:t>equipe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outros com </a:t>
            </a:r>
            <a:r>
              <a:rPr lang="en-US" dirty="0" err="1"/>
              <a:t>aprovação</a:t>
            </a:r>
            <a:r>
              <a:rPr lang="en-US" dirty="0"/>
              <a:t>. </a:t>
            </a:r>
            <a:r>
              <a:rPr lang="en-US" dirty="0" err="1"/>
              <a:t>Apelar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racionalidade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situações</a:t>
            </a:r>
            <a:r>
              <a:rPr lang="en-US" dirty="0"/>
              <a:t> de </a:t>
            </a:r>
            <a:r>
              <a:rPr lang="en-US" dirty="0" err="1"/>
              <a:t>conflito</a:t>
            </a:r>
            <a:r>
              <a:rPr lang="en-US" dirty="0"/>
              <a:t> e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assumir</a:t>
            </a:r>
            <a:r>
              <a:rPr lang="en-US" dirty="0"/>
              <a:t> </a:t>
            </a:r>
            <a:r>
              <a:rPr lang="en-US" dirty="0" err="1"/>
              <a:t>posição</a:t>
            </a:r>
            <a:r>
              <a:rPr lang="en-US" dirty="0"/>
              <a:t> </a:t>
            </a:r>
            <a:r>
              <a:rPr lang="en-US" dirty="0" err="1"/>
              <a:t>polêmica</a:t>
            </a:r>
            <a:r>
              <a:rPr lang="en-US" dirty="0"/>
              <a:t> nesses </a:t>
            </a:r>
            <a:r>
              <a:rPr lang="en-US" dirty="0" err="1"/>
              <a:t>casos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disposto</a:t>
            </a:r>
            <a:r>
              <a:rPr lang="en-US" dirty="0"/>
              <a:t> a </a:t>
            </a:r>
            <a:r>
              <a:rPr lang="en-US" dirty="0" err="1"/>
              <a:t>aprender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companheiros</a:t>
            </a:r>
            <a:r>
              <a:rPr lang="en-US" dirty="0"/>
              <a:t>: </a:t>
            </a:r>
            <a:r>
              <a:rPr lang="en-US" dirty="0" err="1"/>
              <a:t>valorizar</a:t>
            </a:r>
            <a:r>
              <a:rPr lang="en-US" dirty="0"/>
              <a:t> a </a:t>
            </a:r>
            <a:r>
              <a:rPr lang="en-US" dirty="0" err="1"/>
              <a:t>experiência</a:t>
            </a:r>
            <a:r>
              <a:rPr lang="en-US" dirty="0"/>
              <a:t> dos outros, </a:t>
            </a:r>
            <a:r>
              <a:rPr lang="en-US" dirty="0" err="1"/>
              <a:t>solicitar</a:t>
            </a:r>
            <a:r>
              <a:rPr lang="en-US" dirty="0"/>
              <a:t> dados e </a:t>
            </a:r>
            <a:r>
              <a:rPr lang="en-US" dirty="0" err="1"/>
              <a:t>interagir</a:t>
            </a:r>
            <a:r>
              <a:rPr lang="en-US" dirty="0"/>
              <a:t> </a:t>
            </a:r>
            <a:r>
              <a:rPr lang="en-US" dirty="0" err="1"/>
              <a:t>pedindo</a:t>
            </a:r>
            <a:r>
              <a:rPr lang="en-US" dirty="0"/>
              <a:t> e </a:t>
            </a:r>
            <a:r>
              <a:rPr lang="en-US" dirty="0" err="1"/>
              <a:t>valorizando</a:t>
            </a:r>
            <a:r>
              <a:rPr lang="en-US" dirty="0"/>
              <a:t> </a:t>
            </a:r>
            <a:r>
              <a:rPr lang="en-US" dirty="0" err="1"/>
              <a:t>ideias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/>
              <a:t>Encorajar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outros: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crédito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colegas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tiveram</a:t>
            </a:r>
            <a:r>
              <a:rPr lang="en-US" dirty="0"/>
              <a:t> </a:t>
            </a:r>
            <a:r>
              <a:rPr lang="en-US" dirty="0" err="1"/>
              <a:t>bom</a:t>
            </a:r>
            <a:r>
              <a:rPr lang="en-US" dirty="0"/>
              <a:t>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fora</a:t>
            </a:r>
            <a:r>
              <a:rPr lang="en-US" dirty="0"/>
              <a:t> da </a:t>
            </a:r>
            <a:r>
              <a:rPr lang="en-US" dirty="0" err="1"/>
              <a:t>equipe</a:t>
            </a:r>
            <a:r>
              <a:rPr lang="en-US" dirty="0"/>
              <a:t>; </a:t>
            </a:r>
          </a:p>
          <a:p>
            <a:pPr lvl="1" algn="just"/>
            <a:r>
              <a:rPr lang="en-US" dirty="0" err="1"/>
              <a:t>Construir</a:t>
            </a:r>
            <a:r>
              <a:rPr lang="en-US" dirty="0"/>
              <a:t> um </a:t>
            </a:r>
            <a:r>
              <a:rPr lang="en-US" dirty="0" err="1"/>
              <a:t>espírito</a:t>
            </a:r>
            <a:r>
              <a:rPr lang="en-US" dirty="0"/>
              <a:t> de </a:t>
            </a:r>
            <a:r>
              <a:rPr lang="en-US" dirty="0" err="1"/>
              <a:t>equipe</a:t>
            </a:r>
            <a:r>
              <a:rPr lang="en-US" dirty="0"/>
              <a:t>: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atitudes</a:t>
            </a:r>
            <a:r>
              <a:rPr lang="en-US" dirty="0"/>
              <a:t> </a:t>
            </a:r>
            <a:r>
              <a:rPr lang="en-US" dirty="0" err="1"/>
              <a:t>especiais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promover</a:t>
            </a:r>
            <a:r>
              <a:rPr lang="en-US" dirty="0"/>
              <a:t> um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amigável</a:t>
            </a:r>
            <a:r>
              <a:rPr lang="en-US" dirty="0"/>
              <a:t>, moral </a:t>
            </a:r>
            <a:r>
              <a:rPr lang="en-US" dirty="0" err="1"/>
              <a:t>alta</a:t>
            </a:r>
            <a:r>
              <a:rPr lang="en-US" dirty="0"/>
              <a:t> e </a:t>
            </a:r>
            <a:r>
              <a:rPr lang="en-US" dirty="0" err="1"/>
              <a:t>cooperação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da </a:t>
            </a:r>
            <a:r>
              <a:rPr lang="en-US" dirty="0" err="1"/>
              <a:t>equipe</a:t>
            </a:r>
            <a:r>
              <a:rPr lang="en-US" dirty="0"/>
              <a:t>; </a:t>
            </a:r>
          </a:p>
          <a:p>
            <a:pPr lvl="1" algn="just"/>
            <a:r>
              <a:rPr lang="en-US" dirty="0"/>
              <a:t>Resolver </a:t>
            </a:r>
            <a:r>
              <a:rPr lang="en-US" dirty="0" err="1"/>
              <a:t>conflitos</a:t>
            </a:r>
            <a:r>
              <a:rPr lang="en-US" dirty="0"/>
              <a:t>: </a:t>
            </a:r>
            <a:r>
              <a:rPr lang="en-US" dirty="0" err="1"/>
              <a:t>trazer</a:t>
            </a:r>
            <a:r>
              <a:rPr lang="en-US" dirty="0"/>
              <a:t> à </a:t>
            </a:r>
            <a:r>
              <a:rPr lang="en-US" dirty="0" err="1"/>
              <a:t>tona</a:t>
            </a:r>
            <a:r>
              <a:rPr lang="en-US" dirty="0"/>
              <a:t> o </a:t>
            </a:r>
            <a:r>
              <a:rPr lang="en-US" dirty="0" err="1"/>
              <a:t>conflito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da </a:t>
            </a:r>
            <a:r>
              <a:rPr lang="en-US" dirty="0" err="1"/>
              <a:t>equipe</a:t>
            </a:r>
            <a:r>
              <a:rPr lang="en-US" dirty="0"/>
              <a:t> e </a:t>
            </a:r>
            <a:r>
              <a:rPr lang="en-US" dirty="0" err="1"/>
              <a:t>encorajar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facilitar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solução</a:t>
            </a:r>
            <a:r>
              <a:rPr lang="en-US" dirty="0"/>
              <a:t> </a:t>
            </a:r>
            <a:r>
              <a:rPr lang="en-US" dirty="0" err="1"/>
              <a:t>construtiva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equipe</a:t>
            </a:r>
            <a:r>
              <a:rPr lang="en-US" dirty="0"/>
              <a:t>.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esconder</a:t>
            </a:r>
            <a:r>
              <a:rPr lang="en-US" dirty="0"/>
              <a:t> o </a:t>
            </a:r>
            <a:r>
              <a:rPr lang="en-US" dirty="0" err="1"/>
              <a:t>problema</a:t>
            </a:r>
            <a:r>
              <a:rPr lang="en-US" dirty="0"/>
              <a:t>, mas </a:t>
            </a:r>
            <a:r>
              <a:rPr lang="en-US" dirty="0" err="1"/>
              <a:t>tentar</a:t>
            </a:r>
            <a:r>
              <a:rPr lang="en-US" dirty="0"/>
              <a:t> resolvê-lo da forma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rápida</a:t>
            </a:r>
            <a:r>
              <a:rPr lang="en-US" dirty="0"/>
              <a:t> </a:t>
            </a:r>
            <a:r>
              <a:rPr lang="en-US" dirty="0" err="1"/>
              <a:t>possível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50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" y="304104"/>
            <a:ext cx="8799703" cy="6171530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Essas</a:t>
            </a:r>
            <a:r>
              <a:rPr lang="en-US" dirty="0"/>
              <a:t> </a:t>
            </a:r>
            <a:r>
              <a:rPr lang="en-US" dirty="0" err="1"/>
              <a:t>competências</a:t>
            </a:r>
            <a:r>
              <a:rPr lang="en-US" dirty="0"/>
              <a:t> </a:t>
            </a:r>
            <a:r>
              <a:rPr lang="en-US" dirty="0" err="1"/>
              <a:t>geram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fim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atributos</a:t>
            </a:r>
            <a:r>
              <a:rPr lang="en-US" dirty="0"/>
              <a:t> das </a:t>
            </a:r>
            <a:r>
              <a:rPr lang="en-US" dirty="0" err="1"/>
              <a:t>equipes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performance: </a:t>
            </a:r>
          </a:p>
          <a:p>
            <a:pPr lvl="1" algn="just"/>
            <a:r>
              <a:rPr lang="en-US" sz="2000" b="1" dirty="0" err="1"/>
              <a:t>Participação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estão</a:t>
            </a:r>
            <a:r>
              <a:rPr lang="en-US" sz="2000" dirty="0"/>
              <a:t> </a:t>
            </a:r>
            <a:r>
              <a:rPr lang="en-US" sz="2000" dirty="0" err="1"/>
              <a:t>comprometidos</a:t>
            </a:r>
            <a:r>
              <a:rPr lang="en-US" sz="2000" dirty="0"/>
              <a:t> com o </a:t>
            </a:r>
            <a:r>
              <a:rPr lang="en-US" sz="2000" i="1" dirty="0"/>
              <a:t>empowerment </a:t>
            </a:r>
            <a:r>
              <a:rPr lang="en-US" sz="2000" dirty="0"/>
              <a:t>e a </a:t>
            </a:r>
            <a:r>
              <a:rPr lang="en-US" sz="2000" dirty="0" err="1"/>
              <a:t>autoajuda</a:t>
            </a:r>
            <a:r>
              <a:rPr lang="en-US" sz="2000" dirty="0"/>
              <a:t>. </a:t>
            </a:r>
          </a:p>
          <a:p>
            <a:pPr lvl="1" algn="just"/>
            <a:r>
              <a:rPr lang="en-US" sz="2000" b="1" dirty="0" err="1"/>
              <a:t>Responsabilidade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todos</a:t>
            </a:r>
            <a:r>
              <a:rPr lang="en-US" sz="2000" dirty="0"/>
              <a:t> se </a:t>
            </a:r>
            <a:r>
              <a:rPr lang="en-US" sz="2000" dirty="0" err="1"/>
              <a:t>sentem</a:t>
            </a:r>
            <a:r>
              <a:rPr lang="en-US" sz="2000" dirty="0"/>
              <a:t> </a:t>
            </a:r>
            <a:r>
              <a:rPr lang="en-US" sz="2000" dirty="0" err="1"/>
              <a:t>responsáveis</a:t>
            </a:r>
            <a:r>
              <a:rPr lang="en-US" sz="2000" dirty="0"/>
              <a:t> </a:t>
            </a:r>
            <a:r>
              <a:rPr lang="en-US" sz="2000" dirty="0" err="1"/>
              <a:t>pelos</a:t>
            </a:r>
            <a:r>
              <a:rPr lang="en-US" sz="2000" dirty="0"/>
              <a:t> </a:t>
            </a:r>
            <a:r>
              <a:rPr lang="en-US" sz="2000" dirty="0" err="1"/>
              <a:t>resultados</a:t>
            </a:r>
            <a:r>
              <a:rPr lang="en-US" sz="2000" dirty="0"/>
              <a:t> do </a:t>
            </a:r>
            <a:r>
              <a:rPr lang="en-US" sz="2000" dirty="0" err="1"/>
              <a:t>desempenho</a:t>
            </a:r>
            <a:r>
              <a:rPr lang="en-US" sz="2000" dirty="0"/>
              <a:t>. </a:t>
            </a:r>
          </a:p>
          <a:p>
            <a:pPr lvl="1" algn="just"/>
            <a:r>
              <a:rPr lang="en-US" sz="2000" b="1" dirty="0" err="1"/>
              <a:t>Clareza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compreendem</a:t>
            </a:r>
            <a:r>
              <a:rPr lang="en-US" sz="2000" dirty="0"/>
              <a:t> e </a:t>
            </a:r>
            <a:r>
              <a:rPr lang="en-US" sz="2000" dirty="0" err="1"/>
              <a:t>apoiam</a:t>
            </a:r>
            <a:r>
              <a:rPr lang="en-US" sz="2000" dirty="0"/>
              <a:t> o </a:t>
            </a:r>
            <a:r>
              <a:rPr lang="en-US" sz="2000" dirty="0" err="1"/>
              <a:t>propósito</a:t>
            </a:r>
            <a:r>
              <a:rPr lang="en-US" sz="2000" dirty="0"/>
              <a:t> da </a:t>
            </a:r>
            <a:r>
              <a:rPr lang="en-US" sz="2000" dirty="0" err="1"/>
              <a:t>equipe</a:t>
            </a:r>
            <a:r>
              <a:rPr lang="en-US" sz="2000" dirty="0"/>
              <a:t>. </a:t>
            </a:r>
          </a:p>
          <a:p>
            <a:pPr lvl="1" algn="just"/>
            <a:r>
              <a:rPr lang="en-US" sz="2000" b="1" dirty="0" err="1"/>
              <a:t>Interação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comunicam</a:t>
            </a:r>
            <a:r>
              <a:rPr lang="en-US" sz="2000" dirty="0"/>
              <a:t>-se </a:t>
            </a:r>
            <a:r>
              <a:rPr lang="en-US" sz="2000" dirty="0" err="1"/>
              <a:t>em</a:t>
            </a:r>
            <a:r>
              <a:rPr lang="en-US" sz="2000" dirty="0"/>
              <a:t> um </a:t>
            </a:r>
            <a:r>
              <a:rPr lang="en-US" sz="2000" dirty="0" err="1"/>
              <a:t>clima</a:t>
            </a:r>
            <a:r>
              <a:rPr lang="en-US" sz="2000" dirty="0"/>
              <a:t> </a:t>
            </a:r>
            <a:r>
              <a:rPr lang="en-US" sz="2000" dirty="0" err="1"/>
              <a:t>aberto</a:t>
            </a:r>
            <a:r>
              <a:rPr lang="en-US" sz="2000" dirty="0"/>
              <a:t> e </a:t>
            </a:r>
            <a:r>
              <a:rPr lang="en-US" sz="2000" dirty="0" err="1"/>
              <a:t>confiante</a:t>
            </a:r>
            <a:r>
              <a:rPr lang="en-US" sz="2000" dirty="0"/>
              <a:t>. </a:t>
            </a:r>
            <a:endParaRPr lang="bg-BG" sz="2000" dirty="0" smtClean="0"/>
          </a:p>
          <a:p>
            <a:pPr lvl="1" algn="just"/>
            <a:r>
              <a:rPr lang="en-US" sz="2000" b="1" dirty="0" err="1"/>
              <a:t>Flexibilidade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desejam</a:t>
            </a:r>
            <a:r>
              <a:rPr lang="en-US" sz="2000" dirty="0"/>
              <a:t> </a:t>
            </a:r>
            <a:r>
              <a:rPr lang="en-US" sz="2000" dirty="0" err="1"/>
              <a:t>mudar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melhorar</a:t>
            </a:r>
            <a:r>
              <a:rPr lang="en-US" sz="2000" dirty="0"/>
              <a:t> o </a:t>
            </a:r>
            <a:r>
              <a:rPr lang="en-US" sz="2000" dirty="0" err="1"/>
              <a:t>desempenho</a:t>
            </a:r>
            <a:r>
              <a:rPr lang="en-US" sz="2000" dirty="0"/>
              <a:t>. </a:t>
            </a:r>
          </a:p>
          <a:p>
            <a:pPr lvl="1" algn="just"/>
            <a:r>
              <a:rPr lang="en-US" sz="2000" b="1" dirty="0" err="1"/>
              <a:t>Foco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estão</a:t>
            </a:r>
            <a:r>
              <a:rPr lang="en-US" sz="2000" dirty="0"/>
              <a:t> </a:t>
            </a:r>
            <a:r>
              <a:rPr lang="en-US" sz="2000" dirty="0" err="1"/>
              <a:t>dedicados</a:t>
            </a:r>
            <a:r>
              <a:rPr lang="en-US" sz="2000" dirty="0"/>
              <a:t> a </a:t>
            </a:r>
            <a:r>
              <a:rPr lang="en-US" sz="2000" dirty="0" err="1"/>
              <a:t>alcançar</a:t>
            </a:r>
            <a:r>
              <a:rPr lang="en-US" sz="2000" dirty="0"/>
              <a:t> </a:t>
            </a:r>
            <a:r>
              <a:rPr lang="en-US" sz="2000" dirty="0" err="1"/>
              <a:t>expectativas</a:t>
            </a:r>
            <a:r>
              <a:rPr lang="en-US" sz="2000" dirty="0"/>
              <a:t> de </a:t>
            </a:r>
            <a:r>
              <a:rPr lang="en-US" sz="2000" dirty="0" err="1"/>
              <a:t>trabalho</a:t>
            </a:r>
            <a:r>
              <a:rPr lang="en-US" sz="2000" dirty="0"/>
              <a:t>. </a:t>
            </a:r>
          </a:p>
          <a:p>
            <a:pPr lvl="1" algn="just"/>
            <a:r>
              <a:rPr lang="en-US" sz="2000" b="1" dirty="0" err="1"/>
              <a:t>Criatividade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talentos</a:t>
            </a:r>
            <a:r>
              <a:rPr lang="en-US" sz="2000" dirty="0"/>
              <a:t> e </a:t>
            </a:r>
            <a:r>
              <a:rPr lang="en-US" sz="2000" dirty="0" err="1"/>
              <a:t>ideias</a:t>
            </a:r>
            <a:r>
              <a:rPr lang="en-US" sz="2000" dirty="0"/>
              <a:t> dos </a:t>
            </a:r>
            <a:r>
              <a:rPr lang="en-US" sz="2000" dirty="0" err="1"/>
              <a:t>membros</a:t>
            </a:r>
            <a:r>
              <a:rPr lang="en-US" sz="2000" dirty="0"/>
              <a:t> </a:t>
            </a:r>
            <a:r>
              <a:rPr lang="en-US" sz="2000" dirty="0" err="1"/>
              <a:t>são</a:t>
            </a:r>
            <a:r>
              <a:rPr lang="en-US" sz="2000" dirty="0"/>
              <a:t> </a:t>
            </a:r>
            <a:r>
              <a:rPr lang="en-US" sz="2000" dirty="0" err="1"/>
              <a:t>usados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beneficiar</a:t>
            </a:r>
            <a:r>
              <a:rPr lang="en-US" sz="2000" dirty="0"/>
              <a:t> a </a:t>
            </a:r>
            <a:r>
              <a:rPr lang="en-US" sz="2000" dirty="0" err="1"/>
              <a:t>equipe</a:t>
            </a:r>
            <a:r>
              <a:rPr lang="en-US" sz="2000" dirty="0"/>
              <a:t>. </a:t>
            </a:r>
          </a:p>
          <a:p>
            <a:pPr lvl="1" algn="just"/>
            <a:r>
              <a:rPr lang="en-US" sz="2000" b="1" dirty="0" err="1"/>
              <a:t>Velocidade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agem</a:t>
            </a:r>
            <a:r>
              <a:rPr lang="en-US" sz="2000" dirty="0"/>
              <a:t> </a:t>
            </a:r>
            <a:r>
              <a:rPr lang="en-US" sz="2000" dirty="0" err="1"/>
              <a:t>prontamente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problemas</a:t>
            </a:r>
            <a:r>
              <a:rPr lang="en-US" sz="2000" dirty="0"/>
              <a:t> e </a:t>
            </a:r>
            <a:r>
              <a:rPr lang="en-US" sz="2000" dirty="0" err="1"/>
              <a:t>oportunidades</a:t>
            </a:r>
            <a:r>
              <a:rPr lang="en-US" sz="2000" dirty="0"/>
              <a:t>. </a:t>
            </a:r>
          </a:p>
          <a:p>
            <a:pPr lvl="1" algn="just"/>
            <a:endParaRPr lang="en-US" sz="20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45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MOTIVAÇÃO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7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5597" y="894426"/>
            <a:ext cx="8349303" cy="537190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Mo</a:t>
            </a:r>
            <a:r>
              <a:rPr lang="bg-BG" sz="2400" dirty="0" smtClean="0"/>
              <a:t>ti</a:t>
            </a:r>
            <a:r>
              <a:rPr lang="en-US" sz="2400" dirty="0" err="1" smtClean="0"/>
              <a:t>vos</a:t>
            </a:r>
            <a:r>
              <a:rPr lang="en-US" sz="2400" dirty="0" smtClean="0"/>
              <a:t> </a:t>
            </a:r>
            <a:r>
              <a:rPr lang="en-US" sz="2400" dirty="0" err="1"/>
              <a:t>são</a:t>
            </a:r>
            <a:r>
              <a:rPr lang="en-US" sz="2400" dirty="0"/>
              <a:t> </a:t>
            </a:r>
            <a:r>
              <a:rPr lang="en-US" sz="2400" dirty="0" err="1"/>
              <a:t>forças</a:t>
            </a:r>
            <a:r>
              <a:rPr lang="en-US" sz="2400" dirty="0"/>
              <a:t>, </a:t>
            </a:r>
            <a:r>
              <a:rPr lang="en-US" sz="2400" dirty="0" err="1"/>
              <a:t>conscientes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inconscientes</a:t>
            </a:r>
            <a:r>
              <a:rPr lang="en-US" sz="2400" dirty="0"/>
              <a:t>,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levam</a:t>
            </a:r>
            <a:r>
              <a:rPr lang="en-US" sz="2400" dirty="0"/>
              <a:t> o </a:t>
            </a:r>
            <a:r>
              <a:rPr lang="en-US" sz="2400" dirty="0" err="1"/>
              <a:t>indivíduo</a:t>
            </a:r>
            <a:r>
              <a:rPr lang="en-US" sz="2400" dirty="0"/>
              <a:t> a um </a:t>
            </a:r>
            <a:r>
              <a:rPr lang="en-US" sz="2400" dirty="0" err="1"/>
              <a:t>comportamento</a:t>
            </a:r>
            <a:r>
              <a:rPr lang="en-US" sz="2400" dirty="0"/>
              <a:t> (</a:t>
            </a:r>
            <a:r>
              <a:rPr lang="en-US" sz="2400" dirty="0" err="1"/>
              <a:t>ação</a:t>
            </a:r>
            <a:r>
              <a:rPr lang="en-US" sz="2400" dirty="0"/>
              <a:t>). </a:t>
            </a:r>
          </a:p>
          <a:p>
            <a:pPr lvl="1" algn="just"/>
            <a:r>
              <a:rPr lang="en-US" sz="2400" dirty="0" smtClean="0"/>
              <a:t>Mo</a:t>
            </a:r>
            <a:r>
              <a:rPr lang="bg-BG" sz="2400" dirty="0" smtClean="0"/>
              <a:t>ti</a:t>
            </a:r>
            <a:r>
              <a:rPr lang="en-US" sz="2400" dirty="0" err="1" smtClean="0"/>
              <a:t>vo</a:t>
            </a:r>
            <a:r>
              <a:rPr lang="en-US" sz="2400" dirty="0" smtClean="0"/>
              <a:t> </a:t>
            </a:r>
            <a:r>
              <a:rPr lang="en-US" sz="2400" dirty="0"/>
              <a:t>é a </a:t>
            </a:r>
            <a:r>
              <a:rPr lang="en-US" sz="2400" dirty="0" err="1"/>
              <a:t>energia</a:t>
            </a:r>
            <a:r>
              <a:rPr lang="en-US" sz="2400" dirty="0"/>
              <a:t>/</a:t>
            </a:r>
            <a:r>
              <a:rPr lang="en-US" sz="2400" dirty="0" err="1"/>
              <a:t>força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movimenta</a:t>
            </a:r>
            <a:r>
              <a:rPr lang="en-US" sz="2400" dirty="0"/>
              <a:t> o </a:t>
            </a:r>
            <a:r>
              <a:rPr lang="en-US" sz="2400" dirty="0" err="1"/>
              <a:t>comportamento</a:t>
            </a:r>
            <a:r>
              <a:rPr lang="en-US" sz="2400" dirty="0"/>
              <a:t>; </a:t>
            </a:r>
          </a:p>
          <a:p>
            <a:pPr lvl="1" algn="just"/>
            <a:r>
              <a:rPr lang="en-US" sz="2400" dirty="0" smtClean="0"/>
              <a:t>Uma </a:t>
            </a:r>
            <a:r>
              <a:rPr lang="en-US" sz="2400" dirty="0" err="1"/>
              <a:t>pessoa</a:t>
            </a:r>
            <a:r>
              <a:rPr lang="en-US" sz="2400" dirty="0"/>
              <a:t> </a:t>
            </a:r>
            <a:r>
              <a:rPr lang="en-US" sz="2400" dirty="0" err="1" smtClean="0"/>
              <a:t>mo</a:t>
            </a:r>
            <a:r>
              <a:rPr lang="bg-BG" sz="2400" dirty="0" smtClean="0"/>
              <a:t>ti</a:t>
            </a:r>
            <a:r>
              <a:rPr lang="en-US" sz="2400" dirty="0" err="1" smtClean="0"/>
              <a:t>vada</a:t>
            </a:r>
            <a:r>
              <a:rPr lang="en-US" sz="2400" dirty="0" smtClean="0"/>
              <a:t> </a:t>
            </a:r>
            <a:r>
              <a:rPr lang="en-US" sz="2400" dirty="0"/>
              <a:t>é </a:t>
            </a:r>
            <a:r>
              <a:rPr lang="en-US" sz="2400" dirty="0" err="1"/>
              <a:t>aquela</a:t>
            </a:r>
            <a:r>
              <a:rPr lang="en-US" sz="2400" dirty="0"/>
              <a:t> com </a:t>
            </a:r>
            <a:r>
              <a:rPr lang="en-US" sz="2400" dirty="0" err="1"/>
              <a:t>disposição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algo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37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9" y="321993"/>
            <a:ext cx="9040232" cy="62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8316"/>
            <a:ext cx="8913813" cy="914400"/>
          </a:xfrm>
        </p:spPr>
        <p:txBody>
          <a:bodyPr/>
          <a:lstStyle/>
          <a:p>
            <a:r>
              <a:rPr lang="bg-BG" dirty="0" smtClean="0"/>
              <a:t>Motivação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1" y="1520522"/>
            <a:ext cx="8681301" cy="499088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vação</a:t>
            </a:r>
            <a:r>
              <a:rPr lang="en-US" dirty="0" smtClean="0"/>
              <a:t> </a:t>
            </a:r>
            <a:r>
              <a:rPr lang="en-US" dirty="0"/>
              <a:t>é </a:t>
            </a:r>
            <a:r>
              <a:rPr lang="en-US" dirty="0" err="1"/>
              <a:t>específica</a:t>
            </a:r>
            <a:r>
              <a:rPr lang="en-US" dirty="0"/>
              <a:t>: </a:t>
            </a:r>
            <a:r>
              <a:rPr lang="en-US" dirty="0" err="1"/>
              <a:t>não</a:t>
            </a:r>
            <a:r>
              <a:rPr lang="en-US" dirty="0"/>
              <a:t> há um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de </a:t>
            </a:r>
            <a:r>
              <a:rPr lang="en-US" dirty="0" smtClean="0"/>
              <a:t>m</a:t>
            </a:r>
            <a:r>
              <a:rPr lang="bg-BG" dirty="0" smtClean="0"/>
              <a:t>oti</a:t>
            </a:r>
            <a:r>
              <a:rPr lang="en-US" dirty="0" err="1" smtClean="0"/>
              <a:t>vação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 a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disposição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tudo</a:t>
            </a:r>
            <a:r>
              <a:rPr lang="en-US" dirty="0"/>
              <a:t>. </a:t>
            </a:r>
          </a:p>
          <a:p>
            <a:r>
              <a:rPr lang="en-US" dirty="0" err="1" smtClean="0"/>
              <a:t>Três</a:t>
            </a:r>
            <a:r>
              <a:rPr lang="en-US" dirty="0" smtClean="0"/>
              <a:t> </a:t>
            </a:r>
            <a:r>
              <a:rPr lang="en-US" dirty="0" err="1" smtClean="0"/>
              <a:t>propriedades</a:t>
            </a:r>
            <a:r>
              <a:rPr lang="en-US" dirty="0" smtClean="0"/>
              <a:t>:</a:t>
            </a:r>
            <a:endParaRPr lang="bg-BG" dirty="0"/>
          </a:p>
          <a:p>
            <a:pPr lvl="1"/>
            <a:r>
              <a:rPr lang="en-US" dirty="0" err="1" smtClean="0"/>
              <a:t>Direção</a:t>
            </a:r>
            <a:r>
              <a:rPr lang="en-US" dirty="0"/>
              <a:t>: </a:t>
            </a:r>
            <a:r>
              <a:rPr lang="en-US" b="1" dirty="0" err="1" smtClean="0"/>
              <a:t>obje</a:t>
            </a:r>
            <a:r>
              <a:rPr lang="bg-BG" b="1" dirty="0" smtClean="0"/>
              <a:t>tiv</a:t>
            </a:r>
            <a:r>
              <a:rPr lang="en-US" b="1" dirty="0" smtClean="0"/>
              <a:t>o </a:t>
            </a:r>
            <a:r>
              <a:rPr lang="en-US" dirty="0"/>
              <a:t>do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vado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a </a:t>
            </a:r>
            <a:r>
              <a:rPr lang="en-US" dirty="0" err="1"/>
              <a:t>direção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qual</a:t>
            </a:r>
            <a:r>
              <a:rPr lang="en-US" dirty="0"/>
              <a:t> a </a:t>
            </a:r>
            <a:r>
              <a:rPr lang="en-US" dirty="0" smtClean="0"/>
              <a:t>m</a:t>
            </a:r>
            <a:r>
              <a:rPr lang="bg-BG" dirty="0" smtClean="0"/>
              <a:t>oti</a:t>
            </a:r>
            <a:r>
              <a:rPr lang="en-US" dirty="0" err="1" smtClean="0"/>
              <a:t>vação</a:t>
            </a:r>
            <a:r>
              <a:rPr lang="en-US" dirty="0" smtClean="0"/>
              <a:t> </a:t>
            </a:r>
            <a:r>
              <a:rPr lang="en-US" dirty="0" err="1"/>
              <a:t>leva</a:t>
            </a:r>
            <a:r>
              <a:rPr lang="en-US" dirty="0"/>
              <a:t> o </a:t>
            </a:r>
            <a:r>
              <a:rPr lang="en-US" dirty="0" err="1"/>
              <a:t>comportamento</a:t>
            </a:r>
            <a:r>
              <a:rPr lang="en-US" dirty="0"/>
              <a:t>. </a:t>
            </a:r>
            <a:endParaRPr lang="bg-BG" dirty="0"/>
          </a:p>
          <a:p>
            <a:pPr lvl="1"/>
            <a:r>
              <a:rPr lang="en-US" dirty="0" err="1" smtClean="0"/>
              <a:t>Intensidade</a:t>
            </a:r>
            <a:r>
              <a:rPr lang="en-US" dirty="0"/>
              <a:t>: </a:t>
            </a:r>
            <a:r>
              <a:rPr lang="en-US" b="1" dirty="0" err="1"/>
              <a:t>esforço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intensidade</a:t>
            </a:r>
            <a:r>
              <a:rPr lang="en-US" dirty="0"/>
              <a:t> da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vação</a:t>
            </a:r>
            <a:r>
              <a:rPr lang="en-US" dirty="0"/>
              <a:t>. </a:t>
            </a:r>
            <a:endParaRPr lang="bg-BG" dirty="0"/>
          </a:p>
          <a:p>
            <a:pPr lvl="1"/>
            <a:r>
              <a:rPr lang="en-US" dirty="0" err="1" smtClean="0"/>
              <a:t>Permanência</a:t>
            </a:r>
            <a:r>
              <a:rPr lang="en-US" dirty="0"/>
              <a:t>: </a:t>
            </a:r>
            <a:r>
              <a:rPr lang="en-US" b="1" dirty="0" err="1"/>
              <a:t>necessidade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duração</a:t>
            </a:r>
            <a:r>
              <a:rPr lang="en-US" dirty="0"/>
              <a:t> da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vação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1" y="4434552"/>
            <a:ext cx="8681302" cy="21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9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bg-BG" dirty="0" smtClean="0"/>
              <a:t>Motivação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" y="1252194"/>
            <a:ext cx="8752843" cy="5277105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É </a:t>
            </a:r>
            <a:r>
              <a:rPr lang="en-US" sz="2200" dirty="0" err="1"/>
              <a:t>resultante</a:t>
            </a:r>
            <a:r>
              <a:rPr lang="en-US" sz="2200" dirty="0"/>
              <a:t> de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interação</a:t>
            </a:r>
            <a:r>
              <a:rPr lang="en-US" sz="2200" dirty="0"/>
              <a:t> </a:t>
            </a:r>
            <a:r>
              <a:rPr lang="en-US" sz="2200" dirty="0" err="1"/>
              <a:t>complexa</a:t>
            </a:r>
            <a:r>
              <a:rPr lang="en-US" sz="2200" dirty="0"/>
              <a:t> entre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vos</a:t>
            </a:r>
            <a:r>
              <a:rPr lang="en-US" sz="2200" dirty="0" smtClean="0"/>
              <a:t> </a:t>
            </a:r>
            <a:r>
              <a:rPr lang="en-US" sz="2200" dirty="0" err="1"/>
              <a:t>internos</a:t>
            </a:r>
            <a:r>
              <a:rPr lang="en-US" sz="2200" dirty="0"/>
              <a:t> (das </a:t>
            </a:r>
            <a:r>
              <a:rPr lang="en-US" sz="2200" dirty="0" err="1"/>
              <a:t>pessoas</a:t>
            </a:r>
            <a:r>
              <a:rPr lang="en-US" sz="2200" dirty="0"/>
              <a:t>) e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vos</a:t>
            </a:r>
            <a:r>
              <a:rPr lang="en-US" sz="2200" dirty="0" smtClean="0"/>
              <a:t> </a:t>
            </a:r>
            <a:r>
              <a:rPr lang="en-US" sz="2200" dirty="0" err="1"/>
              <a:t>externos</a:t>
            </a:r>
            <a:r>
              <a:rPr lang="en-US" sz="2200" dirty="0"/>
              <a:t> (do </a:t>
            </a:r>
            <a:r>
              <a:rPr lang="en-US" sz="2200" dirty="0" err="1"/>
              <a:t>ambiente</a:t>
            </a:r>
            <a:r>
              <a:rPr lang="en-US" sz="2200" dirty="0"/>
              <a:t>): </a:t>
            </a:r>
          </a:p>
          <a:p>
            <a:pPr algn="just"/>
            <a:r>
              <a:rPr lang="en-US" sz="2200" dirty="0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vos</a:t>
            </a:r>
            <a:r>
              <a:rPr lang="en-US" sz="2200" dirty="0" smtClean="0"/>
              <a:t> </a:t>
            </a:r>
            <a:r>
              <a:rPr lang="en-US" sz="2200" dirty="0" err="1"/>
              <a:t>internos</a:t>
            </a:r>
            <a:r>
              <a:rPr lang="en-US" sz="2200" dirty="0"/>
              <a:t>: </a:t>
            </a:r>
            <a:r>
              <a:rPr lang="en-US" sz="2200" dirty="0" err="1"/>
              <a:t>impulsos</a:t>
            </a:r>
            <a:r>
              <a:rPr lang="en-US" sz="2200" dirty="0"/>
              <a:t> </a:t>
            </a:r>
            <a:r>
              <a:rPr lang="en-US" sz="2200" dirty="0" err="1"/>
              <a:t>interiores</a:t>
            </a:r>
            <a:r>
              <a:rPr lang="en-US" sz="2200" dirty="0"/>
              <a:t>, de </a:t>
            </a:r>
            <a:r>
              <a:rPr lang="en-US" sz="2200" dirty="0" err="1"/>
              <a:t>natureza</a:t>
            </a:r>
            <a:r>
              <a:rPr lang="en-US" sz="2200" dirty="0"/>
              <a:t> </a:t>
            </a:r>
            <a:r>
              <a:rPr lang="en-US" sz="2200" dirty="0" err="1"/>
              <a:t>fisiológica</a:t>
            </a:r>
            <a:r>
              <a:rPr lang="en-US" sz="2200" dirty="0"/>
              <a:t> e </a:t>
            </a:r>
            <a:r>
              <a:rPr lang="en-US" sz="2200" dirty="0" err="1"/>
              <a:t>psicológica</a:t>
            </a:r>
            <a:r>
              <a:rPr lang="en-US" sz="2200" dirty="0"/>
              <a:t> - </a:t>
            </a:r>
            <a:r>
              <a:rPr lang="en-US" sz="2200" dirty="0" err="1"/>
              <a:t>necessidades</a:t>
            </a:r>
            <a:r>
              <a:rPr lang="en-US" sz="2200" dirty="0"/>
              <a:t>, </a:t>
            </a:r>
            <a:r>
              <a:rPr lang="en-US" sz="2200" dirty="0" err="1" smtClean="0"/>
              <a:t>ap</a:t>
            </a:r>
            <a:r>
              <a:rPr lang="bg-BG" sz="2200" dirty="0" smtClean="0"/>
              <a:t>ti</a:t>
            </a:r>
            <a:r>
              <a:rPr lang="en-US" sz="2200" dirty="0" err="1" smtClean="0"/>
              <a:t>dões</a:t>
            </a:r>
            <a:r>
              <a:rPr lang="en-US" sz="2200" dirty="0"/>
              <a:t>, </a:t>
            </a:r>
            <a:r>
              <a:rPr lang="en-US" sz="2200" dirty="0" err="1"/>
              <a:t>interesses</a:t>
            </a:r>
            <a:r>
              <a:rPr lang="en-US" sz="2200" dirty="0"/>
              <a:t>, </a:t>
            </a:r>
            <a:r>
              <a:rPr lang="en-US" sz="2200" dirty="0" err="1"/>
              <a:t>valores</a:t>
            </a:r>
            <a:r>
              <a:rPr lang="en-US" sz="2200" dirty="0"/>
              <a:t> e </a:t>
            </a:r>
            <a:r>
              <a:rPr lang="en-US" sz="2200" dirty="0" err="1"/>
              <a:t>habilidades</a:t>
            </a:r>
            <a:r>
              <a:rPr lang="en-US" sz="2200" dirty="0"/>
              <a:t>. </a:t>
            </a:r>
            <a:r>
              <a:rPr lang="en-US" sz="2200" dirty="0" err="1"/>
              <a:t>Fazem</a:t>
            </a:r>
            <a:r>
              <a:rPr lang="en-US" sz="2200" dirty="0"/>
              <a:t>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pessoa</a:t>
            </a:r>
            <a:r>
              <a:rPr lang="en-US" sz="2200" dirty="0"/>
              <a:t> </a:t>
            </a:r>
            <a:r>
              <a:rPr lang="en-US" sz="2200" dirty="0" err="1"/>
              <a:t>ser</a:t>
            </a:r>
            <a:r>
              <a:rPr lang="en-US" sz="2200" dirty="0"/>
              <a:t> </a:t>
            </a:r>
            <a:r>
              <a:rPr lang="en-US" sz="2200" dirty="0" err="1"/>
              <a:t>capaz</a:t>
            </a:r>
            <a:r>
              <a:rPr lang="en-US" sz="2200" dirty="0"/>
              <a:t> de </a:t>
            </a:r>
            <a:r>
              <a:rPr lang="en-US" sz="2200" dirty="0" err="1"/>
              <a:t>realizar</a:t>
            </a:r>
            <a:r>
              <a:rPr lang="en-US" sz="2200" dirty="0"/>
              <a:t> </a:t>
            </a:r>
            <a:r>
              <a:rPr lang="en-US" sz="2200" dirty="0" err="1"/>
              <a:t>certas</a:t>
            </a:r>
            <a:r>
              <a:rPr lang="en-US" sz="2200" dirty="0"/>
              <a:t> </a:t>
            </a:r>
            <a:r>
              <a:rPr lang="en-US" sz="2200" dirty="0" err="1"/>
              <a:t>tarefas</a:t>
            </a:r>
            <a:r>
              <a:rPr lang="en-US" sz="2200" dirty="0"/>
              <a:t> e </a:t>
            </a:r>
            <a:r>
              <a:rPr lang="en-US" sz="2200" dirty="0" err="1"/>
              <a:t>não</a:t>
            </a:r>
            <a:r>
              <a:rPr lang="en-US" sz="2200" dirty="0"/>
              <a:t> </a:t>
            </a:r>
            <a:r>
              <a:rPr lang="en-US" sz="2200" dirty="0" err="1"/>
              <a:t>outras</a:t>
            </a:r>
            <a:r>
              <a:rPr lang="en-US" sz="2200" dirty="0"/>
              <a:t>; </a:t>
            </a:r>
            <a:r>
              <a:rPr lang="en-US" sz="2200" dirty="0" err="1" smtClean="0"/>
              <a:t>sen</a:t>
            </a:r>
            <a:r>
              <a:rPr lang="bg-BG" sz="2200" dirty="0" smtClean="0"/>
              <a:t>ti</a:t>
            </a:r>
            <a:r>
              <a:rPr lang="en-US" sz="2200" dirty="0" smtClean="0"/>
              <a:t>r</a:t>
            </a:r>
            <a:r>
              <a:rPr lang="en-US" sz="2200" dirty="0"/>
              <a:t>-se </a:t>
            </a:r>
            <a:r>
              <a:rPr lang="en-US" sz="2200" dirty="0" err="1"/>
              <a:t>atraída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certas</a:t>
            </a:r>
            <a:r>
              <a:rPr lang="en-US" sz="2200" dirty="0"/>
              <a:t> </a:t>
            </a:r>
            <a:r>
              <a:rPr lang="en-US" sz="2200" dirty="0" err="1"/>
              <a:t>coisas</a:t>
            </a:r>
            <a:r>
              <a:rPr lang="en-US" sz="2200" dirty="0"/>
              <a:t> e </a:t>
            </a:r>
            <a:r>
              <a:rPr lang="en-US" sz="2200" dirty="0" err="1"/>
              <a:t>evitar</a:t>
            </a:r>
            <a:r>
              <a:rPr lang="en-US" sz="2200" dirty="0"/>
              <a:t> </a:t>
            </a:r>
            <a:r>
              <a:rPr lang="en-US" sz="2200" dirty="0" err="1"/>
              <a:t>outras</a:t>
            </a:r>
            <a:r>
              <a:rPr lang="en-US" sz="2200" dirty="0"/>
              <a:t>; </a:t>
            </a:r>
            <a:r>
              <a:rPr lang="en-US" sz="2200" dirty="0" err="1"/>
              <a:t>valorizar</a:t>
            </a:r>
            <a:r>
              <a:rPr lang="en-US" sz="2200" dirty="0"/>
              <a:t> </a:t>
            </a:r>
            <a:r>
              <a:rPr lang="en-US" sz="2200" dirty="0" err="1"/>
              <a:t>certos</a:t>
            </a:r>
            <a:r>
              <a:rPr lang="en-US" sz="2200" dirty="0"/>
              <a:t> </a:t>
            </a:r>
            <a:r>
              <a:rPr lang="en-US" sz="2200" dirty="0" err="1"/>
              <a:t>comportamentos</a:t>
            </a:r>
            <a:r>
              <a:rPr lang="en-US" sz="2200" dirty="0"/>
              <a:t> e </a:t>
            </a:r>
            <a:r>
              <a:rPr lang="en-US" sz="2200" dirty="0" err="1"/>
              <a:t>menosprezar</a:t>
            </a:r>
            <a:r>
              <a:rPr lang="en-US" sz="2200" dirty="0"/>
              <a:t> outros. </a:t>
            </a:r>
          </a:p>
          <a:p>
            <a:pPr algn="just"/>
            <a:r>
              <a:rPr lang="en-US" sz="2200" dirty="0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vos</a:t>
            </a:r>
            <a:r>
              <a:rPr lang="en-US" sz="2200" dirty="0" smtClean="0"/>
              <a:t> </a:t>
            </a:r>
            <a:r>
              <a:rPr lang="en-US" sz="2200" dirty="0" err="1"/>
              <a:t>externos</a:t>
            </a:r>
            <a:r>
              <a:rPr lang="en-US" sz="2200" dirty="0"/>
              <a:t>: </a:t>
            </a:r>
            <a:r>
              <a:rPr lang="en-US" sz="2200" dirty="0" err="1" smtClean="0"/>
              <a:t>es</a:t>
            </a:r>
            <a:r>
              <a:rPr lang="bg-BG" sz="2200" dirty="0" smtClean="0"/>
              <a:t>ti</a:t>
            </a:r>
            <a:r>
              <a:rPr lang="en-US" sz="2200" dirty="0" err="1" smtClean="0"/>
              <a:t>mulos</a:t>
            </a:r>
            <a:r>
              <a:rPr lang="en-US" sz="2200" dirty="0" smtClean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 smtClean="0"/>
              <a:t>incen</a:t>
            </a:r>
            <a:r>
              <a:rPr lang="bg-BG" sz="2200" dirty="0" smtClean="0"/>
              <a:t>ti</a:t>
            </a:r>
            <a:r>
              <a:rPr lang="en-US" sz="2200" dirty="0" err="1" smtClean="0"/>
              <a:t>vos</a:t>
            </a:r>
            <a:r>
              <a:rPr lang="en-US" sz="2200" dirty="0" smtClean="0"/>
              <a:t> </a:t>
            </a:r>
            <a:r>
              <a:rPr lang="en-US" sz="2200" dirty="0" err="1"/>
              <a:t>que</a:t>
            </a:r>
            <a:r>
              <a:rPr lang="en-US" sz="2200" dirty="0"/>
              <a:t> o </a:t>
            </a:r>
            <a:r>
              <a:rPr lang="en-US" sz="2200" dirty="0" err="1"/>
              <a:t>ambiente</a:t>
            </a:r>
            <a:r>
              <a:rPr lang="en-US" sz="2200" dirty="0"/>
              <a:t> </a:t>
            </a:r>
            <a:r>
              <a:rPr lang="en-US" sz="2200" dirty="0" err="1"/>
              <a:t>oferece</a:t>
            </a:r>
            <a:r>
              <a:rPr lang="en-US" sz="2200" dirty="0"/>
              <a:t>. Ex: </a:t>
            </a:r>
            <a:r>
              <a:rPr lang="en-US" sz="2200" dirty="0" err="1"/>
              <a:t>trabalho</a:t>
            </a:r>
            <a:r>
              <a:rPr lang="en-US" sz="2200" dirty="0"/>
              <a:t>, </a:t>
            </a:r>
            <a:r>
              <a:rPr lang="en-US" sz="2200" dirty="0" err="1"/>
              <a:t>ambiente</a:t>
            </a:r>
            <a:r>
              <a:rPr lang="en-US" sz="2200" dirty="0"/>
              <a:t>, as </a:t>
            </a:r>
            <a:r>
              <a:rPr lang="en-US" sz="2200" dirty="0" err="1"/>
              <a:t>recompensas</a:t>
            </a:r>
            <a:r>
              <a:rPr lang="en-US" sz="2200" dirty="0"/>
              <a:t>, </a:t>
            </a:r>
            <a:r>
              <a:rPr lang="en-US" sz="2200" dirty="0" err="1"/>
              <a:t>padrões</a:t>
            </a:r>
            <a:r>
              <a:rPr lang="en-US" sz="2200" dirty="0"/>
              <a:t> </a:t>
            </a:r>
            <a:r>
              <a:rPr lang="en-US" sz="2200" dirty="0" err="1"/>
              <a:t>estabelecidos</a:t>
            </a:r>
            <a:r>
              <a:rPr lang="en-US" sz="2200" dirty="0"/>
              <a:t> </a:t>
            </a:r>
            <a:r>
              <a:rPr lang="en-US" sz="2200" dirty="0" err="1"/>
              <a:t>pelo</a:t>
            </a:r>
            <a:r>
              <a:rPr lang="en-US" sz="2200" dirty="0"/>
              <a:t> </a:t>
            </a:r>
            <a:r>
              <a:rPr lang="en-US" sz="2200" dirty="0" err="1"/>
              <a:t>grupo</a:t>
            </a:r>
            <a:r>
              <a:rPr lang="en-US" sz="2200" dirty="0"/>
              <a:t> e </a:t>
            </a:r>
            <a:r>
              <a:rPr lang="en-US" sz="2200" dirty="0" err="1"/>
              <a:t>valores</a:t>
            </a:r>
            <a:r>
              <a:rPr lang="en-US" sz="2200" dirty="0"/>
              <a:t> do </a:t>
            </a:r>
            <a:r>
              <a:rPr lang="en-US" sz="2200" dirty="0" err="1"/>
              <a:t>meio</a:t>
            </a:r>
            <a:r>
              <a:rPr lang="en-US" sz="2200" dirty="0"/>
              <a:t> social.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3660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763"/>
            <a:ext cx="8913813" cy="914400"/>
          </a:xfrm>
        </p:spPr>
        <p:txBody>
          <a:bodyPr/>
          <a:lstStyle/>
          <a:p>
            <a:pPr algn="just"/>
            <a:r>
              <a:rPr lang="bg-BG" dirty="0" smtClean="0"/>
              <a:t>Teorias sobre Motivação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413191"/>
            <a:ext cx="8770728" cy="5044553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/>
              <a:t>Teorias</a:t>
            </a:r>
            <a:r>
              <a:rPr lang="en-US" sz="2200" dirty="0"/>
              <a:t> de </a:t>
            </a:r>
            <a:r>
              <a:rPr lang="en-US" sz="2200" dirty="0" err="1"/>
              <a:t>Conteúdo</a:t>
            </a:r>
            <a:r>
              <a:rPr lang="en-US" sz="2200" dirty="0"/>
              <a:t>: </a:t>
            </a:r>
            <a:r>
              <a:rPr lang="en-US" sz="2200" dirty="0" err="1"/>
              <a:t>procuram</a:t>
            </a:r>
            <a:r>
              <a:rPr lang="en-US" sz="2200" dirty="0"/>
              <a:t> </a:t>
            </a:r>
            <a:r>
              <a:rPr lang="en-US" sz="2200" dirty="0" err="1"/>
              <a:t>explicar</a:t>
            </a:r>
            <a:r>
              <a:rPr lang="en-US" sz="2200" dirty="0"/>
              <a:t> </a:t>
            </a:r>
            <a:r>
              <a:rPr lang="en-US" sz="2200" dirty="0" err="1"/>
              <a:t>quais</a:t>
            </a:r>
            <a:r>
              <a:rPr lang="en-US" sz="2200" dirty="0"/>
              <a:t> </a:t>
            </a:r>
            <a:r>
              <a:rPr lang="en-US" sz="2200" dirty="0" err="1"/>
              <a:t>fatores</a:t>
            </a:r>
            <a:r>
              <a:rPr lang="en-US" sz="2200" dirty="0"/>
              <a:t> </a:t>
            </a:r>
            <a:r>
              <a:rPr lang="en-US" sz="2200" dirty="0" err="1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vam</a:t>
            </a:r>
            <a:r>
              <a:rPr lang="en-US" sz="2200" dirty="0" smtClean="0"/>
              <a:t> </a:t>
            </a:r>
            <a:r>
              <a:rPr lang="en-US" sz="2200" dirty="0"/>
              <a:t>as </a:t>
            </a:r>
            <a:r>
              <a:rPr lang="en-US" sz="2200" dirty="0" err="1"/>
              <a:t>pessoas</a:t>
            </a:r>
            <a:r>
              <a:rPr lang="en-US" sz="2200" dirty="0"/>
              <a:t> – O QUE </a:t>
            </a:r>
          </a:p>
          <a:p>
            <a:pPr lvl="1" algn="just"/>
            <a:r>
              <a:rPr lang="en-US" sz="2200" dirty="0" smtClean="0"/>
              <a:t>Sa</a:t>
            </a:r>
            <a:r>
              <a:rPr lang="bg-BG" sz="2200" dirty="0" smtClean="0"/>
              <a:t>ti</a:t>
            </a:r>
            <a:r>
              <a:rPr lang="en-US" sz="2200" dirty="0" err="1" smtClean="0"/>
              <a:t>sfação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/>
              <a:t>necessidades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 err="1" smtClean="0"/>
              <a:t>Hierarquia</a:t>
            </a:r>
            <a:r>
              <a:rPr lang="en-US" sz="2200" dirty="0" smtClean="0"/>
              <a:t> </a:t>
            </a:r>
            <a:r>
              <a:rPr lang="en-US" sz="2200" dirty="0"/>
              <a:t>das </a:t>
            </a:r>
            <a:r>
              <a:rPr lang="en-US" sz="2200" dirty="0" err="1"/>
              <a:t>Necessidade</a:t>
            </a:r>
            <a:r>
              <a:rPr lang="en-US" sz="2200" dirty="0"/>
              <a:t> (Maslow), ERC (</a:t>
            </a:r>
            <a:r>
              <a:rPr lang="en-US" sz="2200" dirty="0" err="1"/>
              <a:t>Alderfer</a:t>
            </a:r>
            <a:r>
              <a:rPr lang="en-US" sz="2200" dirty="0"/>
              <a:t>), </a:t>
            </a:r>
            <a:r>
              <a:rPr lang="en-US" sz="2200" dirty="0" err="1"/>
              <a:t>Dois</a:t>
            </a:r>
            <a:r>
              <a:rPr lang="en-US" sz="2200" dirty="0"/>
              <a:t> </a:t>
            </a:r>
            <a:r>
              <a:rPr lang="en-US" sz="2200" dirty="0" err="1"/>
              <a:t>Fatores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/>
              <a:t>Herzberg), </a:t>
            </a:r>
            <a:r>
              <a:rPr lang="en-US" sz="2200" dirty="0" err="1"/>
              <a:t>Necessidades</a:t>
            </a:r>
            <a:r>
              <a:rPr lang="en-US" sz="2200" dirty="0"/>
              <a:t> </a:t>
            </a:r>
            <a:r>
              <a:rPr lang="en-US" sz="2200" dirty="0" err="1"/>
              <a:t>Adquiridas</a:t>
            </a:r>
            <a:r>
              <a:rPr lang="en-US" sz="2200" dirty="0"/>
              <a:t> (McClelland). </a:t>
            </a:r>
          </a:p>
          <a:p>
            <a:pPr algn="just"/>
            <a:r>
              <a:rPr lang="en-US" sz="2200" dirty="0" err="1" smtClean="0"/>
              <a:t>Teorias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/>
              <a:t>Processo</a:t>
            </a:r>
            <a:r>
              <a:rPr lang="en-US" sz="2200" dirty="0"/>
              <a:t>: </a:t>
            </a:r>
            <a:r>
              <a:rPr lang="en-US" sz="2200" dirty="0" err="1"/>
              <a:t>procuram</a:t>
            </a:r>
            <a:r>
              <a:rPr lang="en-US" sz="2200" dirty="0"/>
              <a:t> </a:t>
            </a:r>
            <a:r>
              <a:rPr lang="en-US" sz="2200" dirty="0" err="1"/>
              <a:t>explicar</a:t>
            </a:r>
            <a:r>
              <a:rPr lang="en-US" sz="2200" dirty="0"/>
              <a:t> o </a:t>
            </a:r>
            <a:r>
              <a:rPr lang="en-US" sz="2200" dirty="0" err="1"/>
              <a:t>processo</a:t>
            </a:r>
            <a:r>
              <a:rPr lang="en-US" sz="2200" dirty="0"/>
              <a:t> de </a:t>
            </a:r>
            <a:r>
              <a:rPr lang="en-US" sz="2200" dirty="0" err="1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vação</a:t>
            </a:r>
            <a:r>
              <a:rPr lang="en-US" sz="2200" dirty="0" smtClean="0"/>
              <a:t> </a:t>
            </a:r>
            <a:r>
              <a:rPr lang="en-US" sz="2200" dirty="0"/>
              <a:t>– COMO </a:t>
            </a:r>
          </a:p>
          <a:p>
            <a:pPr lvl="1" algn="just"/>
            <a:r>
              <a:rPr lang="en-US" sz="2200" dirty="0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vação</a:t>
            </a:r>
            <a:r>
              <a:rPr lang="en-US" sz="2200" dirty="0" smtClean="0"/>
              <a:t> </a:t>
            </a:r>
            <a:r>
              <a:rPr lang="en-US" sz="2200" dirty="0" err="1"/>
              <a:t>como</a:t>
            </a:r>
            <a:r>
              <a:rPr lang="en-US" sz="2200" dirty="0"/>
              <a:t> um </a:t>
            </a:r>
            <a:r>
              <a:rPr lang="en-US" sz="2200" dirty="0" err="1"/>
              <a:t>processo</a:t>
            </a:r>
            <a:r>
              <a:rPr lang="en-US" sz="2200" dirty="0"/>
              <a:t> de </a:t>
            </a:r>
            <a:r>
              <a:rPr lang="en-US" sz="2200" dirty="0" err="1"/>
              <a:t>tomada</a:t>
            </a:r>
            <a:r>
              <a:rPr lang="en-US" sz="2200" dirty="0"/>
              <a:t> de </a:t>
            </a:r>
            <a:r>
              <a:rPr lang="en-US" sz="2200" dirty="0" err="1"/>
              <a:t>decisão</a:t>
            </a:r>
            <a:r>
              <a:rPr lang="en-US" sz="2200" dirty="0"/>
              <a:t>. </a:t>
            </a:r>
          </a:p>
          <a:p>
            <a:pPr lvl="1" algn="just"/>
            <a:r>
              <a:rPr lang="en-US" sz="2200" dirty="0" err="1" smtClean="0"/>
              <a:t>Behaviorismo</a:t>
            </a:r>
            <a:r>
              <a:rPr lang="en-US" sz="2200" dirty="0" smtClean="0"/>
              <a:t> </a:t>
            </a:r>
            <a:r>
              <a:rPr lang="en-US" sz="2200" dirty="0"/>
              <a:t>(Skinner), </a:t>
            </a:r>
            <a:r>
              <a:rPr lang="en-US" sz="2200" dirty="0" err="1" smtClean="0"/>
              <a:t>Expecta</a:t>
            </a:r>
            <a:r>
              <a:rPr lang="bg-BG" sz="2200" dirty="0" smtClean="0"/>
              <a:t>ti</a:t>
            </a:r>
            <a:r>
              <a:rPr lang="en-US" sz="2200" dirty="0" err="1" smtClean="0"/>
              <a:t>va</a:t>
            </a:r>
            <a:r>
              <a:rPr lang="en-US" sz="2200" dirty="0" smtClean="0"/>
              <a:t> </a:t>
            </a:r>
            <a:r>
              <a:rPr lang="en-US" sz="2200" dirty="0"/>
              <a:t>(Vroom), </a:t>
            </a:r>
            <a:r>
              <a:rPr lang="en-US" sz="2200" dirty="0" err="1"/>
              <a:t>Equidade</a:t>
            </a:r>
            <a:r>
              <a:rPr lang="en-US" sz="2200" dirty="0"/>
              <a:t> (Stacy Adams), </a:t>
            </a:r>
            <a:r>
              <a:rPr lang="en-US" sz="2200" dirty="0" err="1"/>
              <a:t>Estabelecimento</a:t>
            </a:r>
            <a:r>
              <a:rPr lang="en-US" sz="2200" dirty="0"/>
              <a:t> de </a:t>
            </a:r>
            <a:r>
              <a:rPr lang="en-US" sz="2200" dirty="0" err="1" smtClean="0"/>
              <a:t>Obje</a:t>
            </a:r>
            <a:r>
              <a:rPr lang="bg-BG" sz="2200" dirty="0" smtClean="0"/>
              <a:t>ti</a:t>
            </a:r>
            <a:r>
              <a:rPr lang="en-US" sz="2200" dirty="0" err="1" smtClean="0"/>
              <a:t>vos</a:t>
            </a:r>
            <a:r>
              <a:rPr lang="en-US" sz="2200" dirty="0" smtClean="0"/>
              <a:t> </a:t>
            </a:r>
            <a:r>
              <a:rPr lang="en-US" sz="2200" dirty="0"/>
              <a:t>(Locke)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1167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bg-BG" dirty="0" smtClean="0"/>
              <a:t>Hierarquias das Necessidades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00" y="1270084"/>
            <a:ext cx="8788614" cy="5205550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As </a:t>
            </a:r>
            <a:r>
              <a:rPr lang="en-US" sz="2200" dirty="0" err="1"/>
              <a:t>necessidades</a:t>
            </a:r>
            <a:r>
              <a:rPr lang="en-US" sz="2200" dirty="0"/>
              <a:t> </a:t>
            </a:r>
            <a:r>
              <a:rPr lang="en-US" sz="2200" dirty="0" err="1"/>
              <a:t>humanas</a:t>
            </a:r>
            <a:r>
              <a:rPr lang="en-US" sz="2200" dirty="0"/>
              <a:t> </a:t>
            </a:r>
            <a:r>
              <a:rPr lang="en-US" sz="2200" dirty="0" err="1"/>
              <a:t>agrupam</a:t>
            </a:r>
            <a:r>
              <a:rPr lang="en-US" sz="2200" dirty="0"/>
              <a:t>-se </a:t>
            </a:r>
            <a:r>
              <a:rPr lang="en-US" sz="2200" dirty="0" err="1"/>
              <a:t>segundo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hierarquia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smtClean="0"/>
              <a:t>Uma </a:t>
            </a:r>
            <a:r>
              <a:rPr lang="en-US" sz="2200" dirty="0" err="1"/>
              <a:t>vez</a:t>
            </a:r>
            <a:r>
              <a:rPr lang="en-US" sz="2200" dirty="0"/>
              <a:t> </a:t>
            </a:r>
            <a:r>
              <a:rPr lang="en-US" sz="2200" dirty="0" err="1"/>
              <a:t>atendida</a:t>
            </a:r>
            <a:r>
              <a:rPr lang="en-US" sz="2200" dirty="0"/>
              <a:t>,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necessidade</a:t>
            </a:r>
            <a:r>
              <a:rPr lang="en-US" sz="2200" dirty="0"/>
              <a:t> </a:t>
            </a:r>
            <a:r>
              <a:rPr lang="en-US" sz="2200" dirty="0" err="1"/>
              <a:t>deixa</a:t>
            </a:r>
            <a:r>
              <a:rPr lang="en-US" sz="2200" dirty="0"/>
              <a:t> de se </a:t>
            </a:r>
            <a:r>
              <a:rPr lang="en-US" sz="2200" dirty="0" err="1"/>
              <a:t>fazer</a:t>
            </a:r>
            <a:r>
              <a:rPr lang="en-US" sz="2200" dirty="0"/>
              <a:t> </a:t>
            </a:r>
            <a:r>
              <a:rPr lang="en-US" sz="2200" dirty="0" err="1" smtClean="0"/>
              <a:t>sen</a:t>
            </a:r>
            <a:r>
              <a:rPr lang="bg-BG" sz="2200" dirty="0" smtClean="0"/>
              <a:t>ti</a:t>
            </a:r>
            <a:r>
              <a:rPr lang="en-US" sz="2200" dirty="0" smtClean="0"/>
              <a:t>r </a:t>
            </a:r>
            <a:r>
              <a:rPr lang="en-US" sz="2200" dirty="0"/>
              <a:t>(</a:t>
            </a:r>
            <a:r>
              <a:rPr lang="en-US" sz="2200" dirty="0" err="1"/>
              <a:t>perde</a:t>
            </a:r>
            <a:r>
              <a:rPr lang="en-US" sz="2200" dirty="0"/>
              <a:t>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força</a:t>
            </a:r>
            <a:r>
              <a:rPr lang="en-US" sz="2200" dirty="0"/>
              <a:t> </a:t>
            </a:r>
            <a:r>
              <a:rPr lang="en-US" sz="2200" dirty="0" err="1"/>
              <a:t>moAvadora</a:t>
            </a:r>
            <a:r>
              <a:rPr lang="en-US" sz="2200" dirty="0"/>
              <a:t>) e a </a:t>
            </a:r>
            <a:r>
              <a:rPr lang="en-US" sz="2200" dirty="0" err="1"/>
              <a:t>pessoa</a:t>
            </a:r>
            <a:r>
              <a:rPr lang="en-US" sz="2200" dirty="0"/>
              <a:t> </a:t>
            </a:r>
            <a:r>
              <a:rPr lang="en-US" sz="2200" dirty="0" err="1"/>
              <a:t>passa</a:t>
            </a:r>
            <a:r>
              <a:rPr lang="en-US" sz="2200" dirty="0"/>
              <a:t> a </a:t>
            </a:r>
            <a:r>
              <a:rPr lang="en-US" sz="2200" dirty="0" err="1"/>
              <a:t>ser</a:t>
            </a:r>
            <a:r>
              <a:rPr lang="en-US" sz="2200" dirty="0"/>
              <a:t> </a:t>
            </a:r>
            <a:r>
              <a:rPr lang="en-US" sz="2200" dirty="0" err="1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vada</a:t>
            </a:r>
            <a:r>
              <a:rPr lang="en-US" sz="2200" dirty="0" smtClean="0"/>
              <a:t> </a:t>
            </a:r>
            <a:r>
              <a:rPr lang="en-US" sz="2200" dirty="0" err="1"/>
              <a:t>pela</a:t>
            </a:r>
            <a:r>
              <a:rPr lang="en-US" sz="2200" dirty="0"/>
              <a:t> </a:t>
            </a:r>
            <a:r>
              <a:rPr lang="en-US" sz="2200" dirty="0" err="1"/>
              <a:t>ordem</a:t>
            </a:r>
            <a:r>
              <a:rPr lang="en-US" sz="2200" dirty="0"/>
              <a:t> </a:t>
            </a:r>
            <a:r>
              <a:rPr lang="en-US" sz="2200" dirty="0" err="1"/>
              <a:t>seguinte</a:t>
            </a:r>
            <a:r>
              <a:rPr lang="en-US" sz="2200" dirty="0"/>
              <a:t> de </a:t>
            </a:r>
            <a:r>
              <a:rPr lang="en-US" sz="2200" dirty="0" err="1"/>
              <a:t>necessidades</a:t>
            </a:r>
            <a:r>
              <a:rPr lang="en-US" sz="2200" dirty="0"/>
              <a:t>. </a:t>
            </a:r>
          </a:p>
          <a:p>
            <a:pPr lvl="1" algn="just"/>
            <a:r>
              <a:rPr lang="en-US" sz="2200" dirty="0" err="1" smtClean="0"/>
              <a:t>Princípio</a:t>
            </a:r>
            <a:r>
              <a:rPr lang="en-US" sz="2200" dirty="0" smtClean="0"/>
              <a:t> </a:t>
            </a:r>
            <a:r>
              <a:rPr lang="en-US" sz="2200" dirty="0"/>
              <a:t>da </a:t>
            </a:r>
            <a:r>
              <a:rPr lang="en-US" sz="2200" dirty="0" err="1"/>
              <a:t>emergência</a:t>
            </a:r>
            <a:r>
              <a:rPr lang="en-US" sz="2200" dirty="0"/>
              <a:t>: as </a:t>
            </a:r>
            <a:r>
              <a:rPr lang="en-US" sz="2200" dirty="0" err="1"/>
              <a:t>necessidades</a:t>
            </a:r>
            <a:r>
              <a:rPr lang="en-US" sz="2200" dirty="0"/>
              <a:t> de </a:t>
            </a:r>
            <a:r>
              <a:rPr lang="en-US" sz="2200" dirty="0" err="1"/>
              <a:t>qualquer</a:t>
            </a:r>
            <a:r>
              <a:rPr lang="en-US" sz="2200" dirty="0"/>
              <a:t> </a:t>
            </a:r>
            <a:r>
              <a:rPr lang="en-US" sz="2200" dirty="0" err="1"/>
              <a:t>nível</a:t>
            </a:r>
            <a:r>
              <a:rPr lang="en-US" sz="2200" dirty="0"/>
              <a:t> da </a:t>
            </a:r>
            <a:r>
              <a:rPr lang="en-US" sz="2200" dirty="0" err="1"/>
              <a:t>hierarquia</a:t>
            </a:r>
            <a:r>
              <a:rPr lang="en-US" sz="2200" dirty="0"/>
              <a:t> </a:t>
            </a:r>
            <a:r>
              <a:rPr lang="en-US" sz="2200" dirty="0" err="1"/>
              <a:t>emergem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 smtClean="0"/>
              <a:t>mo</a:t>
            </a:r>
            <a:r>
              <a:rPr lang="bg-BG" sz="2200" dirty="0" smtClean="0"/>
              <a:t>ti</a:t>
            </a:r>
            <a:r>
              <a:rPr lang="en-US" sz="2200" dirty="0" err="1" smtClean="0"/>
              <a:t>vadores</a:t>
            </a:r>
            <a:r>
              <a:rPr lang="en-US" sz="2200" dirty="0" smtClean="0"/>
              <a:t> </a:t>
            </a:r>
            <a:r>
              <a:rPr lang="en-US" sz="2200" dirty="0" err="1"/>
              <a:t>apenas</a:t>
            </a:r>
            <a:r>
              <a:rPr lang="en-US" sz="2200" dirty="0"/>
              <a:t> </a:t>
            </a:r>
            <a:r>
              <a:rPr lang="en-US" sz="2200" dirty="0" err="1"/>
              <a:t>quando</a:t>
            </a:r>
            <a:r>
              <a:rPr lang="en-US" sz="2200" dirty="0"/>
              <a:t> as </a:t>
            </a:r>
            <a:r>
              <a:rPr lang="en-US" sz="2200" dirty="0" err="1"/>
              <a:t>necessidades</a:t>
            </a:r>
            <a:r>
              <a:rPr lang="en-US" sz="2200" dirty="0"/>
              <a:t> de </a:t>
            </a:r>
            <a:r>
              <a:rPr lang="en-US" sz="2200" dirty="0" err="1"/>
              <a:t>níveis</a:t>
            </a:r>
            <a:r>
              <a:rPr lang="en-US" sz="2200" dirty="0"/>
              <a:t> </a:t>
            </a:r>
            <a:r>
              <a:rPr lang="en-US" sz="2200" dirty="0" err="1"/>
              <a:t>inferiores</a:t>
            </a:r>
            <a:r>
              <a:rPr lang="en-US" sz="2200" dirty="0"/>
              <a:t> </a:t>
            </a:r>
            <a:r>
              <a:rPr lang="en-US" sz="2200" dirty="0" smtClean="0"/>
              <a:t>j</a:t>
            </a:r>
            <a:r>
              <a:rPr lang="bg-BG" sz="2200" dirty="0" smtClean="0"/>
              <a:t>á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bg-BG" sz="2200" dirty="0" smtClean="0"/>
              <a:t>ti</a:t>
            </a:r>
            <a:r>
              <a:rPr lang="en-US" sz="2200" dirty="0" err="1" smtClean="0"/>
              <a:t>verem</a:t>
            </a:r>
            <a:r>
              <a:rPr lang="en-US" sz="2200" dirty="0" smtClean="0"/>
              <a:t> </a:t>
            </a:r>
            <a:r>
              <a:rPr lang="en-US" sz="2200" dirty="0" err="1"/>
              <a:t>razoavelmente</a:t>
            </a:r>
            <a:r>
              <a:rPr lang="en-US" sz="2200" dirty="0"/>
              <a:t> </a:t>
            </a:r>
            <a:r>
              <a:rPr lang="en-US" sz="2200" dirty="0" err="1" smtClean="0"/>
              <a:t>sa</a:t>
            </a:r>
            <a:r>
              <a:rPr lang="bg-BG" sz="2200" dirty="0" smtClean="0"/>
              <a:t>ti</a:t>
            </a:r>
            <a:r>
              <a:rPr lang="en-US" sz="2200" dirty="0" err="1" smtClean="0"/>
              <a:t>sfeitas</a:t>
            </a:r>
            <a:r>
              <a:rPr lang="en-US" sz="2200" dirty="0"/>
              <a:t>. </a:t>
            </a:r>
          </a:p>
          <a:p>
            <a:pPr lvl="1" algn="just"/>
            <a:r>
              <a:rPr lang="en-US" sz="2200" dirty="0" err="1" smtClean="0"/>
              <a:t>Princípio</a:t>
            </a:r>
            <a:r>
              <a:rPr lang="en-US" sz="2200" dirty="0" smtClean="0"/>
              <a:t> </a:t>
            </a:r>
            <a:r>
              <a:rPr lang="en-US" sz="2200" dirty="0"/>
              <a:t>da </a:t>
            </a:r>
            <a:r>
              <a:rPr lang="en-US" sz="2200" dirty="0" err="1"/>
              <a:t>dominância</a:t>
            </a:r>
            <a:r>
              <a:rPr lang="en-US" sz="2200" dirty="0"/>
              <a:t>: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medida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necessidade</a:t>
            </a:r>
            <a:r>
              <a:rPr lang="en-US" sz="2200" dirty="0"/>
              <a:t> é </a:t>
            </a:r>
            <a:r>
              <a:rPr lang="en-US" sz="2200" dirty="0" err="1"/>
              <a:t>substancialmente</a:t>
            </a:r>
            <a:r>
              <a:rPr lang="en-US" sz="2200" dirty="0"/>
              <a:t> </a:t>
            </a:r>
            <a:r>
              <a:rPr lang="en-US" sz="2200" dirty="0" err="1"/>
              <a:t>atendida</a:t>
            </a:r>
            <a:r>
              <a:rPr lang="en-US" sz="2200" dirty="0"/>
              <a:t>, a </a:t>
            </a:r>
            <a:r>
              <a:rPr lang="en-US" sz="2200" dirty="0" err="1"/>
              <a:t>próxima</a:t>
            </a:r>
            <a:r>
              <a:rPr lang="en-US" sz="2200" dirty="0"/>
              <a:t> se </a:t>
            </a:r>
            <a:r>
              <a:rPr lang="en-US" sz="2200" dirty="0" err="1"/>
              <a:t>torna</a:t>
            </a:r>
            <a:r>
              <a:rPr lang="en-US" sz="2200" dirty="0"/>
              <a:t> </a:t>
            </a:r>
            <a:r>
              <a:rPr lang="en-US" sz="2200" dirty="0" err="1"/>
              <a:t>dominante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6939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bg-BG" dirty="0" smtClean="0"/>
              <a:t>Pirâmide de Maslow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9" y="1505195"/>
            <a:ext cx="8378275" cy="48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89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313"/>
            <a:ext cx="8913813" cy="914400"/>
          </a:xfrm>
        </p:spPr>
        <p:txBody>
          <a:bodyPr/>
          <a:lstStyle/>
          <a:p>
            <a:r>
              <a:rPr lang="bg-BG" dirty="0" smtClean="0"/>
              <a:t>Teoria ERC (ou ERG) - Alderfer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287971"/>
            <a:ext cx="9000915" cy="5259215"/>
          </a:xfrm>
        </p:spPr>
        <p:txBody>
          <a:bodyPr>
            <a:noAutofit/>
          </a:bodyPr>
          <a:lstStyle/>
          <a:p>
            <a:r>
              <a:rPr lang="en-US" sz="2200" dirty="0" err="1"/>
              <a:t>Adaptação</a:t>
            </a:r>
            <a:r>
              <a:rPr lang="en-US" sz="2200" dirty="0"/>
              <a:t> das </a:t>
            </a:r>
            <a:r>
              <a:rPr lang="en-US" sz="2200" dirty="0" err="1"/>
              <a:t>necessidades</a:t>
            </a:r>
            <a:r>
              <a:rPr lang="en-US" sz="2200" dirty="0"/>
              <a:t> </a:t>
            </a:r>
            <a:r>
              <a:rPr lang="en-US" sz="2200" dirty="0" err="1"/>
              <a:t>humanas</a:t>
            </a:r>
            <a:r>
              <a:rPr lang="en-US" sz="2200" dirty="0"/>
              <a:t> de Maslow a </a:t>
            </a:r>
            <a:r>
              <a:rPr lang="en-US" sz="2200" dirty="0" err="1"/>
              <a:t>suas</a:t>
            </a:r>
            <a:r>
              <a:rPr lang="en-US" sz="2200" dirty="0"/>
              <a:t> </a:t>
            </a:r>
            <a:r>
              <a:rPr lang="en-US" sz="2200" dirty="0" err="1"/>
              <a:t>próprias</a:t>
            </a:r>
            <a:r>
              <a:rPr lang="en-US" sz="2200" dirty="0"/>
              <a:t> </a:t>
            </a:r>
            <a:r>
              <a:rPr lang="en-US" sz="2200" dirty="0" err="1"/>
              <a:t>pesquisas</a:t>
            </a:r>
            <a:r>
              <a:rPr lang="en-US" sz="2200" dirty="0"/>
              <a:t>. </a:t>
            </a:r>
          </a:p>
          <a:p>
            <a:r>
              <a:rPr lang="en-US" sz="2200" dirty="0" err="1" smtClean="0"/>
              <a:t>Três</a:t>
            </a:r>
            <a:r>
              <a:rPr lang="en-US" sz="2200" dirty="0" smtClean="0"/>
              <a:t> </a:t>
            </a:r>
            <a:r>
              <a:rPr lang="en-US" sz="2200" dirty="0" err="1"/>
              <a:t>níveis</a:t>
            </a:r>
            <a:r>
              <a:rPr lang="en-US" sz="2200" dirty="0"/>
              <a:t>: </a:t>
            </a:r>
          </a:p>
          <a:p>
            <a:pPr lvl="1"/>
            <a:r>
              <a:rPr lang="en-US" sz="2200" b="1" dirty="0"/>
              <a:t>1.  </a:t>
            </a:r>
            <a:r>
              <a:rPr lang="en-US" sz="2200" b="1" dirty="0" err="1"/>
              <a:t>Existência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i="1" dirty="0"/>
              <a:t>existence</a:t>
            </a:r>
            <a:r>
              <a:rPr lang="en-US" sz="2200" dirty="0"/>
              <a:t>)– </a:t>
            </a:r>
            <a:r>
              <a:rPr lang="en-US" sz="2200" dirty="0" err="1"/>
              <a:t>fisiológico</a:t>
            </a:r>
            <a:r>
              <a:rPr lang="en-US" sz="2200" dirty="0"/>
              <a:t> e </a:t>
            </a:r>
            <a:r>
              <a:rPr lang="en-US" sz="2200" dirty="0" err="1"/>
              <a:t>segurança</a:t>
            </a:r>
            <a:r>
              <a:rPr lang="en-US" sz="2200" dirty="0"/>
              <a:t> de Maslow </a:t>
            </a:r>
          </a:p>
          <a:p>
            <a:pPr lvl="1"/>
            <a:r>
              <a:rPr lang="en-US" sz="2200" b="1" dirty="0"/>
              <a:t>2.  </a:t>
            </a:r>
            <a:r>
              <a:rPr lang="en-US" sz="2200" b="1" dirty="0" err="1"/>
              <a:t>Relacionamento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i="1" dirty="0"/>
              <a:t>relatedness</a:t>
            </a:r>
            <a:r>
              <a:rPr lang="en-US" sz="2200" dirty="0"/>
              <a:t>) – social e </a:t>
            </a:r>
            <a:r>
              <a:rPr lang="en-US" sz="2200" dirty="0" err="1"/>
              <a:t>alguns</a:t>
            </a:r>
            <a:r>
              <a:rPr lang="en-US" sz="2200" dirty="0"/>
              <a:t> </a:t>
            </a:r>
            <a:r>
              <a:rPr lang="en-US" sz="2200" dirty="0" err="1"/>
              <a:t>fatores</a:t>
            </a:r>
            <a:r>
              <a:rPr lang="en-US" sz="2200" dirty="0"/>
              <a:t> </a:t>
            </a:r>
            <a:r>
              <a:rPr lang="en-US" sz="2200" dirty="0" err="1"/>
              <a:t>externos</a:t>
            </a:r>
            <a:r>
              <a:rPr lang="en-US" sz="2200" dirty="0"/>
              <a:t> do </a:t>
            </a:r>
            <a:r>
              <a:rPr lang="en-US" sz="2200" dirty="0" err="1"/>
              <a:t>nível</a:t>
            </a:r>
            <a:r>
              <a:rPr lang="en-US" sz="2200" dirty="0"/>
              <a:t> de </a:t>
            </a:r>
            <a:r>
              <a:rPr lang="en-US" sz="2200" dirty="0" err="1"/>
              <a:t>esJma</a:t>
            </a:r>
            <a:r>
              <a:rPr lang="en-US" sz="2200" dirty="0"/>
              <a:t> </a:t>
            </a:r>
          </a:p>
          <a:p>
            <a:pPr lvl="1"/>
            <a:r>
              <a:rPr lang="en-US" sz="2200" b="1" dirty="0"/>
              <a:t>3.  </a:t>
            </a:r>
            <a:r>
              <a:rPr lang="en-US" sz="2200" b="1" dirty="0" err="1"/>
              <a:t>Crescimento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i="1" dirty="0"/>
              <a:t>growth</a:t>
            </a:r>
            <a:r>
              <a:rPr lang="en-US" sz="2200" dirty="0"/>
              <a:t>) – </a:t>
            </a:r>
            <a:r>
              <a:rPr lang="en-US" sz="2200" dirty="0" err="1"/>
              <a:t>internos</a:t>
            </a:r>
            <a:r>
              <a:rPr lang="en-US" sz="2200" dirty="0"/>
              <a:t> de </a:t>
            </a:r>
            <a:r>
              <a:rPr lang="en-US" sz="2200" dirty="0" err="1"/>
              <a:t>esJma</a:t>
            </a:r>
            <a:r>
              <a:rPr lang="en-US" sz="2200" dirty="0"/>
              <a:t> e o </a:t>
            </a:r>
            <a:r>
              <a:rPr lang="en-US" sz="2200" dirty="0" err="1"/>
              <a:t>nível</a:t>
            </a:r>
            <a:r>
              <a:rPr lang="en-US" sz="2200" dirty="0"/>
              <a:t> de </a:t>
            </a:r>
            <a:r>
              <a:rPr lang="en-US" sz="2200" dirty="0" err="1"/>
              <a:t>autorrealização</a:t>
            </a:r>
            <a:r>
              <a:rPr lang="en-US" sz="2200" dirty="0"/>
              <a:t> </a:t>
            </a:r>
          </a:p>
          <a:p>
            <a:r>
              <a:rPr lang="en-US" sz="2200" dirty="0" err="1" smtClean="0"/>
              <a:t>Hierarquia</a:t>
            </a:r>
            <a:r>
              <a:rPr lang="en-US" sz="2200" dirty="0" smtClean="0"/>
              <a:t> </a:t>
            </a:r>
            <a:r>
              <a:rPr lang="en-US" sz="2200" dirty="0" err="1"/>
              <a:t>não</a:t>
            </a:r>
            <a:r>
              <a:rPr lang="en-US" sz="2200" dirty="0"/>
              <a:t> é </a:t>
            </a:r>
            <a:r>
              <a:rPr lang="en-US" sz="2200" dirty="0" err="1"/>
              <a:t>tão</a:t>
            </a:r>
            <a:r>
              <a:rPr lang="en-US" sz="2200" dirty="0"/>
              <a:t> </a:t>
            </a:r>
            <a:r>
              <a:rPr lang="en-US" sz="2200" dirty="0" err="1"/>
              <a:t>rígida</a:t>
            </a:r>
            <a:r>
              <a:rPr lang="en-US" sz="2200" dirty="0"/>
              <a:t> – </a:t>
            </a:r>
            <a:r>
              <a:rPr lang="en-US" sz="2200" dirty="0" err="1"/>
              <a:t>vários</a:t>
            </a:r>
            <a:r>
              <a:rPr lang="en-US" sz="2200" dirty="0"/>
              <a:t> </a:t>
            </a:r>
            <a:r>
              <a:rPr lang="en-US" sz="2200" dirty="0" err="1"/>
              <a:t>níveis</a:t>
            </a:r>
            <a:r>
              <a:rPr lang="en-US" sz="2200" dirty="0"/>
              <a:t> </a:t>
            </a:r>
            <a:r>
              <a:rPr lang="en-US" sz="2200" dirty="0" err="1"/>
              <a:t>podem</a:t>
            </a:r>
            <a:r>
              <a:rPr lang="en-US" sz="2200" dirty="0"/>
              <a:t> </a:t>
            </a:r>
            <a:r>
              <a:rPr lang="en-US" sz="2200" dirty="0" err="1"/>
              <a:t>ser</a:t>
            </a:r>
            <a:r>
              <a:rPr lang="en-US" sz="2200" dirty="0"/>
              <a:t> </a:t>
            </a:r>
            <a:r>
              <a:rPr lang="en-US" sz="2200" dirty="0" err="1"/>
              <a:t>esJmulados</a:t>
            </a:r>
            <a:r>
              <a:rPr lang="en-US" sz="2200" dirty="0"/>
              <a:t> </a:t>
            </a:r>
            <a:r>
              <a:rPr lang="en-US" sz="2200" dirty="0" err="1"/>
              <a:t>simultaneamente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Falta</a:t>
            </a:r>
            <a:r>
              <a:rPr lang="en-US" sz="2200" dirty="0"/>
              <a:t> de um </a:t>
            </a:r>
            <a:r>
              <a:rPr lang="en-US" sz="2200" dirty="0" err="1"/>
              <a:t>nível</a:t>
            </a:r>
            <a:r>
              <a:rPr lang="en-US" sz="2200" dirty="0"/>
              <a:t> superior </a:t>
            </a:r>
            <a:r>
              <a:rPr lang="en-US" sz="2200" dirty="0" err="1"/>
              <a:t>pode</a:t>
            </a:r>
            <a:r>
              <a:rPr lang="en-US" sz="2200" dirty="0"/>
              <a:t> </a:t>
            </a:r>
            <a:r>
              <a:rPr lang="en-US" sz="2200" dirty="0" err="1"/>
              <a:t>aumentar</a:t>
            </a:r>
            <a:r>
              <a:rPr lang="en-US" sz="2200" dirty="0"/>
              <a:t> </a:t>
            </a:r>
            <a:r>
              <a:rPr lang="en-US" sz="2200" dirty="0" err="1"/>
              <a:t>necessidade</a:t>
            </a:r>
            <a:r>
              <a:rPr lang="en-US" sz="2200" dirty="0"/>
              <a:t> de um inferior – </a:t>
            </a:r>
            <a:r>
              <a:rPr lang="en-US" sz="2200" dirty="0" err="1"/>
              <a:t>hierarquia</a:t>
            </a:r>
            <a:r>
              <a:rPr lang="en-US" sz="2200" dirty="0"/>
              <a:t> </a:t>
            </a:r>
            <a:r>
              <a:rPr lang="en-US" sz="2200" dirty="0" err="1"/>
              <a:t>descendente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1792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22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Necessidades Adquiridas – McClelland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305860"/>
            <a:ext cx="8734957" cy="513399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 </a:t>
            </a:r>
            <a:r>
              <a:rPr lang="en-US" sz="2400" dirty="0" err="1" smtClean="0"/>
              <a:t>mo</a:t>
            </a:r>
            <a:r>
              <a:rPr lang="bg-BG" sz="2400" dirty="0" smtClean="0"/>
              <a:t>ti</a:t>
            </a:r>
            <a:r>
              <a:rPr lang="en-US" sz="2400" dirty="0" err="1" smtClean="0"/>
              <a:t>vação</a:t>
            </a:r>
            <a:r>
              <a:rPr lang="en-US" sz="2400" dirty="0" smtClean="0"/>
              <a:t> </a:t>
            </a:r>
            <a:r>
              <a:rPr lang="en-US" sz="2400" dirty="0"/>
              <a:t>é </a:t>
            </a:r>
            <a:r>
              <a:rPr lang="en-US" sz="2400" dirty="0" err="1"/>
              <a:t>relacionada</a:t>
            </a:r>
            <a:r>
              <a:rPr lang="en-US" sz="2400" dirty="0"/>
              <a:t> com a </a:t>
            </a:r>
            <a:r>
              <a:rPr lang="en-US" sz="2400" dirty="0" err="1" smtClean="0"/>
              <a:t>sa</a:t>
            </a:r>
            <a:r>
              <a:rPr lang="bg-BG" sz="2400" dirty="0" smtClean="0"/>
              <a:t>ti</a:t>
            </a:r>
            <a:r>
              <a:rPr lang="en-US" sz="2400" dirty="0" err="1" smtClean="0"/>
              <a:t>sfação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certas</a:t>
            </a:r>
            <a:r>
              <a:rPr lang="en-US" sz="2400" dirty="0"/>
              <a:t> </a:t>
            </a:r>
            <a:r>
              <a:rPr lang="en-US" sz="2400" dirty="0" err="1"/>
              <a:t>necessidades</a:t>
            </a:r>
            <a:r>
              <a:rPr lang="en-US" sz="2400" dirty="0"/>
              <a:t>, as </a:t>
            </a:r>
            <a:r>
              <a:rPr lang="en-US" sz="2400" dirty="0" err="1"/>
              <a:t>quais</a:t>
            </a:r>
            <a:r>
              <a:rPr lang="en-US" sz="2400" dirty="0"/>
              <a:t> </a:t>
            </a:r>
            <a:r>
              <a:rPr lang="en-US" sz="2400" dirty="0" err="1"/>
              <a:t>são</a:t>
            </a:r>
            <a:r>
              <a:rPr lang="en-US" sz="2400" dirty="0"/>
              <a:t> </a:t>
            </a:r>
            <a:r>
              <a:rPr lang="en-US" sz="2400" dirty="0" err="1"/>
              <a:t>adquiridas</a:t>
            </a:r>
            <a:r>
              <a:rPr lang="en-US" sz="2400" dirty="0"/>
              <a:t> (</a:t>
            </a:r>
            <a:r>
              <a:rPr lang="en-US" sz="2400" dirty="0" err="1"/>
              <a:t>aprendidas</a:t>
            </a:r>
            <a:r>
              <a:rPr lang="en-US" sz="2400" dirty="0"/>
              <a:t>) </a:t>
            </a:r>
            <a:r>
              <a:rPr lang="en-US" sz="2400" dirty="0" err="1"/>
              <a:t>pelos</a:t>
            </a:r>
            <a:r>
              <a:rPr lang="en-US" sz="2400" dirty="0"/>
              <a:t> </a:t>
            </a:r>
            <a:r>
              <a:rPr lang="en-US" sz="2400" dirty="0" err="1"/>
              <a:t>indivíduos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longo</a:t>
            </a:r>
            <a:r>
              <a:rPr lang="en-US" sz="2400" dirty="0"/>
              <a:t> de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vivência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 err="1"/>
              <a:t>Três</a:t>
            </a:r>
            <a:r>
              <a:rPr lang="en-US" sz="2400" dirty="0"/>
              <a:t> </a:t>
            </a:r>
            <a:r>
              <a:rPr lang="en-US" sz="2400" dirty="0" err="1"/>
              <a:t>perfis</a:t>
            </a:r>
            <a:r>
              <a:rPr lang="en-US" sz="2400" dirty="0"/>
              <a:t> de </a:t>
            </a:r>
            <a:r>
              <a:rPr lang="en-US" sz="2400" dirty="0" err="1" smtClean="0"/>
              <a:t>necessidades</a:t>
            </a:r>
            <a:r>
              <a:rPr lang="en-US" sz="2400" dirty="0" smtClean="0"/>
              <a:t>:</a:t>
            </a:r>
            <a:endParaRPr lang="bg-BG" sz="2400" dirty="0"/>
          </a:p>
          <a:p>
            <a:pPr lvl="1" algn="just"/>
            <a:r>
              <a:rPr lang="en-US" sz="2400" dirty="0" err="1" smtClean="0"/>
              <a:t>Necessidade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Realização</a:t>
            </a:r>
            <a:r>
              <a:rPr lang="en-US" sz="2400" dirty="0"/>
              <a:t> (</a:t>
            </a:r>
            <a:r>
              <a:rPr lang="en-US" sz="2400" dirty="0" err="1" smtClean="0"/>
              <a:t>compe</a:t>
            </a:r>
            <a:r>
              <a:rPr lang="bg-BG" sz="2400" dirty="0" smtClean="0"/>
              <a:t>ti</a:t>
            </a:r>
            <a:r>
              <a:rPr lang="en-US" sz="2400" dirty="0" smtClean="0"/>
              <a:t>r</a:t>
            </a:r>
            <a:r>
              <a:rPr lang="en-US" sz="2400" dirty="0"/>
              <a:t>,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excelente</a:t>
            </a:r>
            <a:r>
              <a:rPr lang="en-US" sz="2400" dirty="0"/>
              <a:t>) </a:t>
            </a:r>
            <a:endParaRPr lang="bg-BG" sz="2400" dirty="0"/>
          </a:p>
          <a:p>
            <a:pPr lvl="1" algn="just"/>
            <a:r>
              <a:rPr lang="en-US" sz="2400" dirty="0" err="1" smtClean="0"/>
              <a:t>Necessidade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Poder</a:t>
            </a:r>
            <a:r>
              <a:rPr lang="en-US" sz="2400" dirty="0"/>
              <a:t> (</a:t>
            </a:r>
            <a:r>
              <a:rPr lang="en-US" sz="2400" dirty="0" err="1"/>
              <a:t>exercer</a:t>
            </a:r>
            <a:r>
              <a:rPr lang="en-US" sz="2400" dirty="0"/>
              <a:t> </a:t>
            </a:r>
            <a:r>
              <a:rPr lang="en-US" sz="2400" dirty="0" err="1"/>
              <a:t>influência</a:t>
            </a:r>
            <a:r>
              <a:rPr lang="en-US" sz="2400" dirty="0"/>
              <a:t>, </a:t>
            </a:r>
            <a:r>
              <a:rPr lang="en-US" sz="2400" dirty="0" err="1"/>
              <a:t>autoridade</a:t>
            </a:r>
            <a:r>
              <a:rPr lang="en-US" sz="2400" dirty="0"/>
              <a:t>) </a:t>
            </a:r>
            <a:endParaRPr lang="bg-BG" sz="2400" dirty="0"/>
          </a:p>
          <a:p>
            <a:pPr lvl="1" algn="just"/>
            <a:r>
              <a:rPr lang="en-US" sz="2400" dirty="0" err="1" smtClean="0"/>
              <a:t>Necessidade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Afiliação</a:t>
            </a:r>
            <a:r>
              <a:rPr lang="en-US" sz="2400" dirty="0"/>
              <a:t> (</a:t>
            </a:r>
            <a:r>
              <a:rPr lang="en-US" sz="2400" dirty="0" err="1"/>
              <a:t>Associação</a:t>
            </a:r>
            <a:r>
              <a:rPr lang="en-US" sz="2400" dirty="0"/>
              <a:t>, </a:t>
            </a:r>
            <a:r>
              <a:rPr lang="en-US" sz="2400" dirty="0" err="1"/>
              <a:t>Relacionamento</a:t>
            </a:r>
            <a:r>
              <a:rPr lang="en-US" sz="2400" dirty="0"/>
              <a:t>) 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9714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651"/>
            <a:ext cx="8913813" cy="914400"/>
          </a:xfrm>
        </p:spPr>
        <p:txBody>
          <a:bodyPr/>
          <a:lstStyle/>
          <a:p>
            <a:r>
              <a:rPr lang="bg-BG" dirty="0" smtClean="0"/>
              <a:t>Dois Fatores - Herzberg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448968"/>
            <a:ext cx="8734957" cy="499088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Sa</a:t>
            </a:r>
            <a:r>
              <a:rPr lang="bg-BG" dirty="0" smtClean="0"/>
              <a:t>ti</a:t>
            </a:r>
            <a:r>
              <a:rPr lang="en-US" dirty="0" err="1" smtClean="0"/>
              <a:t>sfação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 smtClean="0"/>
              <a:t>insa</a:t>
            </a:r>
            <a:r>
              <a:rPr lang="bg-BG" dirty="0" smtClean="0"/>
              <a:t>ti</a:t>
            </a:r>
            <a:r>
              <a:rPr lang="en-US" dirty="0" err="1" smtClean="0"/>
              <a:t>sfação</a:t>
            </a:r>
            <a:r>
              <a:rPr lang="en-US" dirty="0" smtClean="0"/>
              <a:t> </a:t>
            </a:r>
            <a:r>
              <a:rPr lang="en-US" dirty="0" err="1"/>
              <a:t>possuem</a:t>
            </a:r>
            <a:r>
              <a:rPr lang="en-US" dirty="0"/>
              <a:t> </a:t>
            </a:r>
            <a:r>
              <a:rPr lang="en-US" dirty="0" err="1"/>
              <a:t>origens</a:t>
            </a:r>
            <a:r>
              <a:rPr lang="en-US" dirty="0"/>
              <a:t> </a:t>
            </a:r>
            <a:r>
              <a:rPr lang="en-US" dirty="0" smtClean="0"/>
              <a:t>dis</a:t>
            </a:r>
            <a:r>
              <a:rPr lang="bg-BG" dirty="0" smtClean="0"/>
              <a:t>ti</a:t>
            </a:r>
            <a:r>
              <a:rPr lang="en-US" dirty="0" err="1" smtClean="0"/>
              <a:t>ntas</a:t>
            </a:r>
            <a:r>
              <a:rPr lang="en-US" dirty="0"/>
              <a:t>. </a:t>
            </a:r>
            <a:endParaRPr lang="bg-BG" dirty="0" smtClean="0"/>
          </a:p>
          <a:p>
            <a:pPr algn="just"/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/>
              <a:t>higiênicos</a:t>
            </a:r>
            <a:r>
              <a:rPr lang="en-US" dirty="0"/>
              <a:t> – </a:t>
            </a:r>
            <a:r>
              <a:rPr lang="en-US" dirty="0" err="1"/>
              <a:t>extrínsecos</a:t>
            </a:r>
            <a:r>
              <a:rPr lang="en-US" dirty="0"/>
              <a:t> – </a:t>
            </a:r>
            <a:r>
              <a:rPr lang="en-US" dirty="0" err="1" smtClean="0"/>
              <a:t>insa</a:t>
            </a:r>
            <a:r>
              <a:rPr lang="bg-BG" dirty="0" smtClean="0"/>
              <a:t>ti</a:t>
            </a:r>
            <a:r>
              <a:rPr lang="en-US" dirty="0" err="1" smtClean="0"/>
              <a:t>sfacientes</a:t>
            </a: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trabalho</a:t>
            </a:r>
            <a:r>
              <a:rPr lang="en-US" dirty="0"/>
              <a:t> = </a:t>
            </a:r>
            <a:r>
              <a:rPr lang="en-US" dirty="0" err="1"/>
              <a:t>salário</a:t>
            </a:r>
            <a:r>
              <a:rPr lang="en-US" dirty="0"/>
              <a:t>, </a:t>
            </a:r>
            <a:r>
              <a:rPr lang="en-US" dirty="0" err="1" smtClean="0"/>
              <a:t>bene</a:t>
            </a:r>
            <a:r>
              <a:rPr lang="bg-BG" dirty="0" smtClean="0"/>
              <a:t>fi</a:t>
            </a:r>
            <a:r>
              <a:rPr lang="en-US" dirty="0" err="1" smtClean="0"/>
              <a:t>cios</a:t>
            </a:r>
            <a:r>
              <a:rPr lang="en-US" dirty="0" smtClean="0"/>
              <a:t>,</a:t>
            </a:r>
            <a:r>
              <a:rPr lang="bg-BG" dirty="0" smtClean="0"/>
              <a:t> ti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chefia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supervisão</a:t>
            </a:r>
            <a:r>
              <a:rPr lang="en-US" dirty="0"/>
              <a:t>, </a:t>
            </a:r>
            <a:r>
              <a:rPr lang="en-US" dirty="0" err="1"/>
              <a:t>condições</a:t>
            </a:r>
            <a:r>
              <a:rPr lang="en-US" dirty="0"/>
              <a:t> </a:t>
            </a:r>
            <a:r>
              <a:rPr lang="en-US" dirty="0" err="1"/>
              <a:t>Fsicas</a:t>
            </a:r>
            <a:r>
              <a:rPr lang="en-US" dirty="0"/>
              <a:t> e </a:t>
            </a:r>
            <a:r>
              <a:rPr lang="en-US" dirty="0" err="1"/>
              <a:t>ambientais</a:t>
            </a:r>
            <a:r>
              <a:rPr lang="en-US" dirty="0"/>
              <a:t> de </a:t>
            </a:r>
            <a:r>
              <a:rPr lang="en-US" dirty="0" err="1"/>
              <a:t>trabalho</a:t>
            </a:r>
            <a:r>
              <a:rPr lang="en-US" dirty="0"/>
              <a:t>, </a:t>
            </a:r>
            <a:r>
              <a:rPr lang="en-US" dirty="0" smtClean="0"/>
              <a:t>pol</a:t>
            </a:r>
            <a:r>
              <a:rPr lang="bg-BG" dirty="0" smtClean="0"/>
              <a:t>íti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diretrizes</a:t>
            </a:r>
            <a:r>
              <a:rPr lang="en-US" dirty="0"/>
              <a:t>, etc. </a:t>
            </a:r>
          </a:p>
          <a:p>
            <a:pPr lvl="1" algn="just"/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vacionais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intrínsecos</a:t>
            </a:r>
            <a:r>
              <a:rPr lang="en-US" dirty="0"/>
              <a:t> – </a:t>
            </a:r>
            <a:r>
              <a:rPr lang="en-US" dirty="0" err="1" smtClean="0"/>
              <a:t>sa</a:t>
            </a:r>
            <a:r>
              <a:rPr lang="bg-BG" dirty="0" smtClean="0"/>
              <a:t>ti</a:t>
            </a:r>
            <a:r>
              <a:rPr lang="en-US" dirty="0" err="1" smtClean="0"/>
              <a:t>sfacientes</a:t>
            </a: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 smtClean="0"/>
              <a:t>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- </a:t>
            </a:r>
            <a:r>
              <a:rPr lang="en-US" dirty="0" err="1"/>
              <a:t>conteúdo</a:t>
            </a:r>
            <a:r>
              <a:rPr lang="en-US" dirty="0"/>
              <a:t> do cargo e </a:t>
            </a:r>
            <a:r>
              <a:rPr lang="en-US" dirty="0" err="1"/>
              <a:t>natureza</a:t>
            </a:r>
            <a:r>
              <a:rPr lang="en-US" dirty="0"/>
              <a:t> das </a:t>
            </a:r>
            <a:r>
              <a:rPr lang="en-US" dirty="0" err="1"/>
              <a:t>tarefas</a:t>
            </a:r>
            <a:r>
              <a:rPr lang="en-US" dirty="0"/>
              <a:t> = </a:t>
            </a:r>
            <a:r>
              <a:rPr lang="en-US" dirty="0" err="1" smtClean="0"/>
              <a:t>sen</a:t>
            </a:r>
            <a:r>
              <a:rPr lang="bg-BG" dirty="0" smtClean="0"/>
              <a:t>ti</a:t>
            </a:r>
            <a:r>
              <a:rPr lang="en-US" dirty="0" err="1" smtClean="0"/>
              <a:t>mentos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crescimento</a:t>
            </a:r>
            <a:r>
              <a:rPr lang="en-US" dirty="0"/>
              <a:t> individual, </a:t>
            </a:r>
            <a:r>
              <a:rPr lang="en-US" dirty="0" err="1"/>
              <a:t>reconhecimento</a:t>
            </a:r>
            <a:r>
              <a:rPr lang="en-US" dirty="0"/>
              <a:t>, </a:t>
            </a:r>
            <a:r>
              <a:rPr lang="en-US" dirty="0" err="1"/>
              <a:t>autorrealização</a:t>
            </a:r>
            <a:r>
              <a:rPr lang="en-US" dirty="0"/>
              <a:t>, </a:t>
            </a:r>
            <a:r>
              <a:rPr lang="en-US" dirty="0" err="1"/>
              <a:t>autonomia</a:t>
            </a:r>
            <a:r>
              <a:rPr lang="en-US" dirty="0"/>
              <a:t>, </a:t>
            </a:r>
            <a:r>
              <a:rPr lang="en-US" dirty="0" err="1"/>
              <a:t>responsabilidade</a:t>
            </a:r>
            <a:r>
              <a:rPr lang="en-US" dirty="0"/>
              <a:t>, etc. </a:t>
            </a:r>
          </a:p>
          <a:p>
            <a:pPr lvl="1" algn="just"/>
            <a:r>
              <a:rPr lang="en-US" dirty="0" smtClean="0"/>
              <a:t>Como </a:t>
            </a:r>
            <a:r>
              <a:rPr lang="en-US" dirty="0" err="1"/>
              <a:t>levar</a:t>
            </a:r>
            <a:r>
              <a:rPr lang="en-US" dirty="0"/>
              <a:t> um </a:t>
            </a:r>
            <a:r>
              <a:rPr lang="en-US" dirty="0" err="1"/>
              <a:t>funcionário</a:t>
            </a:r>
            <a:r>
              <a:rPr lang="en-US" dirty="0"/>
              <a:t> a se </a:t>
            </a:r>
            <a:r>
              <a:rPr lang="en-US" dirty="0" err="1" smtClean="0"/>
              <a:t>sen</a:t>
            </a:r>
            <a:r>
              <a:rPr lang="bg-BG" dirty="0" smtClean="0"/>
              <a:t>ti</a:t>
            </a:r>
            <a:r>
              <a:rPr lang="en-US" dirty="0" smtClean="0"/>
              <a:t>r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vado</a:t>
            </a:r>
            <a:r>
              <a:rPr lang="en-US" dirty="0"/>
              <a:t>? </a:t>
            </a:r>
          </a:p>
          <a:p>
            <a:pPr lvl="1" algn="just"/>
            <a:r>
              <a:rPr lang="en-US" dirty="0" err="1" smtClean="0"/>
              <a:t>Enriquecimento</a:t>
            </a:r>
            <a:r>
              <a:rPr lang="en-US" dirty="0" smtClean="0"/>
              <a:t> </a:t>
            </a:r>
            <a:r>
              <a:rPr lang="en-US" dirty="0"/>
              <a:t>do cargo: </a:t>
            </a:r>
            <a:r>
              <a:rPr lang="en-US" dirty="0" err="1"/>
              <a:t>Responsabilidade</a:t>
            </a:r>
            <a:r>
              <a:rPr lang="en-US" dirty="0"/>
              <a:t>; </a:t>
            </a:r>
            <a:r>
              <a:rPr lang="en-US" dirty="0" err="1"/>
              <a:t>Reconhecimento</a:t>
            </a:r>
            <a:r>
              <a:rPr lang="en-US" dirty="0"/>
              <a:t>; </a:t>
            </a:r>
            <a:r>
              <a:rPr lang="en-US" dirty="0" err="1"/>
              <a:t>Desafios</a:t>
            </a:r>
            <a:r>
              <a:rPr lang="en-US" dirty="0"/>
              <a:t>; </a:t>
            </a:r>
            <a:r>
              <a:rPr lang="en-US" dirty="0" err="1"/>
              <a:t>Realização</a:t>
            </a:r>
            <a:r>
              <a:rPr lang="en-US" dirty="0"/>
              <a:t>; </a:t>
            </a:r>
            <a:r>
              <a:rPr lang="en-US" dirty="0" err="1"/>
              <a:t>Crescimento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0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Dois Fatores - Herzberg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1" y="2387599"/>
            <a:ext cx="8812821" cy="37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59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428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bg-BG" dirty="0" smtClean="0"/>
              <a:t>eoria do Estabelecimento de 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466856"/>
            <a:ext cx="8510273" cy="4799473"/>
          </a:xfrm>
        </p:spPr>
        <p:txBody>
          <a:bodyPr>
            <a:normAutofit/>
          </a:bodyPr>
          <a:lstStyle/>
          <a:p>
            <a:r>
              <a:rPr lang="en-US" dirty="0" err="1" smtClean="0"/>
              <a:t>Obje</a:t>
            </a:r>
            <a:r>
              <a:rPr lang="bg-BG" dirty="0" smtClean="0"/>
              <a:t>ti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/>
              <a:t>específicos</a:t>
            </a:r>
            <a:r>
              <a:rPr lang="en-US" dirty="0"/>
              <a:t> </a:t>
            </a:r>
            <a:r>
              <a:rPr lang="en-US" dirty="0" smtClean="0"/>
              <a:t>di</a:t>
            </a:r>
            <a:r>
              <a:rPr lang="bg-BG" dirty="0" smtClean="0"/>
              <a:t>fi</a:t>
            </a:r>
            <a:r>
              <a:rPr lang="en-US" dirty="0" err="1" smtClean="0"/>
              <a:t>ceis</a:t>
            </a:r>
            <a:r>
              <a:rPr lang="en-US" dirty="0"/>
              <a:t>, com feedback, </a:t>
            </a:r>
            <a:r>
              <a:rPr lang="en-US" dirty="0" err="1"/>
              <a:t>conduzem</a:t>
            </a:r>
            <a:r>
              <a:rPr lang="en-US" dirty="0"/>
              <a:t> a </a:t>
            </a:r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desempenhos</a:t>
            </a:r>
            <a:r>
              <a:rPr lang="en-US" dirty="0"/>
              <a:t>. </a:t>
            </a:r>
          </a:p>
          <a:p>
            <a:r>
              <a:rPr lang="en-US" dirty="0" err="1" smtClean="0"/>
              <a:t>Obje</a:t>
            </a:r>
            <a:r>
              <a:rPr lang="bg-BG" dirty="0" smtClean="0"/>
              <a:t>ti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/>
              <a:t>específicos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 </a:t>
            </a:r>
            <a:r>
              <a:rPr lang="en-US" dirty="0" err="1"/>
              <a:t>genéricas</a:t>
            </a:r>
            <a:r>
              <a:rPr lang="en-US" dirty="0"/>
              <a:t>; </a:t>
            </a:r>
          </a:p>
          <a:p>
            <a:r>
              <a:rPr lang="en-US" dirty="0" err="1" smtClean="0"/>
              <a:t>Obje</a:t>
            </a:r>
            <a:r>
              <a:rPr lang="bg-BG" dirty="0" smtClean="0"/>
              <a:t>ti</a:t>
            </a:r>
            <a:r>
              <a:rPr lang="en-US" dirty="0" err="1" smtClean="0"/>
              <a:t>vos</a:t>
            </a:r>
            <a:r>
              <a:rPr lang="en-US" dirty="0" smtClean="0"/>
              <a:t> di</a:t>
            </a:r>
            <a:r>
              <a:rPr lang="bg-BG" dirty="0" smtClean="0"/>
              <a:t>fí</a:t>
            </a:r>
            <a:r>
              <a:rPr lang="en-US" dirty="0" err="1" smtClean="0"/>
              <a:t>ceis</a:t>
            </a:r>
            <a:r>
              <a:rPr lang="en-US" dirty="0" smtClean="0"/>
              <a:t> </a:t>
            </a:r>
            <a:r>
              <a:rPr lang="en-US" dirty="0" err="1"/>
              <a:t>geram</a:t>
            </a:r>
            <a:r>
              <a:rPr lang="en-US" dirty="0"/>
              <a:t> </a:t>
            </a:r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desempenho</a:t>
            </a:r>
            <a:r>
              <a:rPr lang="en-US" dirty="0"/>
              <a:t>; </a:t>
            </a:r>
          </a:p>
          <a:p>
            <a:r>
              <a:rPr lang="en-US" dirty="0" err="1" smtClean="0"/>
              <a:t>Oportunidade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par</a:t>
            </a:r>
            <a:r>
              <a:rPr lang="bg-BG" dirty="0" smtClean="0"/>
              <a:t>ti</a:t>
            </a:r>
            <a:r>
              <a:rPr lang="en-US" dirty="0" err="1" smtClean="0"/>
              <a:t>cipar</a:t>
            </a:r>
            <a:r>
              <a:rPr lang="en-US" dirty="0" smtClean="0"/>
              <a:t> </a:t>
            </a:r>
            <a:r>
              <a:rPr lang="en-US" dirty="0"/>
              <a:t>no </a:t>
            </a:r>
            <a:r>
              <a:rPr lang="en-US" dirty="0" err="1"/>
              <a:t>estabelecimento</a:t>
            </a:r>
            <a:r>
              <a:rPr lang="en-US" dirty="0"/>
              <a:t> dos </a:t>
            </a:r>
            <a:r>
              <a:rPr lang="en-US" dirty="0" err="1" smtClean="0"/>
              <a:t>obje</a:t>
            </a:r>
            <a:r>
              <a:rPr lang="bg-BG" dirty="0" smtClean="0"/>
              <a:t>ti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/>
              <a:t>aumenta</a:t>
            </a:r>
            <a:r>
              <a:rPr lang="en-US" dirty="0"/>
              <a:t> a </a:t>
            </a:r>
            <a:r>
              <a:rPr lang="en-US" dirty="0" err="1"/>
              <a:t>aceitação</a:t>
            </a:r>
            <a:r>
              <a:rPr lang="en-US" dirty="0"/>
              <a:t> e a </a:t>
            </a:r>
            <a:r>
              <a:rPr lang="en-US" dirty="0" err="1"/>
              <a:t>colaboração</a:t>
            </a:r>
            <a:r>
              <a:rPr lang="en-US" dirty="0"/>
              <a:t>; </a:t>
            </a:r>
          </a:p>
          <a:p>
            <a:r>
              <a:rPr lang="en-US" dirty="0" smtClean="0"/>
              <a:t>O </a:t>
            </a:r>
            <a:r>
              <a:rPr lang="en-US" dirty="0"/>
              <a:t>feedback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progresso</a:t>
            </a:r>
            <a:r>
              <a:rPr lang="en-US" dirty="0"/>
              <a:t> </a:t>
            </a:r>
            <a:r>
              <a:rPr lang="en-US" dirty="0" err="1"/>
              <a:t>melhora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; </a:t>
            </a:r>
            <a:endParaRPr lang="bg-BG" dirty="0" smtClean="0"/>
          </a:p>
          <a:p>
            <a:r>
              <a:rPr lang="en-US" dirty="0" err="1" smtClean="0"/>
              <a:t>Capacitação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autoeficácia</a:t>
            </a:r>
            <a:r>
              <a:rPr lang="en-US" dirty="0"/>
              <a:t> </a:t>
            </a:r>
            <a:r>
              <a:rPr lang="en-US" dirty="0" err="1"/>
              <a:t>geram</a:t>
            </a:r>
            <a:r>
              <a:rPr lang="en-US" dirty="0"/>
              <a:t>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desempenho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4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539"/>
            <a:ext cx="8913813" cy="914400"/>
          </a:xfrm>
        </p:spPr>
        <p:txBody>
          <a:bodyPr/>
          <a:lstStyle/>
          <a:p>
            <a:r>
              <a:rPr lang="bg-BG" dirty="0" smtClean="0"/>
              <a:t>RH no 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520522"/>
            <a:ext cx="8699186" cy="4955112"/>
          </a:xfrm>
        </p:spPr>
        <p:txBody>
          <a:bodyPr/>
          <a:lstStyle/>
          <a:p>
            <a:pPr marL="0" indent="0">
              <a:buNone/>
            </a:pPr>
            <a:r>
              <a:rPr lang="es-ES_tradnl" sz="3200" b="1" dirty="0"/>
              <a:t>5 Fases: </a:t>
            </a:r>
            <a:endParaRPr lang="bg-BG" dirty="0" smtClean="0"/>
          </a:p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/>
              <a:t>contábil</a:t>
            </a:r>
            <a:r>
              <a:rPr lang="en-US" dirty="0"/>
              <a:t> (até 1930): </a:t>
            </a:r>
            <a:r>
              <a:rPr lang="en-US" dirty="0" err="1"/>
              <a:t>custos</a:t>
            </a:r>
            <a:r>
              <a:rPr lang="en-US" dirty="0"/>
              <a:t> </a:t>
            </a:r>
          </a:p>
          <a:p>
            <a:r>
              <a:rPr lang="en-US" dirty="0" err="1"/>
              <a:t>Fase</a:t>
            </a:r>
            <a:r>
              <a:rPr lang="en-US" dirty="0"/>
              <a:t> legal (1930 - 1950): leis </a:t>
            </a:r>
            <a:r>
              <a:rPr lang="en-US" dirty="0" err="1"/>
              <a:t>trabalhistas</a:t>
            </a:r>
            <a:r>
              <a:rPr lang="en-US" dirty="0"/>
              <a:t> da era </a:t>
            </a:r>
            <a:r>
              <a:rPr lang="en-US" dirty="0" err="1"/>
              <a:t>getulista</a:t>
            </a:r>
            <a:r>
              <a:rPr lang="en-US" dirty="0"/>
              <a:t>. </a:t>
            </a:r>
          </a:p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tecnicista</a:t>
            </a:r>
            <a:r>
              <a:rPr lang="en-US" dirty="0"/>
              <a:t> (1950 -1964): </a:t>
            </a:r>
            <a:r>
              <a:rPr lang="en-US" dirty="0" err="1"/>
              <a:t>função</a:t>
            </a:r>
            <a:r>
              <a:rPr lang="en-US" dirty="0"/>
              <a:t> de RH </a:t>
            </a:r>
            <a:r>
              <a:rPr lang="en-US" dirty="0" err="1"/>
              <a:t>adquire</a:t>
            </a:r>
            <a:r>
              <a:rPr lang="en-US" dirty="0"/>
              <a:t> status </a:t>
            </a:r>
            <a:r>
              <a:rPr lang="en-US" dirty="0" err="1"/>
              <a:t>orgânico</a:t>
            </a:r>
            <a:r>
              <a:rPr lang="en-US" dirty="0"/>
              <a:t> de </a:t>
            </a:r>
            <a:r>
              <a:rPr lang="en-US" dirty="0" err="1"/>
              <a:t>gerência</a:t>
            </a:r>
            <a:r>
              <a:rPr lang="en-US" dirty="0"/>
              <a:t>. </a:t>
            </a:r>
          </a:p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administrativa</a:t>
            </a:r>
            <a:r>
              <a:rPr lang="en-US" dirty="0"/>
              <a:t> (1965 -1985): </a:t>
            </a:r>
            <a:r>
              <a:rPr lang="en-US" dirty="0" err="1"/>
              <a:t>regulamentada</a:t>
            </a:r>
            <a:r>
              <a:rPr lang="en-US" dirty="0"/>
              <a:t> a </a:t>
            </a:r>
            <a:r>
              <a:rPr lang="en-US" dirty="0" err="1"/>
              <a:t>profissão</a:t>
            </a:r>
            <a:r>
              <a:rPr lang="en-US" dirty="0"/>
              <a:t> </a:t>
            </a:r>
            <a:r>
              <a:rPr lang="en-US" dirty="0" err="1"/>
              <a:t>Técnico</a:t>
            </a:r>
            <a:r>
              <a:rPr lang="en-US" dirty="0"/>
              <a:t> de </a:t>
            </a:r>
            <a:r>
              <a:rPr lang="en-US" dirty="0" err="1"/>
              <a:t>Administração</a:t>
            </a:r>
            <a:r>
              <a:rPr lang="en-US" dirty="0"/>
              <a:t>. </a:t>
            </a:r>
            <a:r>
              <a:rPr lang="en-US" dirty="0" err="1"/>
              <a:t>Início</a:t>
            </a:r>
            <a:r>
              <a:rPr lang="en-US" dirty="0"/>
              <a:t> da </a:t>
            </a:r>
            <a:r>
              <a:rPr lang="en-US" dirty="0" err="1"/>
              <a:t>articulação</a:t>
            </a:r>
            <a:r>
              <a:rPr lang="en-US" dirty="0"/>
              <a:t> do "novo </a:t>
            </a:r>
            <a:r>
              <a:rPr lang="en-US" dirty="0" err="1"/>
              <a:t>sindicalismo</a:t>
            </a:r>
            <a:r>
              <a:rPr lang="en-US" dirty="0"/>
              <a:t>". </a:t>
            </a:r>
          </a:p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/>
              <a:t>estratégica</a:t>
            </a:r>
            <a:r>
              <a:rPr lang="en-US" dirty="0"/>
              <a:t> (1985 a </a:t>
            </a:r>
            <a:r>
              <a:rPr lang="en-US" dirty="0" err="1"/>
              <a:t>atual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762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Behaviorismo</a:t>
            </a:r>
            <a:r>
              <a:rPr lang="en-US" dirty="0"/>
              <a:t> (</a:t>
            </a:r>
            <a:r>
              <a:rPr lang="en-US" dirty="0" err="1"/>
              <a:t>comportamental</a:t>
            </a:r>
            <a:r>
              <a:rPr lang="en-US" dirty="0"/>
              <a:t>, </a:t>
            </a:r>
            <a:r>
              <a:rPr lang="en-US" dirty="0" err="1"/>
              <a:t>reforço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1431080"/>
            <a:ext cx="8528159" cy="4835250"/>
          </a:xfrm>
        </p:spPr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reforço</a:t>
            </a:r>
            <a:r>
              <a:rPr lang="en-US" dirty="0"/>
              <a:t> </a:t>
            </a:r>
            <a:r>
              <a:rPr lang="en-US" dirty="0" err="1"/>
              <a:t>condiciona</a:t>
            </a:r>
            <a:r>
              <a:rPr lang="en-US" dirty="0"/>
              <a:t> o </a:t>
            </a:r>
            <a:r>
              <a:rPr lang="en-US" dirty="0" err="1"/>
              <a:t>comportamento</a:t>
            </a:r>
            <a:r>
              <a:rPr lang="en-US" dirty="0"/>
              <a:t>. </a:t>
            </a:r>
          </a:p>
          <a:p>
            <a:r>
              <a:rPr lang="en-US" dirty="0" smtClean="0"/>
              <a:t>O </a:t>
            </a:r>
            <a:r>
              <a:rPr lang="en-US" dirty="0" err="1"/>
              <a:t>ambiente</a:t>
            </a:r>
            <a:r>
              <a:rPr lang="en-US" dirty="0"/>
              <a:t> é a </a:t>
            </a:r>
            <a:r>
              <a:rPr lang="en-US" dirty="0" err="1"/>
              <a:t>causa</a:t>
            </a:r>
            <a:r>
              <a:rPr lang="en-US" dirty="0"/>
              <a:t> do </a:t>
            </a:r>
            <a:r>
              <a:rPr lang="en-US" dirty="0" err="1"/>
              <a:t>comportamento</a:t>
            </a:r>
            <a:r>
              <a:rPr lang="en-US" dirty="0"/>
              <a:t> (e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 smtClean="0"/>
              <a:t>cogni</a:t>
            </a:r>
            <a:r>
              <a:rPr lang="bg-BG" dirty="0" smtClean="0"/>
              <a:t>ti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/>
              <a:t>internos</a:t>
            </a:r>
            <a:r>
              <a:rPr lang="en-US" dirty="0"/>
              <a:t> – </a:t>
            </a:r>
            <a:r>
              <a:rPr lang="en-US" dirty="0" err="1"/>
              <a:t>vontades</a:t>
            </a:r>
            <a:r>
              <a:rPr lang="en-US" dirty="0"/>
              <a:t> </a:t>
            </a:r>
            <a:r>
              <a:rPr lang="en-US" dirty="0" err="1" smtClean="0"/>
              <a:t>ín</a:t>
            </a:r>
            <a:r>
              <a:rPr lang="bg-BG" dirty="0" smtClean="0"/>
              <a:t>ti</a:t>
            </a:r>
            <a:r>
              <a:rPr lang="en-US" dirty="0" smtClean="0"/>
              <a:t>mas</a:t>
            </a:r>
            <a:r>
              <a:rPr lang="en-US" dirty="0"/>
              <a:t>). </a:t>
            </a: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/>
              <a:t>indivíduos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moldados</a:t>
            </a:r>
            <a:r>
              <a:rPr lang="en-US" dirty="0"/>
              <a:t> a se </a:t>
            </a:r>
            <a:r>
              <a:rPr lang="en-US" dirty="0" err="1"/>
              <a:t>comportarem</a:t>
            </a:r>
            <a:r>
              <a:rPr lang="en-US" dirty="0"/>
              <a:t> de </a:t>
            </a:r>
            <a:r>
              <a:rPr lang="en-US" dirty="0" err="1"/>
              <a:t>certa</a:t>
            </a:r>
            <a:r>
              <a:rPr lang="en-US" dirty="0"/>
              <a:t> </a:t>
            </a:r>
            <a:r>
              <a:rPr lang="en-US" dirty="0" err="1"/>
              <a:t>maneira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decorrência</a:t>
            </a:r>
            <a:r>
              <a:rPr lang="en-US" dirty="0"/>
              <a:t> de </a:t>
            </a:r>
            <a:r>
              <a:rPr lang="en-US" dirty="0" err="1" smtClean="0"/>
              <a:t>es</a:t>
            </a:r>
            <a:r>
              <a:rPr lang="bg-BG" dirty="0" smtClean="0"/>
              <a:t>ti</a:t>
            </a:r>
            <a:r>
              <a:rPr lang="en-US" dirty="0" err="1" smtClean="0"/>
              <a:t>mulos</a:t>
            </a:r>
            <a:r>
              <a:rPr lang="en-US" dirty="0" smtClean="0"/>
              <a:t> </a:t>
            </a:r>
            <a:r>
              <a:rPr lang="en-US" dirty="0" err="1"/>
              <a:t>aplicados</a:t>
            </a:r>
            <a:r>
              <a:rPr lang="en-US" dirty="0"/>
              <a:t> a </a:t>
            </a:r>
            <a:r>
              <a:rPr lang="en-US" dirty="0" err="1"/>
              <a:t>eles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0" y="3962399"/>
            <a:ext cx="8528159" cy="19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4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bg-BG" dirty="0" smtClean="0"/>
              <a:t>Equidade – Stacy Adams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98" y="1341638"/>
            <a:ext cx="8474502" cy="4924692"/>
          </a:xfrm>
        </p:spPr>
        <p:txBody>
          <a:bodyPr/>
          <a:lstStyle/>
          <a:p>
            <a:r>
              <a:rPr lang="en-US" dirty="0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vação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equilíbrio</a:t>
            </a:r>
            <a:r>
              <a:rPr lang="en-US" dirty="0"/>
              <a:t> entre o </a:t>
            </a:r>
            <a:r>
              <a:rPr lang="en-US" dirty="0" err="1"/>
              <a:t>que</a:t>
            </a:r>
            <a:r>
              <a:rPr lang="en-US" dirty="0"/>
              <a:t> se dá (e </a:t>
            </a:r>
            <a:r>
              <a:rPr lang="en-US" dirty="0" err="1"/>
              <a:t>os</a:t>
            </a:r>
            <a:r>
              <a:rPr lang="en-US" dirty="0"/>
              <a:t> outros </a:t>
            </a:r>
            <a:r>
              <a:rPr lang="en-US" dirty="0" err="1"/>
              <a:t>dão</a:t>
            </a:r>
            <a:r>
              <a:rPr lang="en-US" dirty="0"/>
              <a:t>) e o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recebe</a:t>
            </a:r>
            <a:r>
              <a:rPr lang="en-US" dirty="0"/>
              <a:t> (e </a:t>
            </a:r>
            <a:r>
              <a:rPr lang="en-US" dirty="0" err="1"/>
              <a:t>os</a:t>
            </a:r>
            <a:r>
              <a:rPr lang="en-US" dirty="0"/>
              <a:t> outros </a:t>
            </a:r>
            <a:r>
              <a:rPr lang="en-US" dirty="0" err="1"/>
              <a:t>recebem</a:t>
            </a:r>
            <a:r>
              <a:rPr lang="en-US" dirty="0"/>
              <a:t>). </a:t>
            </a:r>
          </a:p>
          <a:p>
            <a:r>
              <a:rPr lang="en-US" dirty="0" err="1" smtClean="0"/>
              <a:t>Providências</a:t>
            </a:r>
            <a:r>
              <a:rPr lang="en-US" dirty="0" smtClean="0"/>
              <a:t> </a:t>
            </a:r>
            <a:r>
              <a:rPr lang="en-US" dirty="0" err="1"/>
              <a:t>quando</a:t>
            </a:r>
            <a:r>
              <a:rPr lang="en-US" dirty="0"/>
              <a:t> há </a:t>
            </a:r>
            <a:r>
              <a:rPr lang="en-US" dirty="0" err="1"/>
              <a:t>inequidade</a:t>
            </a:r>
            <a:r>
              <a:rPr lang="en-US" dirty="0"/>
              <a:t>: </a:t>
            </a:r>
            <a:endParaRPr lang="bg-BG" dirty="0"/>
          </a:p>
          <a:p>
            <a:pPr lvl="1"/>
            <a:r>
              <a:rPr lang="en-US" dirty="0" err="1" smtClean="0"/>
              <a:t>Modificar</a:t>
            </a:r>
            <a:r>
              <a:rPr lang="en-US" dirty="0" smtClean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insumos</a:t>
            </a:r>
            <a:r>
              <a:rPr lang="en-US" dirty="0"/>
              <a:t> (se </a:t>
            </a:r>
            <a:r>
              <a:rPr lang="en-US" dirty="0" err="1"/>
              <a:t>esforçar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) </a:t>
            </a:r>
            <a:endParaRPr lang="bg-BG" dirty="0"/>
          </a:p>
          <a:p>
            <a:pPr lvl="1"/>
            <a:r>
              <a:rPr lang="en-US" dirty="0" err="1" smtClean="0"/>
              <a:t>Modificar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recompensa</a:t>
            </a:r>
            <a:r>
              <a:rPr lang="en-US" dirty="0"/>
              <a:t> (</a:t>
            </a:r>
            <a:r>
              <a:rPr lang="en-US" dirty="0" err="1"/>
              <a:t>ganhar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) </a:t>
            </a:r>
            <a:endParaRPr lang="bg-BG" dirty="0"/>
          </a:p>
          <a:p>
            <a:pPr lvl="1"/>
            <a:r>
              <a:rPr lang="en-US" dirty="0" err="1" smtClean="0"/>
              <a:t>Rever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autoimagem</a:t>
            </a:r>
            <a:r>
              <a:rPr lang="en-US" dirty="0"/>
              <a:t> - a </a:t>
            </a:r>
            <a:r>
              <a:rPr lang="en-US" dirty="0" err="1"/>
              <a:t>percepção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endParaRPr lang="bg-BG" dirty="0" smtClean="0"/>
          </a:p>
          <a:p>
            <a:pPr lvl="1"/>
            <a:r>
              <a:rPr lang="en-US" dirty="0" err="1" smtClean="0"/>
              <a:t>Rever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percepção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outros </a:t>
            </a:r>
            <a:endParaRPr lang="bg-BG" dirty="0"/>
          </a:p>
          <a:p>
            <a:pPr lvl="1"/>
            <a:r>
              <a:rPr lang="en-US" dirty="0" err="1" smtClean="0"/>
              <a:t>Mudar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 smtClean="0"/>
              <a:t>referencial</a:t>
            </a:r>
            <a:endParaRPr lang="bg-BG" dirty="0"/>
          </a:p>
          <a:p>
            <a:pPr lvl="1"/>
            <a:r>
              <a:rPr lang="en-US" dirty="0" err="1" smtClean="0"/>
              <a:t>Sair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jogo</a:t>
            </a:r>
            <a:r>
              <a:rPr lang="en-US" dirty="0"/>
              <a:t> - </a:t>
            </a:r>
            <a:r>
              <a:rPr lang="en-US" dirty="0" err="1" smtClean="0"/>
              <a:t>desis</a:t>
            </a:r>
            <a:r>
              <a:rPr lang="bg-BG" dirty="0" smtClean="0"/>
              <a:t>ti</a:t>
            </a:r>
            <a:r>
              <a:rPr lang="en-US" dirty="0" smtClean="0"/>
              <a:t>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6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Expectati</a:t>
            </a:r>
            <a:r>
              <a:rPr lang="en-US" dirty="0" err="1" smtClean="0"/>
              <a:t>tava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expectância</a:t>
            </a:r>
            <a:r>
              <a:rPr lang="en-US" dirty="0"/>
              <a:t>) – Vroom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341637"/>
            <a:ext cx="8734957" cy="511610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A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vação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indivíduo</a:t>
            </a:r>
            <a:r>
              <a:rPr lang="en-US" dirty="0"/>
              <a:t> </a:t>
            </a:r>
            <a:r>
              <a:rPr lang="en-US" dirty="0" err="1"/>
              <a:t>acontece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cr</a:t>
            </a:r>
            <a:r>
              <a:rPr lang="bg-BG" dirty="0" smtClean="0"/>
              <a:t>ê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recompensa</a:t>
            </a:r>
            <a:r>
              <a:rPr lang="en-US" dirty="0"/>
              <a:t> </a:t>
            </a:r>
            <a:r>
              <a:rPr lang="en-US" dirty="0" err="1"/>
              <a:t>decorrente</a:t>
            </a:r>
            <a:r>
              <a:rPr lang="en-US" dirty="0"/>
              <a:t> de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esforço</a:t>
            </a:r>
            <a:r>
              <a:rPr lang="en-US" dirty="0"/>
              <a:t>. </a:t>
            </a:r>
          </a:p>
          <a:p>
            <a:pPr algn="just"/>
            <a:r>
              <a:rPr lang="en-US" dirty="0" smtClean="0"/>
              <a:t>As </a:t>
            </a:r>
            <a:r>
              <a:rPr lang="en-US" dirty="0" err="1"/>
              <a:t>pessoas</a:t>
            </a:r>
            <a:r>
              <a:rPr lang="en-US" dirty="0"/>
              <a:t> se </a:t>
            </a:r>
            <a:r>
              <a:rPr lang="en-US" dirty="0" err="1"/>
              <a:t>esforçam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</a:t>
            </a:r>
            <a:r>
              <a:rPr lang="en-US" dirty="0" err="1"/>
              <a:t>recompensas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elas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,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tempo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evitam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indesejáveis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5" y="3422649"/>
            <a:ext cx="8781626" cy="26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7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bg-BG" dirty="0" smtClean="0"/>
              <a:t>X e Y - McGregor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305860"/>
            <a:ext cx="8734957" cy="5169774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Também</a:t>
            </a:r>
            <a:r>
              <a:rPr lang="en-US" sz="2400" dirty="0"/>
              <a:t> é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teoria</a:t>
            </a:r>
            <a:r>
              <a:rPr lang="en-US" sz="2400" dirty="0"/>
              <a:t> de </a:t>
            </a:r>
            <a:r>
              <a:rPr lang="en-US" sz="2400" dirty="0" err="1"/>
              <a:t>liderança</a:t>
            </a:r>
            <a:r>
              <a:rPr lang="en-US" sz="2400" dirty="0"/>
              <a:t> – </a:t>
            </a:r>
            <a:r>
              <a:rPr lang="en-US" sz="2400" dirty="0" err="1"/>
              <a:t>filosofia</a:t>
            </a:r>
            <a:r>
              <a:rPr lang="en-US" sz="2400" dirty="0"/>
              <a:t> do </a:t>
            </a:r>
            <a:r>
              <a:rPr lang="en-US" sz="2400" dirty="0" err="1"/>
              <a:t>gestor</a:t>
            </a:r>
            <a:r>
              <a:rPr lang="en-US" sz="2400" dirty="0"/>
              <a:t> </a:t>
            </a:r>
            <a:r>
              <a:rPr lang="en-US" sz="2400" dirty="0" err="1"/>
              <a:t>baseada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um </a:t>
            </a:r>
            <a:r>
              <a:rPr lang="en-US" sz="2400" dirty="0" err="1"/>
              <a:t>conjunto</a:t>
            </a:r>
            <a:r>
              <a:rPr lang="en-US" sz="2400" dirty="0"/>
              <a:t> de </a:t>
            </a:r>
            <a:r>
              <a:rPr lang="en-US" sz="2400" dirty="0" err="1"/>
              <a:t>crenças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as </a:t>
            </a:r>
            <a:r>
              <a:rPr lang="en-US" sz="2400" dirty="0" err="1"/>
              <a:t>pessoas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/>
              <a:t>Visão</a:t>
            </a:r>
            <a:r>
              <a:rPr lang="en-US" sz="2400" dirty="0"/>
              <a:t> X: as </a:t>
            </a:r>
            <a:r>
              <a:rPr lang="en-US" sz="2400" dirty="0" err="1"/>
              <a:t>pessoas</a:t>
            </a:r>
            <a:r>
              <a:rPr lang="en-US" sz="2400" dirty="0"/>
              <a:t> </a:t>
            </a:r>
            <a:r>
              <a:rPr lang="en-US" sz="2400" dirty="0" err="1"/>
              <a:t>são</a:t>
            </a:r>
            <a:r>
              <a:rPr lang="en-US" sz="2400" dirty="0"/>
              <a:t> </a:t>
            </a:r>
            <a:r>
              <a:rPr lang="en-US" sz="2400" dirty="0" err="1"/>
              <a:t>ingênuas</a:t>
            </a:r>
            <a:r>
              <a:rPr lang="en-US" sz="2400" dirty="0"/>
              <a:t>, </a:t>
            </a:r>
            <a:r>
              <a:rPr lang="en-US" sz="2400" dirty="0" err="1"/>
              <a:t>preguiçosas</a:t>
            </a:r>
            <a:r>
              <a:rPr lang="en-US" sz="2400" dirty="0"/>
              <a:t> e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 smtClean="0"/>
              <a:t>inicia</a:t>
            </a:r>
            <a:r>
              <a:rPr lang="bg-BG" sz="2400" dirty="0" smtClean="0"/>
              <a:t>ti</a:t>
            </a:r>
            <a:r>
              <a:rPr lang="en-US" sz="2400" dirty="0" err="1" smtClean="0"/>
              <a:t>va</a:t>
            </a:r>
            <a:r>
              <a:rPr lang="en-US" sz="2400" dirty="0"/>
              <a:t>; </a:t>
            </a:r>
            <a:r>
              <a:rPr lang="en-US" sz="2400" dirty="0" err="1"/>
              <a:t>evitam</a:t>
            </a:r>
            <a:r>
              <a:rPr lang="en-US" sz="2400" dirty="0"/>
              <a:t> </a:t>
            </a:r>
            <a:r>
              <a:rPr lang="en-US" sz="2400" dirty="0" err="1"/>
              <a:t>trabalho</a:t>
            </a:r>
            <a:r>
              <a:rPr lang="en-US" sz="2400" dirty="0"/>
              <a:t> e </a:t>
            </a:r>
            <a:r>
              <a:rPr lang="en-US" sz="2400" dirty="0" err="1"/>
              <a:t>responsabilidade</a:t>
            </a:r>
            <a:r>
              <a:rPr lang="en-US" sz="2400" dirty="0"/>
              <a:t>; </a:t>
            </a:r>
            <a:r>
              <a:rPr lang="en-US" sz="2400" dirty="0" err="1"/>
              <a:t>precisam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controladas</a:t>
            </a:r>
            <a:r>
              <a:rPr lang="en-US" sz="2400" dirty="0"/>
              <a:t> e </a:t>
            </a:r>
            <a:r>
              <a:rPr lang="en-US" sz="2400" dirty="0" err="1"/>
              <a:t>dirigidas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 smtClean="0"/>
              <a:t>Visão</a:t>
            </a:r>
            <a:r>
              <a:rPr lang="en-US" sz="2400" dirty="0" smtClean="0"/>
              <a:t> </a:t>
            </a:r>
            <a:r>
              <a:rPr lang="en-US" sz="2400" dirty="0"/>
              <a:t>Y: as </a:t>
            </a:r>
            <a:r>
              <a:rPr lang="en-US" sz="2400" dirty="0" err="1"/>
              <a:t>pessoas</a:t>
            </a:r>
            <a:r>
              <a:rPr lang="en-US" sz="2400" dirty="0"/>
              <a:t> </a:t>
            </a:r>
            <a:r>
              <a:rPr lang="en-US" sz="2400" dirty="0" err="1"/>
              <a:t>são</a:t>
            </a:r>
            <a:r>
              <a:rPr lang="en-US" sz="2400" dirty="0"/>
              <a:t> </a:t>
            </a:r>
            <a:r>
              <a:rPr lang="en-US" sz="2400" dirty="0" err="1"/>
              <a:t>esforçadas</a:t>
            </a:r>
            <a:r>
              <a:rPr lang="en-US" sz="2400" dirty="0"/>
              <a:t> e </a:t>
            </a:r>
            <a:r>
              <a:rPr lang="en-US" sz="2400" dirty="0" err="1"/>
              <a:t>gostam</a:t>
            </a:r>
            <a:r>
              <a:rPr lang="en-US" sz="2400" dirty="0"/>
              <a:t> de </a:t>
            </a:r>
            <a:r>
              <a:rPr lang="en-US" sz="2400" dirty="0" err="1"/>
              <a:t>ter</a:t>
            </a:r>
            <a:r>
              <a:rPr lang="en-US" sz="2400" dirty="0"/>
              <a:t> o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fazer</a:t>
            </a:r>
            <a:r>
              <a:rPr lang="en-US" sz="2400" dirty="0"/>
              <a:t>; </a:t>
            </a:r>
            <a:r>
              <a:rPr lang="en-US" sz="2400" dirty="0" err="1"/>
              <a:t>procuram</a:t>
            </a:r>
            <a:r>
              <a:rPr lang="en-US" sz="2400" dirty="0"/>
              <a:t> e </a:t>
            </a:r>
            <a:r>
              <a:rPr lang="en-US" sz="2400" dirty="0" err="1"/>
              <a:t>aceitam</a:t>
            </a:r>
            <a:r>
              <a:rPr lang="en-US" sz="2400" dirty="0"/>
              <a:t> </a:t>
            </a:r>
            <a:r>
              <a:rPr lang="en-US" sz="2400" dirty="0" err="1"/>
              <a:t>responsabilidades</a:t>
            </a:r>
            <a:r>
              <a:rPr lang="en-US" sz="2400" dirty="0"/>
              <a:t> e </a:t>
            </a:r>
            <a:r>
              <a:rPr lang="en-US" sz="2400" dirty="0" err="1"/>
              <a:t>desafios</a:t>
            </a:r>
            <a:r>
              <a:rPr lang="en-US" sz="2400" dirty="0"/>
              <a:t>; </a:t>
            </a:r>
            <a:r>
              <a:rPr lang="en-US" sz="2400" dirty="0" err="1"/>
              <a:t>podem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 smtClean="0"/>
              <a:t>automo</a:t>
            </a:r>
            <a:r>
              <a:rPr lang="bg-BG" sz="2400" dirty="0" smtClean="0"/>
              <a:t>ti</a:t>
            </a:r>
            <a:r>
              <a:rPr lang="en-US" sz="2400" dirty="0" err="1" smtClean="0"/>
              <a:t>vadas</a:t>
            </a:r>
            <a:r>
              <a:rPr lang="en-US" sz="2400" dirty="0" smtClean="0"/>
              <a:t> </a:t>
            </a:r>
            <a:r>
              <a:rPr lang="en-US" sz="2400" dirty="0"/>
              <a:t>e </a:t>
            </a:r>
            <a:r>
              <a:rPr lang="en-US" sz="2400" dirty="0" err="1"/>
              <a:t>autodirigidas</a:t>
            </a:r>
            <a:r>
              <a:rPr lang="en-US" sz="2400" dirty="0"/>
              <a:t>; </a:t>
            </a:r>
            <a:r>
              <a:rPr lang="en-US" sz="2400" dirty="0" err="1"/>
              <a:t>são</a:t>
            </a:r>
            <a:r>
              <a:rPr lang="en-US" sz="2400" dirty="0"/>
              <a:t> </a:t>
            </a:r>
            <a:r>
              <a:rPr lang="en-US" sz="2400" dirty="0" err="1" smtClean="0"/>
              <a:t>cria</a:t>
            </a:r>
            <a:r>
              <a:rPr lang="bg-BG" sz="2400" dirty="0" smtClean="0"/>
              <a:t>ti</a:t>
            </a:r>
            <a:r>
              <a:rPr lang="en-US" sz="2400" dirty="0" smtClean="0"/>
              <a:t>vas </a:t>
            </a:r>
            <a:r>
              <a:rPr lang="en-US" sz="2400" dirty="0"/>
              <a:t>e </a:t>
            </a:r>
            <a:r>
              <a:rPr lang="en-US" sz="2400" dirty="0" err="1"/>
              <a:t>competentes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4767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bg-BG" dirty="0" smtClean="0"/>
              <a:t>Dinheiro Motiva?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270083"/>
            <a:ext cx="8734957" cy="5366547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Lawler </a:t>
            </a:r>
            <a:r>
              <a:rPr lang="en-US" dirty="0"/>
              <a:t>- o </a:t>
            </a:r>
            <a:r>
              <a:rPr lang="en-US" dirty="0" err="1"/>
              <a:t>dinheiro</a:t>
            </a:r>
            <a:r>
              <a:rPr lang="en-US" dirty="0"/>
              <a:t> é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vacional</a:t>
            </a:r>
            <a:r>
              <a:rPr lang="en-US" dirty="0" smtClean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 </a:t>
            </a:r>
            <a:r>
              <a:rPr lang="en-US" dirty="0" err="1"/>
              <a:t>pessoa</a:t>
            </a:r>
            <a:r>
              <a:rPr lang="en-US" dirty="0"/>
              <a:t> </a:t>
            </a:r>
            <a:r>
              <a:rPr lang="en-US" dirty="0" err="1"/>
              <a:t>acredite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: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 smtClean="0"/>
              <a:t>sa</a:t>
            </a:r>
            <a:r>
              <a:rPr lang="bg-BG" dirty="0" smtClean="0"/>
              <a:t>ti</a:t>
            </a:r>
            <a:r>
              <a:rPr lang="en-US" dirty="0" err="1" smtClean="0"/>
              <a:t>sfar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necessidades</a:t>
            </a:r>
            <a:r>
              <a:rPr lang="en-US" dirty="0"/>
              <a:t>;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obt</a:t>
            </a:r>
            <a:r>
              <a:rPr lang="bg-BG" dirty="0" smtClean="0"/>
              <a:t>ê</a:t>
            </a:r>
            <a:r>
              <a:rPr lang="en-US" dirty="0" smtClean="0"/>
              <a:t>-</a:t>
            </a:r>
            <a:r>
              <a:rPr lang="en-US" dirty="0"/>
              <a:t>lo é </a:t>
            </a:r>
            <a:r>
              <a:rPr lang="en-US" dirty="0" err="1"/>
              <a:t>necessário</a:t>
            </a:r>
            <a:r>
              <a:rPr lang="en-US" dirty="0"/>
              <a:t> </a:t>
            </a:r>
            <a:r>
              <a:rPr lang="en-US" dirty="0" err="1"/>
              <a:t>algum</a:t>
            </a:r>
            <a:r>
              <a:rPr lang="en-US" dirty="0"/>
              <a:t> </a:t>
            </a:r>
            <a:r>
              <a:rPr lang="bg-BG" dirty="0" smtClean="0"/>
              <a:t>ti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esforço</a:t>
            </a:r>
            <a:r>
              <a:rPr lang="en-US" dirty="0"/>
              <a:t>. </a:t>
            </a:r>
          </a:p>
          <a:p>
            <a:pPr lvl="1" algn="just"/>
            <a:r>
              <a:rPr lang="en-US" i="1" dirty="0" err="1" smtClean="0"/>
              <a:t>Aquilo</a:t>
            </a:r>
            <a:r>
              <a:rPr lang="en-US" i="1" dirty="0" smtClean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 smtClean="0"/>
              <a:t>sa</a:t>
            </a:r>
            <a:r>
              <a:rPr lang="bg-BG" i="1" dirty="0" smtClean="0"/>
              <a:t>ti</a:t>
            </a:r>
            <a:r>
              <a:rPr lang="en-US" i="1" dirty="0" err="1" smtClean="0"/>
              <a:t>sfaz</a:t>
            </a:r>
            <a:r>
              <a:rPr lang="en-US" i="1" dirty="0" smtClean="0"/>
              <a:t> </a:t>
            </a:r>
            <a:r>
              <a:rPr lang="en-US" i="1" dirty="0" err="1"/>
              <a:t>uma</a:t>
            </a:r>
            <a:r>
              <a:rPr lang="en-US" i="1" dirty="0"/>
              <a:t> </a:t>
            </a:r>
            <a:r>
              <a:rPr lang="en-US" i="1" dirty="0" err="1"/>
              <a:t>necessidade</a:t>
            </a:r>
            <a:r>
              <a:rPr lang="en-US" i="1" dirty="0"/>
              <a:t> </a:t>
            </a:r>
            <a:r>
              <a:rPr lang="en-US" i="1" dirty="0" err="1"/>
              <a:t>humana</a:t>
            </a:r>
            <a:r>
              <a:rPr lang="en-US" i="1" dirty="0"/>
              <a:t> </a:t>
            </a:r>
            <a:r>
              <a:rPr lang="en-US" i="1" dirty="0" err="1"/>
              <a:t>frequentemente</a:t>
            </a:r>
            <a:r>
              <a:rPr lang="en-US" i="1" dirty="0"/>
              <a:t> é </a:t>
            </a:r>
            <a:r>
              <a:rPr lang="en-US" i="1" dirty="0" err="1"/>
              <a:t>visto</a:t>
            </a:r>
            <a:r>
              <a:rPr lang="en-US" i="1" dirty="0"/>
              <a:t> </a:t>
            </a:r>
            <a:r>
              <a:rPr lang="en-US" i="1" dirty="0" err="1"/>
              <a:t>como</a:t>
            </a:r>
            <a:r>
              <a:rPr lang="en-US" i="1" dirty="0"/>
              <a:t> a </a:t>
            </a:r>
            <a:r>
              <a:rPr lang="en-US" i="1" dirty="0" err="1"/>
              <a:t>própria</a:t>
            </a:r>
            <a:r>
              <a:rPr lang="en-US" i="1" dirty="0"/>
              <a:t> </a:t>
            </a:r>
            <a:r>
              <a:rPr lang="en-US" i="1" dirty="0" err="1"/>
              <a:t>necessidade</a:t>
            </a:r>
            <a:r>
              <a:rPr lang="en-US" i="1" dirty="0"/>
              <a:t>. </a:t>
            </a:r>
            <a:endParaRPr lang="en-US" dirty="0"/>
          </a:p>
          <a:p>
            <a:pPr algn="just"/>
            <a:r>
              <a:rPr lang="en-US" b="1" dirty="0" err="1" smtClean="0"/>
              <a:t>Alfie</a:t>
            </a:r>
            <a:r>
              <a:rPr lang="en-US" b="1" dirty="0" smtClean="0"/>
              <a:t> </a:t>
            </a:r>
            <a:r>
              <a:rPr lang="en-US" b="1" dirty="0"/>
              <a:t>Kohn </a:t>
            </a:r>
            <a:r>
              <a:rPr lang="en-US" dirty="0"/>
              <a:t>– </a:t>
            </a:r>
            <a:r>
              <a:rPr lang="en-US" dirty="0" err="1"/>
              <a:t>dinheiro</a:t>
            </a:r>
            <a:r>
              <a:rPr lang="en-US" dirty="0"/>
              <a:t> </a:t>
            </a:r>
            <a:r>
              <a:rPr lang="en-US" dirty="0" err="1"/>
              <a:t>desloca</a:t>
            </a:r>
            <a:r>
              <a:rPr lang="en-US" dirty="0"/>
              <a:t> o </a:t>
            </a:r>
            <a:r>
              <a:rPr lang="en-US" dirty="0" err="1"/>
              <a:t>foco</a:t>
            </a:r>
            <a:r>
              <a:rPr lang="en-US" dirty="0"/>
              <a:t> do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premiação</a:t>
            </a:r>
            <a:r>
              <a:rPr lang="en-US" dirty="0"/>
              <a:t>. </a:t>
            </a:r>
          </a:p>
          <a:p>
            <a:pPr lvl="1" algn="just"/>
            <a:r>
              <a:rPr lang="en-US" dirty="0" err="1" smtClean="0"/>
              <a:t>Reforça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mo,vação</a:t>
            </a:r>
            <a:r>
              <a:rPr lang="en-US" dirty="0"/>
              <a:t> </a:t>
            </a:r>
            <a:r>
              <a:rPr lang="en-US" dirty="0" err="1"/>
              <a:t>extrínseca</a:t>
            </a:r>
            <a:r>
              <a:rPr lang="en-US" dirty="0"/>
              <a:t> e </a:t>
            </a:r>
            <a:r>
              <a:rPr lang="en-US" dirty="0" err="1"/>
              <a:t>enfraquece</a:t>
            </a:r>
            <a:r>
              <a:rPr lang="en-US" dirty="0"/>
              <a:t> a </a:t>
            </a:r>
            <a:r>
              <a:rPr lang="en-US" dirty="0" err="1"/>
              <a:t>intrínseca</a:t>
            </a:r>
            <a:r>
              <a:rPr lang="en-US" dirty="0"/>
              <a:t>. </a:t>
            </a:r>
          </a:p>
          <a:p>
            <a:pPr algn="just"/>
            <a:r>
              <a:rPr lang="en-US" b="1" dirty="0" smtClean="0"/>
              <a:t>Herzberg </a:t>
            </a:r>
            <a:r>
              <a:rPr lang="en-US" dirty="0"/>
              <a:t>– </a:t>
            </a:r>
            <a:r>
              <a:rPr lang="en-US" dirty="0" err="1"/>
              <a:t>dinheiro</a:t>
            </a:r>
            <a:r>
              <a:rPr lang="en-US" dirty="0"/>
              <a:t> é um </a:t>
            </a:r>
            <a:r>
              <a:rPr lang="en-US" dirty="0" err="1"/>
              <a:t>fator</a:t>
            </a:r>
            <a:r>
              <a:rPr lang="en-US" dirty="0"/>
              <a:t> </a:t>
            </a:r>
            <a:r>
              <a:rPr lang="en-US" dirty="0" err="1"/>
              <a:t>higiênico</a:t>
            </a:r>
            <a:r>
              <a:rPr lang="en-US" dirty="0"/>
              <a:t>. </a:t>
            </a:r>
          </a:p>
          <a:p>
            <a:pPr algn="just"/>
            <a:r>
              <a:rPr lang="en-US" b="1" dirty="0" err="1" smtClean="0"/>
              <a:t>Teoria</a:t>
            </a:r>
            <a:r>
              <a:rPr lang="en-US" b="1" dirty="0" smtClean="0"/>
              <a:t> </a:t>
            </a:r>
            <a:r>
              <a:rPr lang="en-US" b="1" dirty="0"/>
              <a:t>da </a:t>
            </a:r>
            <a:r>
              <a:rPr lang="en-US" b="1" dirty="0" err="1"/>
              <a:t>Avaliação</a:t>
            </a:r>
            <a:r>
              <a:rPr lang="en-US" b="1" dirty="0"/>
              <a:t> </a:t>
            </a:r>
            <a:r>
              <a:rPr lang="en-US" b="1" dirty="0" err="1" smtClean="0"/>
              <a:t>Cogni</a:t>
            </a:r>
            <a:r>
              <a:rPr lang="bg-BG" b="1" dirty="0" smtClean="0"/>
              <a:t>ti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en-US" dirty="0" err="1"/>
              <a:t>oferecer</a:t>
            </a:r>
            <a:r>
              <a:rPr lang="en-US" dirty="0"/>
              <a:t> </a:t>
            </a:r>
            <a:r>
              <a:rPr lang="en-US" dirty="0" err="1"/>
              <a:t>recompensas</a:t>
            </a:r>
            <a:r>
              <a:rPr lang="en-US" dirty="0"/>
              <a:t> </a:t>
            </a:r>
            <a:r>
              <a:rPr lang="en-US" dirty="0" err="1"/>
              <a:t>extrínsecas</a:t>
            </a:r>
            <a:r>
              <a:rPr lang="en-US" dirty="0"/>
              <a:t> a </a:t>
            </a:r>
            <a:r>
              <a:rPr lang="en-US" dirty="0" err="1"/>
              <a:t>comportamentos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j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recompensados</a:t>
            </a:r>
            <a:r>
              <a:rPr lang="en-US" dirty="0"/>
              <a:t> </a:t>
            </a:r>
            <a:r>
              <a:rPr lang="en-US" dirty="0" err="1"/>
              <a:t>intrinsecamente</a:t>
            </a:r>
            <a:r>
              <a:rPr lang="en-US" dirty="0"/>
              <a:t> </a:t>
            </a:r>
            <a:r>
              <a:rPr lang="en-US" dirty="0" err="1"/>
              <a:t>tende</a:t>
            </a:r>
            <a:r>
              <a:rPr lang="en-US" dirty="0"/>
              <a:t> a </a:t>
            </a:r>
            <a:r>
              <a:rPr lang="en-US" dirty="0" err="1"/>
              <a:t>prejudicar</a:t>
            </a:r>
            <a:r>
              <a:rPr lang="en-US" dirty="0"/>
              <a:t> a </a:t>
            </a:r>
            <a:r>
              <a:rPr lang="en-US" dirty="0" err="1" smtClean="0"/>
              <a:t>mo</a:t>
            </a:r>
            <a:r>
              <a:rPr lang="bg-BG" dirty="0" smtClean="0"/>
              <a:t>ti</a:t>
            </a:r>
            <a:r>
              <a:rPr lang="en-US" dirty="0" err="1" smtClean="0"/>
              <a:t>vação</a:t>
            </a:r>
            <a:r>
              <a:rPr lang="en-US" dirty="0"/>
              <a:t>, </a:t>
            </a:r>
            <a:r>
              <a:rPr lang="en-US" dirty="0" err="1"/>
              <a:t>caso</a:t>
            </a:r>
            <a:r>
              <a:rPr lang="en-US" dirty="0"/>
              <a:t> as </a:t>
            </a:r>
            <a:r>
              <a:rPr lang="en-US" dirty="0" err="1"/>
              <a:t>recompensas</a:t>
            </a:r>
            <a:r>
              <a:rPr lang="en-US" dirty="0"/>
              <a:t> </a:t>
            </a:r>
            <a:r>
              <a:rPr lang="en-US" dirty="0" err="1"/>
              <a:t>sejam</a:t>
            </a:r>
            <a:r>
              <a:rPr lang="en-US" dirty="0"/>
              <a:t> vistas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forma de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0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762"/>
            <a:ext cx="8913813" cy="914400"/>
          </a:xfrm>
        </p:spPr>
        <p:txBody>
          <a:bodyPr>
            <a:normAutofit/>
          </a:bodyPr>
          <a:lstStyle/>
          <a:p>
            <a:r>
              <a:rPr lang="bg-BG" dirty="0" smtClean="0"/>
              <a:t>Vis</a:t>
            </a:r>
            <a:r>
              <a:rPr lang="en-US" dirty="0" err="1" smtClean="0"/>
              <a:t>ão</a:t>
            </a:r>
            <a:r>
              <a:rPr lang="en-US" dirty="0" smtClean="0"/>
              <a:t> </a:t>
            </a:r>
            <a:r>
              <a:rPr lang="en-US" dirty="0" err="1"/>
              <a:t>sobres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5" y="1378747"/>
            <a:ext cx="8907159" cy="52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rmAutofit/>
          </a:bodyPr>
          <a:lstStyle/>
          <a:p>
            <a:r>
              <a:rPr lang="bg-BG" dirty="0" smtClean="0"/>
              <a:t>Vis</a:t>
            </a:r>
            <a:r>
              <a:rPr lang="en-US" dirty="0" err="1" smtClean="0"/>
              <a:t>ão</a:t>
            </a:r>
            <a:r>
              <a:rPr lang="en-US" dirty="0" smtClean="0"/>
              <a:t>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dirty="0" err="1"/>
              <a:t>sobres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395302"/>
            <a:ext cx="8734957" cy="5133997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/>
              <a:t>Seres</a:t>
            </a:r>
            <a:r>
              <a:rPr lang="en-US" sz="2200" b="1" dirty="0"/>
              <a:t> </a:t>
            </a:r>
            <a:r>
              <a:rPr lang="en-US" sz="2200" b="1" dirty="0" err="1"/>
              <a:t>humanos</a:t>
            </a:r>
            <a:r>
              <a:rPr lang="en-US" sz="2200" b="1" dirty="0"/>
              <a:t>: </a:t>
            </a:r>
            <a:r>
              <a:rPr lang="en-US" sz="2200" dirty="0" err="1"/>
              <a:t>personalidade</a:t>
            </a:r>
            <a:r>
              <a:rPr lang="en-US" sz="2200" dirty="0"/>
              <a:t> </a:t>
            </a:r>
            <a:r>
              <a:rPr lang="en-US" sz="2200" dirty="0" err="1"/>
              <a:t>própria</a:t>
            </a:r>
            <a:r>
              <a:rPr lang="en-US" sz="2200" dirty="0"/>
              <a:t>; </a:t>
            </a:r>
            <a:r>
              <a:rPr lang="en-US" sz="2200" dirty="0" err="1"/>
              <a:t>diferentes</a:t>
            </a:r>
            <a:r>
              <a:rPr lang="en-US" sz="2200" dirty="0"/>
              <a:t> entre </a:t>
            </a:r>
            <a:r>
              <a:rPr lang="en-US" sz="2200" dirty="0" err="1"/>
              <a:t>si</a:t>
            </a:r>
            <a:r>
              <a:rPr lang="en-US" sz="2200" dirty="0"/>
              <a:t>; </a:t>
            </a:r>
            <a:r>
              <a:rPr lang="en-US" sz="2200" dirty="0" err="1"/>
              <a:t>origens</a:t>
            </a:r>
            <a:r>
              <a:rPr lang="en-US" sz="2200" dirty="0"/>
              <a:t> e </a:t>
            </a:r>
            <a:r>
              <a:rPr lang="en-US" sz="2200" dirty="0" err="1"/>
              <a:t>histórias</a:t>
            </a:r>
            <a:r>
              <a:rPr lang="en-US" sz="2200" dirty="0"/>
              <a:t> </a:t>
            </a:r>
            <a:r>
              <a:rPr lang="en-US" sz="2200" dirty="0" err="1"/>
              <a:t>particulares</a:t>
            </a:r>
            <a:r>
              <a:rPr lang="en-US" sz="2200" dirty="0"/>
              <a:t>; </a:t>
            </a:r>
          </a:p>
          <a:p>
            <a:pPr algn="just"/>
            <a:r>
              <a:rPr lang="en-US" sz="2200" b="1" dirty="0" err="1" smtClean="0"/>
              <a:t>Agentes</a:t>
            </a:r>
            <a:r>
              <a:rPr lang="en-US" sz="2200" b="1" dirty="0" smtClean="0"/>
              <a:t> </a:t>
            </a:r>
            <a:r>
              <a:rPr lang="en-US" sz="2200" b="1" dirty="0" err="1"/>
              <a:t>ativos</a:t>
            </a:r>
            <a:r>
              <a:rPr lang="en-US" sz="2200" b="1" dirty="0"/>
              <a:t> e </a:t>
            </a:r>
            <a:r>
              <a:rPr lang="en-US" sz="2200" b="1" dirty="0" err="1"/>
              <a:t>inteligentes</a:t>
            </a:r>
            <a:r>
              <a:rPr lang="en-US" sz="2200" b="1" dirty="0"/>
              <a:t>: </a:t>
            </a:r>
            <a:r>
              <a:rPr lang="en-US" sz="2200" dirty="0" err="1"/>
              <a:t>fonte</a:t>
            </a:r>
            <a:r>
              <a:rPr lang="en-US" sz="2200" dirty="0"/>
              <a:t> de </a:t>
            </a:r>
            <a:r>
              <a:rPr lang="en-US" sz="2200" dirty="0" err="1"/>
              <a:t>impulso</a:t>
            </a:r>
            <a:r>
              <a:rPr lang="en-US" sz="2200" dirty="0"/>
              <a:t> </a:t>
            </a:r>
            <a:r>
              <a:rPr lang="en-US" sz="2200" dirty="0" err="1"/>
              <a:t>próprio</a:t>
            </a:r>
            <a:r>
              <a:rPr lang="en-US" sz="2200" dirty="0"/>
              <a:t> </a:t>
            </a:r>
            <a:r>
              <a:rPr lang="en-US" sz="2200" dirty="0" err="1"/>
              <a:t>capaz</a:t>
            </a:r>
            <a:r>
              <a:rPr lang="en-US" sz="2200" dirty="0"/>
              <a:t> de </a:t>
            </a:r>
            <a:r>
              <a:rPr lang="en-US" sz="2200" dirty="0" err="1"/>
              <a:t>dinamizar</a:t>
            </a:r>
            <a:r>
              <a:rPr lang="en-US" sz="2200" dirty="0"/>
              <a:t> a </a:t>
            </a:r>
            <a:r>
              <a:rPr lang="en-US" sz="2200" dirty="0" err="1"/>
              <a:t>organização</a:t>
            </a:r>
            <a:r>
              <a:rPr lang="en-US" sz="2200" dirty="0"/>
              <a:t>. </a:t>
            </a:r>
          </a:p>
          <a:p>
            <a:pPr algn="just"/>
            <a:r>
              <a:rPr lang="en-US" sz="2200" b="1" dirty="0" err="1" smtClean="0"/>
              <a:t>Parceiros</a:t>
            </a:r>
            <a:r>
              <a:rPr lang="en-US" sz="2200" b="1" dirty="0" smtClean="0"/>
              <a:t> </a:t>
            </a:r>
            <a:r>
              <a:rPr lang="en-US" sz="2200" b="1" dirty="0"/>
              <a:t>da </a:t>
            </a:r>
            <a:r>
              <a:rPr lang="en-US" sz="2200" b="1" dirty="0" err="1"/>
              <a:t>organização</a:t>
            </a:r>
            <a:r>
              <a:rPr lang="en-US" sz="2200" b="1" dirty="0"/>
              <a:t>: </a:t>
            </a:r>
            <a:r>
              <a:rPr lang="en-US" sz="2200" dirty="0"/>
              <a:t>a </a:t>
            </a:r>
            <a:r>
              <a:rPr lang="en-US" sz="2200" dirty="0" err="1"/>
              <a:t>partir</a:t>
            </a:r>
            <a:r>
              <a:rPr lang="en-US" sz="2200" dirty="0"/>
              <a:t> de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relação</a:t>
            </a:r>
            <a:r>
              <a:rPr lang="en-US" sz="2200" dirty="0"/>
              <a:t> </a:t>
            </a:r>
            <a:r>
              <a:rPr lang="en-US" sz="2200" dirty="0" err="1"/>
              <a:t>ganha-ganha</a:t>
            </a:r>
            <a:r>
              <a:rPr lang="en-US" sz="2200" dirty="0"/>
              <a:t>, </a:t>
            </a:r>
            <a:r>
              <a:rPr lang="en-US" sz="2200" dirty="0" err="1"/>
              <a:t>são</a:t>
            </a:r>
            <a:r>
              <a:rPr lang="en-US" sz="2200" dirty="0"/>
              <a:t> </a:t>
            </a:r>
            <a:r>
              <a:rPr lang="en-US" sz="2200" dirty="0" err="1"/>
              <a:t>capazes</a:t>
            </a:r>
            <a:r>
              <a:rPr lang="en-US" sz="2200" dirty="0"/>
              <a:t> de </a:t>
            </a:r>
            <a:r>
              <a:rPr lang="en-US" sz="2200" dirty="0" err="1"/>
              <a:t>conduzir</a:t>
            </a:r>
            <a:r>
              <a:rPr lang="en-US" sz="2200" dirty="0"/>
              <a:t> a </a:t>
            </a:r>
            <a:r>
              <a:rPr lang="en-US" sz="2200" dirty="0" err="1"/>
              <a:t>organização</a:t>
            </a:r>
            <a:r>
              <a:rPr lang="en-US" sz="2200" dirty="0"/>
              <a:t> </a:t>
            </a:r>
            <a:r>
              <a:rPr lang="en-US" sz="2200" dirty="0" err="1"/>
              <a:t>ao</a:t>
            </a:r>
            <a:r>
              <a:rPr lang="en-US" sz="2200" dirty="0"/>
              <a:t> </a:t>
            </a:r>
            <a:r>
              <a:rPr lang="en-US" sz="2200" dirty="0" err="1"/>
              <a:t>sucesso</a:t>
            </a:r>
            <a:r>
              <a:rPr lang="en-US" sz="2200" dirty="0"/>
              <a:t> e,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conseguinte</a:t>
            </a:r>
            <a:r>
              <a:rPr lang="en-US" sz="2200" dirty="0"/>
              <a:t>, </a:t>
            </a:r>
            <a:r>
              <a:rPr lang="en-US" sz="2200" dirty="0" err="1"/>
              <a:t>serem</a:t>
            </a:r>
            <a:r>
              <a:rPr lang="en-US" sz="2200" dirty="0"/>
              <a:t> </a:t>
            </a:r>
            <a:r>
              <a:rPr lang="en-US" sz="2200" dirty="0" err="1"/>
              <a:t>beneficiadas</a:t>
            </a:r>
            <a:r>
              <a:rPr lang="en-US" sz="2200" dirty="0"/>
              <a:t>. </a:t>
            </a:r>
          </a:p>
          <a:p>
            <a:pPr algn="just"/>
            <a:r>
              <a:rPr lang="en-US" sz="2200" b="1" dirty="0" err="1" smtClean="0"/>
              <a:t>Talentos</a:t>
            </a:r>
            <a:r>
              <a:rPr lang="en-US" sz="2200" dirty="0"/>
              <a:t>: </a:t>
            </a:r>
            <a:r>
              <a:rPr lang="en-US" sz="2200" dirty="0" err="1"/>
              <a:t>portadoras</a:t>
            </a:r>
            <a:r>
              <a:rPr lang="en-US" sz="2200" dirty="0"/>
              <a:t> de </a:t>
            </a:r>
            <a:r>
              <a:rPr lang="en-US" sz="2200" dirty="0" err="1"/>
              <a:t>competências</a:t>
            </a:r>
            <a:r>
              <a:rPr lang="en-US" sz="2200" dirty="0"/>
              <a:t> </a:t>
            </a:r>
            <a:r>
              <a:rPr lang="en-US" sz="2200" dirty="0" err="1"/>
              <a:t>essenciais</a:t>
            </a:r>
            <a:r>
              <a:rPr lang="en-US" sz="2200" dirty="0"/>
              <a:t> </a:t>
            </a:r>
            <a:r>
              <a:rPr lang="en-US" sz="2200" dirty="0" err="1"/>
              <a:t>ao</a:t>
            </a:r>
            <a:r>
              <a:rPr lang="en-US" sz="2200" dirty="0"/>
              <a:t> </a:t>
            </a:r>
            <a:r>
              <a:rPr lang="en-US" sz="2200" dirty="0" err="1"/>
              <a:t>sucesso</a:t>
            </a:r>
            <a:r>
              <a:rPr lang="en-US" sz="2200" dirty="0"/>
              <a:t> </a:t>
            </a:r>
            <a:r>
              <a:rPr lang="en-US" sz="2200" dirty="0" err="1"/>
              <a:t>organizacional</a:t>
            </a:r>
            <a:r>
              <a:rPr lang="en-US" sz="2200" dirty="0"/>
              <a:t>, </a:t>
            </a:r>
            <a:r>
              <a:rPr lang="en-US" sz="2200" dirty="0" err="1"/>
              <a:t>consideradas</a:t>
            </a:r>
            <a:r>
              <a:rPr lang="en-US" sz="2200" dirty="0"/>
              <a:t> o principal </a:t>
            </a:r>
            <a:r>
              <a:rPr lang="en-US" sz="2200" dirty="0" err="1"/>
              <a:t>ativo</a:t>
            </a:r>
            <a:r>
              <a:rPr lang="en-US" sz="2200" dirty="0"/>
              <a:t>, </a:t>
            </a:r>
            <a:r>
              <a:rPr lang="en-US" sz="2200" dirty="0" err="1"/>
              <a:t>pois</a:t>
            </a:r>
            <a:r>
              <a:rPr lang="en-US" sz="2200" dirty="0"/>
              <a:t> </a:t>
            </a:r>
            <a:r>
              <a:rPr lang="en-US" sz="2200" dirty="0" err="1"/>
              <a:t>agregam</a:t>
            </a:r>
            <a:r>
              <a:rPr lang="en-US" sz="2200" dirty="0"/>
              <a:t> </a:t>
            </a:r>
            <a:r>
              <a:rPr lang="en-US" sz="2200" dirty="0" err="1"/>
              <a:t>inteligência</a:t>
            </a:r>
            <a:r>
              <a:rPr lang="en-US" sz="2200" dirty="0"/>
              <a:t> (capital </a:t>
            </a:r>
            <a:r>
              <a:rPr lang="en-US" sz="2200" dirty="0" err="1"/>
              <a:t>intelectual</a:t>
            </a:r>
            <a:r>
              <a:rPr lang="en-US" sz="2200" dirty="0"/>
              <a:t>) </a:t>
            </a:r>
            <a:r>
              <a:rPr lang="en-US" sz="2200" dirty="0" err="1"/>
              <a:t>ao</a:t>
            </a:r>
            <a:r>
              <a:rPr lang="en-US" sz="2200" dirty="0"/>
              <a:t> </a:t>
            </a:r>
            <a:r>
              <a:rPr lang="en-US" sz="2200" dirty="0" err="1"/>
              <a:t>negócio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161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780"/>
            <a:ext cx="8913813" cy="914400"/>
          </a:xfrm>
        </p:spPr>
        <p:txBody>
          <a:bodyPr>
            <a:normAutofit/>
          </a:bodyPr>
          <a:lstStyle/>
          <a:p>
            <a:r>
              <a:rPr lang="bg-BG" dirty="0" smtClean="0"/>
              <a:t>Ges</a:t>
            </a:r>
            <a:r>
              <a:rPr lang="en-US" dirty="0" err="1"/>
              <a:t>tão</a:t>
            </a:r>
            <a:r>
              <a:rPr lang="en-US" dirty="0"/>
              <a:t> de </a:t>
            </a:r>
            <a:r>
              <a:rPr lang="en-US" dirty="0" err="1"/>
              <a:t>Pessoas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" y="1377414"/>
            <a:ext cx="8752843" cy="5187662"/>
          </a:xfrm>
        </p:spPr>
        <p:txBody>
          <a:bodyPr>
            <a:normAutofit/>
          </a:bodyPr>
          <a:lstStyle/>
          <a:p>
            <a:pPr algn="just"/>
            <a:r>
              <a:rPr lang="en-US" sz="2200" i="1" dirty="0" err="1"/>
              <a:t>Gestão</a:t>
            </a:r>
            <a:r>
              <a:rPr lang="en-US" sz="2200" i="1" dirty="0"/>
              <a:t> de </a:t>
            </a:r>
            <a:r>
              <a:rPr lang="en-US" sz="2200" i="1" dirty="0" err="1"/>
              <a:t>Pessoas</a:t>
            </a:r>
            <a:r>
              <a:rPr lang="en-US" sz="2200" i="1" dirty="0"/>
              <a:t> é o </a:t>
            </a:r>
            <a:r>
              <a:rPr lang="en-US" sz="2200" i="1" dirty="0" err="1"/>
              <a:t>conjunto</a:t>
            </a:r>
            <a:r>
              <a:rPr lang="en-US" sz="2200" i="1" dirty="0"/>
              <a:t> de </a:t>
            </a:r>
            <a:r>
              <a:rPr lang="en-US" sz="2200" i="1" dirty="0" err="1"/>
              <a:t>políticas</a:t>
            </a:r>
            <a:r>
              <a:rPr lang="en-US" sz="2200" i="1" dirty="0"/>
              <a:t> e </a:t>
            </a:r>
            <a:r>
              <a:rPr lang="en-US" sz="2200" i="1" dirty="0" err="1"/>
              <a:t>práticas</a:t>
            </a:r>
            <a:r>
              <a:rPr lang="en-US" sz="2200" i="1" dirty="0"/>
              <a:t> </a:t>
            </a:r>
            <a:r>
              <a:rPr lang="en-US" sz="2200" i="1" dirty="0" err="1"/>
              <a:t>necessárias</a:t>
            </a:r>
            <a:r>
              <a:rPr lang="en-US" sz="2200" i="1" dirty="0"/>
              <a:t> </a:t>
            </a:r>
            <a:r>
              <a:rPr lang="en-US" sz="2200" i="1" dirty="0" err="1"/>
              <a:t>para</a:t>
            </a:r>
            <a:r>
              <a:rPr lang="en-US" sz="2200" i="1" dirty="0"/>
              <a:t> </a:t>
            </a:r>
            <a:r>
              <a:rPr lang="en-US" sz="2200" i="1" dirty="0" err="1"/>
              <a:t>cuidar</a:t>
            </a:r>
            <a:r>
              <a:rPr lang="en-US" sz="2200" i="1" dirty="0"/>
              <a:t> do capital </a:t>
            </a:r>
            <a:r>
              <a:rPr lang="en-US" sz="2200" i="1" dirty="0" err="1"/>
              <a:t>humano</a:t>
            </a:r>
            <a:r>
              <a:rPr lang="en-US" sz="2200" i="1" dirty="0"/>
              <a:t> da </a:t>
            </a:r>
            <a:r>
              <a:rPr lang="en-US" sz="2200" i="1" dirty="0" err="1"/>
              <a:t>organização</a:t>
            </a:r>
            <a:r>
              <a:rPr lang="en-US" sz="2200" i="1" dirty="0"/>
              <a:t>, capital </a:t>
            </a:r>
            <a:r>
              <a:rPr lang="en-US" sz="2200" i="1" dirty="0" err="1"/>
              <a:t>este</a:t>
            </a:r>
            <a:r>
              <a:rPr lang="en-US" sz="2200" i="1" dirty="0"/>
              <a:t> </a:t>
            </a:r>
            <a:r>
              <a:rPr lang="en-US" sz="2200" i="1" dirty="0" err="1"/>
              <a:t>que</a:t>
            </a:r>
            <a:r>
              <a:rPr lang="en-US" sz="2200" i="1" dirty="0"/>
              <a:t> </a:t>
            </a:r>
            <a:r>
              <a:rPr lang="en-US" sz="2200" i="1" dirty="0" err="1"/>
              <a:t>contribui</a:t>
            </a:r>
            <a:r>
              <a:rPr lang="en-US" sz="2200" i="1" dirty="0"/>
              <a:t> com </a:t>
            </a:r>
            <a:r>
              <a:rPr lang="en-US" sz="2200" i="1" dirty="0" err="1"/>
              <a:t>seus</a:t>
            </a:r>
            <a:r>
              <a:rPr lang="en-US" sz="2200" i="1" dirty="0"/>
              <a:t> </a:t>
            </a:r>
            <a:r>
              <a:rPr lang="en-US" sz="2200" i="1" dirty="0" err="1"/>
              <a:t>conhecimentos</a:t>
            </a:r>
            <a:r>
              <a:rPr lang="en-US" sz="2200" i="1" dirty="0"/>
              <a:t>, </a:t>
            </a:r>
            <a:r>
              <a:rPr lang="en-US" sz="2200" i="1" dirty="0" err="1"/>
              <a:t>habilidades</a:t>
            </a:r>
            <a:r>
              <a:rPr lang="en-US" sz="2200" i="1" dirty="0"/>
              <a:t> e </a:t>
            </a:r>
            <a:r>
              <a:rPr lang="en-US" sz="2200" i="1" dirty="0" err="1"/>
              <a:t>capacidades</a:t>
            </a:r>
            <a:r>
              <a:rPr lang="en-US" sz="2200" i="1" dirty="0"/>
              <a:t> </a:t>
            </a:r>
            <a:r>
              <a:rPr lang="en-US" sz="2200" i="1" dirty="0" err="1"/>
              <a:t>para</a:t>
            </a:r>
            <a:r>
              <a:rPr lang="en-US" sz="2200" i="1" dirty="0"/>
              <a:t> o </a:t>
            </a:r>
            <a:r>
              <a:rPr lang="en-US" sz="2200" i="1" dirty="0" err="1"/>
              <a:t>alcance</a:t>
            </a:r>
            <a:r>
              <a:rPr lang="en-US" sz="2200" i="1" dirty="0"/>
              <a:t> dos </a:t>
            </a:r>
            <a:r>
              <a:rPr lang="en-US" sz="2200" i="1" dirty="0" err="1"/>
              <a:t>objetivos</a:t>
            </a:r>
            <a:r>
              <a:rPr lang="en-US" sz="2200" i="1" dirty="0"/>
              <a:t> </a:t>
            </a:r>
            <a:r>
              <a:rPr lang="en-US" sz="2200" i="1" dirty="0" err="1"/>
              <a:t>institucionais</a:t>
            </a:r>
            <a:r>
              <a:rPr lang="en-US" sz="2200" i="1" dirty="0"/>
              <a:t>. </a:t>
            </a:r>
            <a:endParaRPr lang="en-US" sz="2200" dirty="0"/>
          </a:p>
          <a:p>
            <a:pPr algn="just"/>
            <a:r>
              <a:rPr lang="en-US" sz="2200" dirty="0" err="1" smtClean="0"/>
              <a:t>Políticas</a:t>
            </a:r>
            <a:r>
              <a:rPr lang="en-US" sz="2200" dirty="0" smtClean="0"/>
              <a:t> </a:t>
            </a:r>
            <a:r>
              <a:rPr lang="en-US" sz="2200" dirty="0"/>
              <a:t>de GP: </a:t>
            </a:r>
            <a:r>
              <a:rPr lang="en-US" sz="2200" dirty="0" err="1"/>
              <a:t>maneiras</a:t>
            </a:r>
            <a:r>
              <a:rPr lang="en-US" sz="2200" dirty="0"/>
              <a:t> </a:t>
            </a:r>
            <a:r>
              <a:rPr lang="en-US" sz="2200" dirty="0" err="1"/>
              <a:t>pelas</a:t>
            </a:r>
            <a:r>
              <a:rPr lang="en-US" sz="2200" dirty="0"/>
              <a:t> </a:t>
            </a:r>
            <a:r>
              <a:rPr lang="en-US" sz="2200" dirty="0" err="1"/>
              <a:t>quais</a:t>
            </a:r>
            <a:r>
              <a:rPr lang="en-US" sz="2200" dirty="0"/>
              <a:t> a </a:t>
            </a:r>
            <a:r>
              <a:rPr lang="en-US" sz="2200" dirty="0" err="1"/>
              <a:t>organização</a:t>
            </a:r>
            <a:r>
              <a:rPr lang="en-US" sz="2200" dirty="0"/>
              <a:t> </a:t>
            </a:r>
            <a:r>
              <a:rPr lang="en-US" sz="2200" dirty="0" err="1"/>
              <a:t>pretende</a:t>
            </a:r>
            <a:r>
              <a:rPr lang="en-US" sz="2200" dirty="0"/>
              <a:t> </a:t>
            </a:r>
            <a:r>
              <a:rPr lang="en-US" sz="2200" dirty="0" err="1"/>
              <a:t>lidar</a:t>
            </a:r>
            <a:r>
              <a:rPr lang="en-US" sz="2200" dirty="0"/>
              <a:t> com </a:t>
            </a:r>
            <a:r>
              <a:rPr lang="en-US" sz="2200" dirty="0" err="1"/>
              <a:t>seus</a:t>
            </a:r>
            <a:r>
              <a:rPr lang="en-US" sz="2200" dirty="0"/>
              <a:t> </a:t>
            </a:r>
            <a:r>
              <a:rPr lang="en-US" sz="2200" dirty="0" err="1"/>
              <a:t>membros</a:t>
            </a:r>
            <a:r>
              <a:rPr lang="en-US" sz="2200" dirty="0"/>
              <a:t> e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intermédio</a:t>
            </a:r>
            <a:r>
              <a:rPr lang="en-US" sz="2200" dirty="0"/>
              <a:t> deles </a:t>
            </a:r>
            <a:r>
              <a:rPr lang="en-US" sz="2200" dirty="0" err="1"/>
              <a:t>atingir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objetivos</a:t>
            </a:r>
            <a:r>
              <a:rPr lang="en-US" sz="2200" dirty="0"/>
              <a:t> </a:t>
            </a:r>
            <a:r>
              <a:rPr lang="en-US" sz="2200" dirty="0" err="1"/>
              <a:t>organizacionais</a:t>
            </a:r>
            <a:r>
              <a:rPr lang="en-US" sz="2200" dirty="0"/>
              <a:t>, </a:t>
            </a:r>
            <a:r>
              <a:rPr lang="en-US" sz="2200" dirty="0" err="1"/>
              <a:t>permitindo</a:t>
            </a:r>
            <a:r>
              <a:rPr lang="en-US" sz="2200" dirty="0"/>
              <a:t> (</a:t>
            </a:r>
            <a:r>
              <a:rPr lang="en-US" sz="2200" dirty="0" err="1"/>
              <a:t>também</a:t>
            </a:r>
            <a:r>
              <a:rPr lang="en-US" sz="2200" dirty="0"/>
              <a:t>) o </a:t>
            </a:r>
            <a:r>
              <a:rPr lang="en-US" sz="2200" dirty="0" err="1"/>
              <a:t>alcance</a:t>
            </a:r>
            <a:r>
              <a:rPr lang="en-US" sz="2200" dirty="0"/>
              <a:t> dos </a:t>
            </a:r>
            <a:r>
              <a:rPr lang="en-US" sz="2200" dirty="0" err="1"/>
              <a:t>objetivos</a:t>
            </a:r>
            <a:r>
              <a:rPr lang="en-US" sz="2200" dirty="0"/>
              <a:t> </a:t>
            </a:r>
            <a:r>
              <a:rPr lang="en-US" sz="2200" dirty="0" err="1"/>
              <a:t>individuais</a:t>
            </a:r>
            <a:r>
              <a:rPr lang="en-US" sz="2200" dirty="0"/>
              <a:t>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66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226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err="1"/>
              <a:t>Gestão</a:t>
            </a:r>
            <a:r>
              <a:rPr lang="en-US" dirty="0"/>
              <a:t> de </a:t>
            </a:r>
            <a:r>
              <a:rPr lang="en-US" dirty="0" smtClean="0"/>
              <a:t>Pessoa</a:t>
            </a:r>
            <a:r>
              <a:rPr lang="bg-BG" dirty="0" smtClean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" y="1305860"/>
            <a:ext cx="8752843" cy="520555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Objetivos</a:t>
            </a:r>
            <a:r>
              <a:rPr lang="en-US" sz="2400" dirty="0" smtClean="0"/>
              <a:t>:</a:t>
            </a:r>
            <a:endParaRPr lang="bg-BG" sz="2400" dirty="0"/>
          </a:p>
          <a:p>
            <a:pPr lvl="1" algn="just"/>
            <a:r>
              <a:rPr lang="en-US" sz="2600" dirty="0" err="1" smtClean="0"/>
              <a:t>Proporcionar</a:t>
            </a:r>
            <a:r>
              <a:rPr lang="en-US" sz="2600" dirty="0" smtClean="0"/>
              <a:t> </a:t>
            </a:r>
            <a:r>
              <a:rPr lang="en-US" sz="2600" dirty="0"/>
              <a:t>um </a:t>
            </a:r>
            <a:r>
              <a:rPr lang="en-US" sz="2600" dirty="0" err="1"/>
              <a:t>ambiente</a:t>
            </a:r>
            <a:r>
              <a:rPr lang="en-US" sz="2600" dirty="0"/>
              <a:t> com </a:t>
            </a:r>
            <a:r>
              <a:rPr lang="en-US" sz="2600" dirty="0" err="1"/>
              <a:t>pessoas</a:t>
            </a:r>
            <a:r>
              <a:rPr lang="en-US" sz="2600" dirty="0"/>
              <a:t> </a:t>
            </a:r>
            <a:r>
              <a:rPr lang="en-US" sz="2600" dirty="0" err="1"/>
              <a:t>competentes</a:t>
            </a:r>
            <a:r>
              <a:rPr lang="en-US" sz="2600" dirty="0"/>
              <a:t> e </a:t>
            </a:r>
            <a:r>
              <a:rPr lang="en-US" sz="2600" dirty="0" err="1" smtClean="0"/>
              <a:t>motivadas</a:t>
            </a:r>
            <a:r>
              <a:rPr lang="en-US" sz="2600" dirty="0" smtClean="0"/>
              <a:t>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alcançar</a:t>
            </a:r>
            <a:r>
              <a:rPr lang="en-US" sz="2600" dirty="0"/>
              <a:t> </a:t>
            </a:r>
            <a:r>
              <a:rPr lang="en-US" sz="2600" dirty="0" err="1"/>
              <a:t>os</a:t>
            </a:r>
            <a:r>
              <a:rPr lang="en-US" sz="2600" dirty="0"/>
              <a:t> </a:t>
            </a:r>
            <a:r>
              <a:rPr lang="en-US" sz="2600" dirty="0" err="1"/>
              <a:t>objetivos</a:t>
            </a:r>
            <a:r>
              <a:rPr lang="en-US" sz="2600" dirty="0"/>
              <a:t>. </a:t>
            </a:r>
          </a:p>
          <a:p>
            <a:pPr lvl="1" algn="just"/>
            <a:r>
              <a:rPr lang="en-US" sz="2600" dirty="0" err="1" smtClean="0"/>
              <a:t>Desenvolver</a:t>
            </a:r>
            <a:r>
              <a:rPr lang="en-US" sz="2600" dirty="0" smtClean="0"/>
              <a:t> </a:t>
            </a:r>
            <a:r>
              <a:rPr lang="en-US" sz="2600" dirty="0"/>
              <a:t>o capital </a:t>
            </a:r>
            <a:r>
              <a:rPr lang="en-US" sz="2600" dirty="0" err="1"/>
              <a:t>humano</a:t>
            </a:r>
            <a:r>
              <a:rPr lang="en-US" sz="2600" dirty="0"/>
              <a:t> e o capital </a:t>
            </a:r>
            <a:r>
              <a:rPr lang="en-US" sz="2600" dirty="0" err="1"/>
              <a:t>intelectual</a:t>
            </a:r>
            <a:r>
              <a:rPr lang="en-US" sz="2600" dirty="0"/>
              <a:t>. </a:t>
            </a:r>
          </a:p>
          <a:p>
            <a:pPr lvl="1" algn="just"/>
            <a:r>
              <a:rPr lang="en-US" sz="2600" dirty="0" err="1" smtClean="0"/>
              <a:t>Gerenciar</a:t>
            </a:r>
            <a:r>
              <a:rPr lang="en-US" sz="2600" dirty="0" smtClean="0"/>
              <a:t> </a:t>
            </a:r>
            <a:r>
              <a:rPr lang="en-US" sz="2600" dirty="0"/>
              <a:t>o </a:t>
            </a:r>
            <a:r>
              <a:rPr lang="en-US" sz="2600" dirty="0" err="1"/>
              <a:t>conhecimento</a:t>
            </a:r>
            <a:r>
              <a:rPr lang="en-US" sz="2600" dirty="0"/>
              <a:t>: </a:t>
            </a:r>
            <a:r>
              <a:rPr lang="en-US" sz="2600" dirty="0" err="1"/>
              <a:t>competências</a:t>
            </a:r>
            <a:r>
              <a:rPr lang="en-US" sz="2600" dirty="0"/>
              <a:t> e </a:t>
            </a:r>
            <a:r>
              <a:rPr lang="en-US" sz="2600" dirty="0" err="1"/>
              <a:t>tecnologias</a:t>
            </a:r>
            <a:r>
              <a:rPr lang="en-US" sz="2600" dirty="0"/>
              <a:t> </a:t>
            </a:r>
            <a:r>
              <a:rPr lang="en-US" sz="2600" dirty="0" err="1"/>
              <a:t>aplicadas</a:t>
            </a:r>
            <a:r>
              <a:rPr lang="en-US" sz="2600" dirty="0"/>
              <a:t> de forma </a:t>
            </a:r>
            <a:r>
              <a:rPr lang="en-US" sz="2600" dirty="0" err="1"/>
              <a:t>integrada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concretizar</a:t>
            </a:r>
            <a:r>
              <a:rPr lang="en-US" sz="2600" dirty="0"/>
              <a:t> a </a:t>
            </a:r>
            <a:r>
              <a:rPr lang="en-US" sz="2600" dirty="0" err="1"/>
              <a:t>missão</a:t>
            </a:r>
            <a:r>
              <a:rPr lang="en-US" sz="2600" dirty="0"/>
              <a:t>. </a:t>
            </a:r>
          </a:p>
          <a:p>
            <a:pPr lvl="1" algn="just"/>
            <a:r>
              <a:rPr lang="en-US" sz="2600" dirty="0" err="1" smtClean="0"/>
              <a:t>Formar</a:t>
            </a:r>
            <a:r>
              <a:rPr lang="en-US" sz="2600" dirty="0" smtClean="0"/>
              <a:t> </a:t>
            </a:r>
            <a:r>
              <a:rPr lang="en-US" sz="2600" dirty="0" err="1"/>
              <a:t>competências</a:t>
            </a:r>
            <a:r>
              <a:rPr lang="en-US" sz="2600" dirty="0"/>
              <a:t> </a:t>
            </a:r>
            <a:r>
              <a:rPr lang="en-US" sz="2600" dirty="0" err="1"/>
              <a:t>essenciais</a:t>
            </a:r>
            <a:r>
              <a:rPr lang="en-US" sz="2600" dirty="0"/>
              <a:t> </a:t>
            </a:r>
            <a:r>
              <a:rPr lang="en-US" sz="2600" dirty="0" err="1"/>
              <a:t>que</a:t>
            </a:r>
            <a:r>
              <a:rPr lang="en-US" sz="2600" dirty="0"/>
              <a:t> </a:t>
            </a:r>
            <a:r>
              <a:rPr lang="en-US" sz="2600" dirty="0" err="1"/>
              <a:t>atendam</a:t>
            </a:r>
            <a:r>
              <a:rPr lang="en-US" sz="2600" dirty="0"/>
              <a:t> </a:t>
            </a:r>
            <a:r>
              <a:rPr lang="en-US" sz="2600" dirty="0" err="1"/>
              <a:t>às</a:t>
            </a:r>
            <a:r>
              <a:rPr lang="en-US" sz="2600" dirty="0"/>
              <a:t> </a:t>
            </a:r>
            <a:r>
              <a:rPr lang="en-US" sz="2600" dirty="0" err="1"/>
              <a:t>demandas</a:t>
            </a:r>
            <a:r>
              <a:rPr lang="en-US" sz="2600" dirty="0"/>
              <a:t> dos </a:t>
            </a:r>
            <a:r>
              <a:rPr lang="en-US" sz="2600" dirty="0" err="1"/>
              <a:t>diferentes</a:t>
            </a:r>
            <a:r>
              <a:rPr lang="en-US" sz="2600" dirty="0"/>
              <a:t> stakeholders.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0035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17332</TotalTime>
  <Words>3630</Words>
  <Application>Microsoft Macintosh PowerPoint</Application>
  <PresentationFormat>On-screen Show (4:3)</PresentationFormat>
  <Paragraphs>260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Perception</vt:lpstr>
      <vt:lpstr>GESTÃO POR COMPETÊNCIAS</vt:lpstr>
      <vt:lpstr>O Papel da Área de RH</vt:lpstr>
      <vt:lpstr>Progresso da Gestão de Pessoas </vt:lpstr>
      <vt:lpstr>PowerPoint Presentation</vt:lpstr>
      <vt:lpstr>RH no Brasil</vt:lpstr>
      <vt:lpstr>Visão sobres as pessoas </vt:lpstr>
      <vt:lpstr>Visão moderna sobres as pessoas </vt:lpstr>
      <vt:lpstr>Gestão de Pessoas </vt:lpstr>
      <vt:lpstr>Gestão de Pessoas </vt:lpstr>
      <vt:lpstr>Gestão de Pessoas</vt:lpstr>
      <vt:lpstr>Papéis da GP </vt:lpstr>
      <vt:lpstr>Papéis da GP </vt:lpstr>
      <vt:lpstr>Gestão Estratégica de Pessoas </vt:lpstr>
      <vt:lpstr>Passos da moderna Gestão de Pessoas </vt:lpstr>
      <vt:lpstr>Passos da moderna Gestão de Pessoas </vt:lpstr>
      <vt:lpstr>Decreto no 5.707, de 23/2/2006 </vt:lpstr>
      <vt:lpstr>Macroprocesso de Gestão de Pessoas </vt:lpstr>
      <vt:lpstr>Diagnóstico de Gestão de Pessoas </vt:lpstr>
      <vt:lpstr>GESTÃO DO DESEMPENHO </vt:lpstr>
      <vt:lpstr>Gestão por Desempenho</vt:lpstr>
      <vt:lpstr>PowerPoint Presentation</vt:lpstr>
      <vt:lpstr>Quem deve avaliar o desempenho? </vt:lpstr>
      <vt:lpstr>PowerPoint Presentation</vt:lpstr>
      <vt:lpstr>Métodos tradicionais de avaliação </vt:lpstr>
      <vt:lpstr>Métodos modernos de avaliação </vt:lpstr>
      <vt:lpstr>Falhas no processo de Avaliação </vt:lpstr>
      <vt:lpstr>PowerPoint Presentation</vt:lpstr>
      <vt:lpstr>PowerPoint Presentation</vt:lpstr>
      <vt:lpstr>PowerPoint Presentation</vt:lpstr>
      <vt:lpstr>Feedback </vt:lpstr>
      <vt:lpstr>TRABALHO EM EQUIPE</vt:lpstr>
      <vt:lpstr>PowerPoint Presentation</vt:lpstr>
      <vt:lpstr>PowerPoint Presentation</vt:lpstr>
      <vt:lpstr>Tipos de Equipes</vt:lpstr>
      <vt:lpstr>PowerPoint Presentation</vt:lpstr>
      <vt:lpstr>PowerPoint Presentation</vt:lpstr>
      <vt:lpstr>PowerPoint Presentation</vt:lpstr>
      <vt:lpstr>MOTIVAÇÃO</vt:lpstr>
      <vt:lpstr>PowerPoint Presentation</vt:lpstr>
      <vt:lpstr>Motivação</vt:lpstr>
      <vt:lpstr>Motivação</vt:lpstr>
      <vt:lpstr>Teorias sobre Motivação</vt:lpstr>
      <vt:lpstr>Hierarquias das Necessidades</vt:lpstr>
      <vt:lpstr>Pirâmide de Maslow</vt:lpstr>
      <vt:lpstr>Teoria ERC (ou ERG) - Alderfer</vt:lpstr>
      <vt:lpstr>Necessidades Adquiridas – McClelland</vt:lpstr>
      <vt:lpstr>Dois Fatores - Herzberg</vt:lpstr>
      <vt:lpstr>Dois Fatores - Herzberg</vt:lpstr>
      <vt:lpstr>Teoria do Estabelecimento de Objetivos</vt:lpstr>
      <vt:lpstr>Behaviorismo (comportamental, reforço) </vt:lpstr>
      <vt:lpstr>Equidade – Stacy Adams</vt:lpstr>
      <vt:lpstr>Expectatitava (expectância) – Vroom </vt:lpstr>
      <vt:lpstr>X e Y - McGregor</vt:lpstr>
      <vt:lpstr>Dinheiro Motiva?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POR COMPETÊNCIAS</dc:title>
  <dc:creator>Alexandre Praciano</dc:creator>
  <cp:lastModifiedBy>Alexandre Praciano</cp:lastModifiedBy>
  <cp:revision>72</cp:revision>
  <dcterms:created xsi:type="dcterms:W3CDTF">2017-02-10T00:13:51Z</dcterms:created>
  <dcterms:modified xsi:type="dcterms:W3CDTF">2017-03-01T23:07:48Z</dcterms:modified>
</cp:coreProperties>
</file>