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75" r:id="rId22"/>
    <p:sldId id="276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248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bg-BG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6AA80C4-97FB-B44F-96B7-33825B96554E}" type="datetimeFigureOut">
              <a:rPr lang="en-US" smtClean="0"/>
              <a:t>02/03/17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F2A8FA-3E96-2246-94DA-27EA60B3E0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Relações</a:t>
            </a:r>
            <a:r>
              <a:rPr lang="en-US" dirty="0"/>
              <a:t> </a:t>
            </a:r>
            <a:r>
              <a:rPr lang="en-US" dirty="0" err="1"/>
              <a:t>institucionais</a:t>
            </a:r>
            <a:r>
              <a:rPr lang="en-US" dirty="0"/>
              <a:t>: </a:t>
            </a:r>
            <a:r>
              <a:rPr lang="en-US" dirty="0" err="1"/>
              <a:t>Autoridade</a:t>
            </a:r>
            <a:r>
              <a:rPr lang="en-US" dirty="0"/>
              <a:t> e </a:t>
            </a:r>
            <a:r>
              <a:rPr lang="en-US" dirty="0" err="1"/>
              <a:t>Poder</a:t>
            </a:r>
            <a:r>
              <a:rPr lang="en-US" dirty="0"/>
              <a:t>, </a:t>
            </a:r>
            <a:r>
              <a:rPr lang="en-US" dirty="0" err="1"/>
              <a:t>Liderança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5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bg-BG" dirty="0" smtClean="0"/>
              <a:t>Situacional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69" y="1252194"/>
            <a:ext cx="8752843" cy="531288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É </a:t>
            </a:r>
            <a:r>
              <a:rPr lang="en-US" dirty="0" err="1"/>
              <a:t>aquele</a:t>
            </a:r>
            <a:r>
              <a:rPr lang="en-US" dirty="0"/>
              <a:t> </a:t>
            </a:r>
            <a:r>
              <a:rPr lang="en-US" dirty="0" err="1"/>
              <a:t>perfil</a:t>
            </a:r>
            <a:r>
              <a:rPr lang="en-US" dirty="0"/>
              <a:t> de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assume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liderança</a:t>
            </a:r>
            <a:r>
              <a:rPr lang="en-US" dirty="0"/>
              <a:t> </a:t>
            </a:r>
            <a:r>
              <a:rPr lang="en-US" dirty="0" err="1"/>
              <a:t>dependendo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da </a:t>
            </a:r>
            <a:r>
              <a:rPr lang="en-US" dirty="0" err="1"/>
              <a:t>situação</a:t>
            </a:r>
            <a:r>
              <a:rPr lang="en-US" dirty="0"/>
              <a:t> do </a:t>
            </a:r>
            <a:r>
              <a:rPr lang="en-US" dirty="0" err="1"/>
              <a:t>que</a:t>
            </a:r>
            <a:r>
              <a:rPr lang="en-US" dirty="0"/>
              <a:t> da </a:t>
            </a:r>
            <a:r>
              <a:rPr lang="en-US" dirty="0" err="1"/>
              <a:t>personalidade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bg-BG" dirty="0" smtClean="0"/>
              <a:t>P</a:t>
            </a:r>
            <a:r>
              <a:rPr lang="en-US" dirty="0" err="1" smtClean="0"/>
              <a:t>ossui</a:t>
            </a:r>
            <a:r>
              <a:rPr lang="en-US" dirty="0" smtClean="0"/>
              <a:t> </a:t>
            </a:r>
            <a:r>
              <a:rPr lang="en-US" dirty="0"/>
              <a:t>um </a:t>
            </a:r>
            <a:r>
              <a:rPr lang="en-US" dirty="0" err="1"/>
              <a:t>estilo</a:t>
            </a:r>
            <a:r>
              <a:rPr lang="en-US" dirty="0"/>
              <a:t> </a:t>
            </a:r>
            <a:r>
              <a:rPr lang="en-US" dirty="0" err="1"/>
              <a:t>adequado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situação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situações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exige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postura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incisiva</a:t>
            </a:r>
            <a:r>
              <a:rPr lang="en-US" dirty="0"/>
              <a:t> e </a:t>
            </a:r>
            <a:r>
              <a:rPr lang="en-US" dirty="0" err="1"/>
              <a:t>rigorosa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toma</a:t>
            </a:r>
            <a:r>
              <a:rPr lang="en-US" dirty="0"/>
              <a:t> a </a:t>
            </a:r>
            <a:r>
              <a:rPr lang="en-US" dirty="0" err="1"/>
              <a:t>situação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 </a:t>
            </a:r>
            <a:r>
              <a:rPr lang="en-US" dirty="0" err="1"/>
              <a:t>sabe</a:t>
            </a:r>
            <a:r>
              <a:rPr lang="en-US" dirty="0"/>
              <a:t> </a:t>
            </a:r>
            <a:r>
              <a:rPr lang="en-US" dirty="0" err="1"/>
              <a:t>assumir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 </a:t>
            </a:r>
            <a:r>
              <a:rPr lang="en-US" dirty="0" err="1"/>
              <a:t>postura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necessita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cauteloso</a:t>
            </a:r>
            <a:r>
              <a:rPr lang="en-US" dirty="0"/>
              <a:t> e </a:t>
            </a:r>
            <a:r>
              <a:rPr lang="en-US" dirty="0" err="1"/>
              <a:t>pragmático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também</a:t>
            </a:r>
            <a:r>
              <a:rPr lang="en-US" dirty="0"/>
              <a:t> </a:t>
            </a:r>
            <a:r>
              <a:rPr lang="en-US" dirty="0" err="1"/>
              <a:t>sabera</a:t>
            </a:r>
            <a:r>
              <a:rPr lang="en-US" dirty="0"/>
              <a:t>́ </a:t>
            </a:r>
            <a:r>
              <a:rPr lang="en-US" dirty="0" err="1"/>
              <a:t>assumir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 </a:t>
            </a:r>
            <a:r>
              <a:rPr lang="en-US" dirty="0" err="1"/>
              <a:t>postura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chefia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muito</a:t>
            </a:r>
            <a:r>
              <a:rPr lang="en-US" dirty="0"/>
              <a:t> </a:t>
            </a:r>
            <a:r>
              <a:rPr lang="en-US" dirty="0" err="1"/>
              <a:t>apropriado</a:t>
            </a:r>
            <a:r>
              <a:rPr lang="en-US" dirty="0"/>
              <a:t> se 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conseguir</a:t>
            </a:r>
            <a:r>
              <a:rPr lang="en-US" dirty="0"/>
              <a:t> </a:t>
            </a:r>
            <a:r>
              <a:rPr lang="en-US" dirty="0" err="1"/>
              <a:t>balancear</a:t>
            </a:r>
            <a:r>
              <a:rPr lang="en-US" dirty="0"/>
              <a:t>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atitudes</a:t>
            </a:r>
            <a:r>
              <a:rPr lang="en-US" dirty="0"/>
              <a:t>, </a:t>
            </a:r>
            <a:r>
              <a:rPr lang="en-US" dirty="0" err="1"/>
              <a:t>não</a:t>
            </a:r>
            <a:r>
              <a:rPr lang="en-US" dirty="0"/>
              <a:t> for </a:t>
            </a:r>
            <a:r>
              <a:rPr lang="en-US" dirty="0" err="1"/>
              <a:t>tão</a:t>
            </a:r>
            <a:r>
              <a:rPr lang="en-US" dirty="0"/>
              <a:t> </a:t>
            </a:r>
            <a:r>
              <a:rPr lang="en-US" dirty="0" err="1"/>
              <a:t>extremista</a:t>
            </a:r>
            <a:r>
              <a:rPr lang="en-US" dirty="0"/>
              <a:t> a </a:t>
            </a:r>
            <a:r>
              <a:rPr lang="en-US" dirty="0" err="1"/>
              <a:t>ponto</a:t>
            </a:r>
            <a:r>
              <a:rPr lang="en-US" dirty="0"/>
              <a:t> de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funcionários</a:t>
            </a:r>
            <a:r>
              <a:rPr lang="en-US" dirty="0"/>
              <a:t> </a:t>
            </a:r>
            <a:r>
              <a:rPr lang="en-US" dirty="0" err="1"/>
              <a:t>terem</a:t>
            </a:r>
            <a:r>
              <a:rPr lang="en-US" dirty="0"/>
              <a:t> </a:t>
            </a:r>
            <a:r>
              <a:rPr lang="en-US" dirty="0" err="1"/>
              <a:t>receio</a:t>
            </a:r>
            <a:r>
              <a:rPr lang="en-US" dirty="0"/>
              <a:t> de </a:t>
            </a:r>
            <a:r>
              <a:rPr lang="en-US" dirty="0" err="1"/>
              <a:t>estabelecer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comunicação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reconhecerem</a:t>
            </a:r>
            <a:r>
              <a:rPr lang="en-US" dirty="0"/>
              <a:t> </a:t>
            </a:r>
            <a:r>
              <a:rPr lang="en-US" dirty="0" err="1"/>
              <a:t>qual</a:t>
            </a:r>
            <a:r>
              <a:rPr lang="en-US" dirty="0"/>
              <a:t> a </a:t>
            </a:r>
            <a:r>
              <a:rPr lang="en-US" dirty="0" err="1"/>
              <a:t>postura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 smtClean="0"/>
              <a:t>tomar</a:t>
            </a:r>
            <a:r>
              <a:rPr lang="bg-BG" dirty="0" smtClean="0"/>
              <a:t>á</a:t>
            </a:r>
            <a:r>
              <a:rPr lang="en-US" dirty="0" smtClean="0"/>
              <a:t>, </a:t>
            </a:r>
            <a:r>
              <a:rPr lang="en-US" dirty="0"/>
              <a:t>se será </a:t>
            </a:r>
            <a:r>
              <a:rPr lang="en-US" dirty="0" err="1"/>
              <a:t>positiva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negativa</a:t>
            </a:r>
            <a:r>
              <a:rPr lang="en-US" dirty="0"/>
              <a:t> </a:t>
            </a:r>
            <a:endParaRPr lang="en-US" dirty="0"/>
          </a:p>
          <a:p>
            <a:pPr algn="just"/>
            <a:r>
              <a:rPr lang="en-US" dirty="0"/>
              <a:t>O ideal é </a:t>
            </a:r>
            <a:r>
              <a:rPr lang="en-US" dirty="0" err="1"/>
              <a:t>que</a:t>
            </a:r>
            <a:r>
              <a:rPr lang="en-US" dirty="0"/>
              <a:t> 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demonstre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possui</a:t>
            </a:r>
            <a:r>
              <a:rPr lang="en-US" dirty="0"/>
              <a:t> </a:t>
            </a:r>
            <a:r>
              <a:rPr lang="en-US" dirty="0" err="1"/>
              <a:t>flexibilidade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analisar</a:t>
            </a:r>
            <a:r>
              <a:rPr lang="en-US" dirty="0"/>
              <a:t> as </a:t>
            </a:r>
            <a:r>
              <a:rPr lang="en-US" dirty="0" err="1"/>
              <a:t>situações</a:t>
            </a:r>
            <a:r>
              <a:rPr lang="en-US" dirty="0"/>
              <a:t> 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tomar</a:t>
            </a:r>
            <a:r>
              <a:rPr lang="en-US" dirty="0"/>
              <a:t> a </a:t>
            </a:r>
            <a:r>
              <a:rPr lang="en-US" dirty="0" err="1"/>
              <a:t>decisão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/>
              <a:t>cabível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 err="1"/>
              <a:t>Sendo</a:t>
            </a:r>
            <a:r>
              <a:rPr lang="en-US" dirty="0"/>
              <a:t> </a:t>
            </a:r>
            <a:r>
              <a:rPr lang="en-US" dirty="0" err="1"/>
              <a:t>assim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funcionários</a:t>
            </a:r>
            <a:r>
              <a:rPr lang="en-US" dirty="0"/>
              <a:t>,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sentir</a:t>
            </a:r>
            <a:r>
              <a:rPr lang="en-US" dirty="0"/>
              <a:t>-se </a:t>
            </a:r>
            <a:r>
              <a:rPr lang="en-US" dirty="0" err="1"/>
              <a:t>motivados</a:t>
            </a:r>
            <a:r>
              <a:rPr lang="en-US" dirty="0"/>
              <a:t> e </a:t>
            </a:r>
            <a:r>
              <a:rPr lang="en-US" dirty="0" err="1"/>
              <a:t>coordenados</a:t>
            </a:r>
            <a:r>
              <a:rPr lang="en-US" dirty="0"/>
              <a:t>, </a:t>
            </a:r>
            <a:r>
              <a:rPr lang="en-US" dirty="0" err="1"/>
              <a:t>pois</a:t>
            </a:r>
            <a:r>
              <a:rPr lang="en-US" dirty="0"/>
              <a:t> </a:t>
            </a:r>
            <a:r>
              <a:rPr lang="en-US" dirty="0" err="1"/>
              <a:t>sabem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o </a:t>
            </a:r>
            <a:r>
              <a:rPr lang="en-US" dirty="0" err="1"/>
              <a:t>chefe</a:t>
            </a:r>
            <a:r>
              <a:rPr lang="en-US" dirty="0"/>
              <a:t> é </a:t>
            </a:r>
            <a:r>
              <a:rPr lang="en-US" dirty="0" err="1"/>
              <a:t>flexível</a:t>
            </a:r>
            <a:r>
              <a:rPr lang="en-US" dirty="0"/>
              <a:t> e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isso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postura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será </a:t>
            </a:r>
            <a:r>
              <a:rPr lang="en-US" dirty="0" err="1"/>
              <a:t>primeiramente</a:t>
            </a:r>
            <a:r>
              <a:rPr lang="en-US" dirty="0"/>
              <a:t> </a:t>
            </a:r>
            <a:r>
              <a:rPr lang="en-US" dirty="0" err="1"/>
              <a:t>analisar</a:t>
            </a:r>
            <a:r>
              <a:rPr lang="en-US" dirty="0"/>
              <a:t> a </a:t>
            </a:r>
            <a:r>
              <a:rPr lang="en-US" dirty="0" err="1"/>
              <a:t>situação</a:t>
            </a:r>
            <a:r>
              <a:rPr lang="en-US" dirty="0"/>
              <a:t>, </a:t>
            </a:r>
            <a:r>
              <a:rPr lang="en-US" dirty="0" err="1"/>
              <a:t>levando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conta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pontos</a:t>
            </a:r>
            <a:r>
              <a:rPr lang="en-US" dirty="0"/>
              <a:t> a favor e contra.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65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bg-BG" dirty="0" smtClean="0"/>
              <a:t>Emergente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55" y="1287971"/>
            <a:ext cx="8734957" cy="54023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Diz</a:t>
            </a:r>
            <a:r>
              <a:rPr lang="en-US" dirty="0"/>
              <a:t> </a:t>
            </a:r>
            <a:r>
              <a:rPr lang="en-US" dirty="0" err="1"/>
              <a:t>respeito</a:t>
            </a:r>
            <a:r>
              <a:rPr lang="en-US" dirty="0"/>
              <a:t> </a:t>
            </a:r>
            <a:r>
              <a:rPr lang="en-US" dirty="0" err="1"/>
              <a:t>aquele</a:t>
            </a:r>
            <a:r>
              <a:rPr lang="en-US" dirty="0"/>
              <a:t>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surge e assume o </a:t>
            </a:r>
            <a:r>
              <a:rPr lang="en-US" dirty="0" err="1"/>
              <a:t>comando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reunir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qualidades</a:t>
            </a:r>
            <a:r>
              <a:rPr lang="en-US" dirty="0"/>
              <a:t> e </a:t>
            </a:r>
            <a:r>
              <a:rPr lang="en-US" dirty="0" err="1"/>
              <a:t>habilidades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conduzir</a:t>
            </a:r>
            <a:r>
              <a:rPr lang="en-US" dirty="0"/>
              <a:t> o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diretamente</a:t>
            </a:r>
            <a:r>
              <a:rPr lang="en-US" dirty="0"/>
              <a:t> </a:t>
            </a:r>
            <a:r>
              <a:rPr lang="en-US" dirty="0" err="1"/>
              <a:t>relacionados</a:t>
            </a:r>
            <a:r>
              <a:rPr lang="en-US" dirty="0"/>
              <a:t> 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situação</a:t>
            </a:r>
            <a:r>
              <a:rPr lang="en-US" dirty="0"/>
              <a:t> </a:t>
            </a:r>
            <a:r>
              <a:rPr lang="en-US" dirty="0" err="1"/>
              <a:t>especifica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O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reage</a:t>
            </a:r>
            <a:r>
              <a:rPr lang="en-US" dirty="0"/>
              <a:t> </a:t>
            </a:r>
            <a:r>
              <a:rPr lang="en-US" dirty="0" err="1"/>
              <a:t>bem</a:t>
            </a:r>
            <a:r>
              <a:rPr lang="en-US" dirty="0"/>
              <a:t>, </a:t>
            </a:r>
            <a:r>
              <a:rPr lang="en-US" dirty="0" err="1"/>
              <a:t>participa</a:t>
            </a:r>
            <a:r>
              <a:rPr lang="en-US" dirty="0"/>
              <a:t>, </a:t>
            </a:r>
            <a:r>
              <a:rPr lang="en-US" dirty="0" err="1"/>
              <a:t>colabora</a:t>
            </a:r>
            <a:r>
              <a:rPr lang="en-US" dirty="0"/>
              <a:t>, </a:t>
            </a:r>
            <a:r>
              <a:rPr lang="en-US" dirty="0" err="1"/>
              <a:t>sabendo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houver</a:t>
            </a:r>
            <a:r>
              <a:rPr lang="en-US" dirty="0"/>
              <a:t> </a:t>
            </a:r>
            <a:r>
              <a:rPr lang="en-US" dirty="0" err="1"/>
              <a:t>emergência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err="1"/>
              <a:t>sabera</a:t>
            </a:r>
            <a:r>
              <a:rPr lang="en-US" dirty="0"/>
              <a:t>́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fazer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 err="1"/>
              <a:t>Neste</a:t>
            </a:r>
            <a:r>
              <a:rPr lang="en-US" dirty="0"/>
              <a:t>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chefia</a:t>
            </a:r>
            <a:r>
              <a:rPr lang="en-US" dirty="0"/>
              <a:t> as </a:t>
            </a:r>
            <a:r>
              <a:rPr lang="en-US" dirty="0" err="1"/>
              <a:t>equipes</a:t>
            </a:r>
            <a:r>
              <a:rPr lang="en-US" dirty="0"/>
              <a:t> de </a:t>
            </a:r>
            <a:r>
              <a:rPr lang="en-US" dirty="0" err="1"/>
              <a:t>profissionais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sentir</a:t>
            </a:r>
            <a:r>
              <a:rPr lang="en-US" dirty="0"/>
              <a:t>-se </a:t>
            </a:r>
            <a:r>
              <a:rPr lang="en-US" dirty="0" err="1"/>
              <a:t>motivados</a:t>
            </a:r>
            <a:r>
              <a:rPr lang="en-US" dirty="0"/>
              <a:t>, </a:t>
            </a:r>
            <a:r>
              <a:rPr lang="en-US" dirty="0" err="1"/>
              <a:t>pois</a:t>
            </a:r>
            <a:r>
              <a:rPr lang="en-US" dirty="0"/>
              <a:t> </a:t>
            </a:r>
            <a:r>
              <a:rPr lang="en-US" dirty="0" err="1"/>
              <a:t>geralmente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um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emergente</a:t>
            </a:r>
            <a:r>
              <a:rPr lang="en-US" dirty="0"/>
              <a:t> </a:t>
            </a:r>
            <a:r>
              <a:rPr lang="en-US" dirty="0" err="1"/>
              <a:t>toma</a:t>
            </a:r>
            <a:r>
              <a:rPr lang="en-US" dirty="0"/>
              <a:t> a </a:t>
            </a:r>
            <a:r>
              <a:rPr lang="en-US" dirty="0" err="1"/>
              <a:t>frente</a:t>
            </a:r>
            <a:r>
              <a:rPr lang="en-US" dirty="0"/>
              <a:t> de </a:t>
            </a:r>
            <a:r>
              <a:rPr lang="en-US" dirty="0" err="1"/>
              <a:t>determinadas</a:t>
            </a:r>
            <a:r>
              <a:rPr lang="en-US" dirty="0"/>
              <a:t> </a:t>
            </a:r>
            <a:r>
              <a:rPr lang="en-US" dirty="0" err="1"/>
              <a:t>atividades</a:t>
            </a:r>
            <a:r>
              <a:rPr lang="en-US" dirty="0"/>
              <a:t>, é </a:t>
            </a:r>
            <a:r>
              <a:rPr lang="en-US" dirty="0" err="1"/>
              <a:t>porque</a:t>
            </a:r>
            <a:r>
              <a:rPr lang="en-US" dirty="0"/>
              <a:t> há a </a:t>
            </a:r>
            <a:r>
              <a:rPr lang="en-US" dirty="0" err="1"/>
              <a:t>extrema</a:t>
            </a:r>
            <a:r>
              <a:rPr lang="en-US" dirty="0"/>
              <a:t> </a:t>
            </a:r>
            <a:r>
              <a:rPr lang="en-US" dirty="0" err="1"/>
              <a:t>necessidade</a:t>
            </a:r>
            <a:r>
              <a:rPr lang="en-US" dirty="0"/>
              <a:t> do </a:t>
            </a:r>
            <a:r>
              <a:rPr lang="en-US" dirty="0" err="1"/>
              <a:t>perfil</a:t>
            </a:r>
            <a:r>
              <a:rPr lang="en-US" dirty="0"/>
              <a:t> </a:t>
            </a:r>
            <a:r>
              <a:rPr lang="en-US" dirty="0" err="1"/>
              <a:t>deste</a:t>
            </a:r>
            <a:r>
              <a:rPr lang="en-US" dirty="0"/>
              <a:t> </a:t>
            </a:r>
            <a:r>
              <a:rPr lang="en-US" dirty="0" err="1"/>
              <a:t>profissional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da </a:t>
            </a:r>
            <a:r>
              <a:rPr lang="en-US" dirty="0" err="1"/>
              <a:t>área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departamento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chefia</a:t>
            </a:r>
            <a:r>
              <a:rPr lang="en-US" dirty="0"/>
              <a:t> é </a:t>
            </a:r>
            <a:r>
              <a:rPr lang="en-US" dirty="0" err="1"/>
              <a:t>interessante</a:t>
            </a:r>
            <a:r>
              <a:rPr lang="en-US" dirty="0"/>
              <a:t> </a:t>
            </a:r>
            <a:r>
              <a:rPr lang="en-US" dirty="0" err="1"/>
              <a:t>pois</a:t>
            </a:r>
            <a:r>
              <a:rPr lang="en-US" dirty="0"/>
              <a:t> </a:t>
            </a:r>
            <a:r>
              <a:rPr lang="en-US" dirty="0" err="1"/>
              <a:t>habilita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profissionais</a:t>
            </a:r>
            <a:r>
              <a:rPr lang="en-US" dirty="0"/>
              <a:t> a </a:t>
            </a:r>
            <a:r>
              <a:rPr lang="en-US" dirty="0" err="1"/>
              <a:t>saírem</a:t>
            </a:r>
            <a:r>
              <a:rPr lang="en-US" dirty="0"/>
              <a:t> do </a:t>
            </a:r>
            <a:r>
              <a:rPr lang="en-US" dirty="0" err="1"/>
              <a:t>comodismo</a:t>
            </a:r>
            <a:r>
              <a:rPr lang="en-US" dirty="0"/>
              <a:t> e se </a:t>
            </a:r>
            <a:r>
              <a:rPr lang="en-US" dirty="0" err="1"/>
              <a:t>locomoverem</a:t>
            </a:r>
            <a:r>
              <a:rPr lang="en-US" dirty="0"/>
              <a:t> </a:t>
            </a:r>
            <a:r>
              <a:rPr lang="en-US" dirty="0" err="1"/>
              <a:t>rumo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crescimento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 err="1"/>
              <a:t>Quando</a:t>
            </a:r>
            <a:r>
              <a:rPr lang="en-US" dirty="0"/>
              <a:t> um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emergente</a:t>
            </a:r>
            <a:r>
              <a:rPr lang="en-US" dirty="0"/>
              <a:t> </a:t>
            </a:r>
            <a:r>
              <a:rPr lang="en-US" dirty="0" err="1"/>
              <a:t>chega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liderar</a:t>
            </a:r>
            <a:r>
              <a:rPr lang="en-US" dirty="0"/>
              <a:t> um </a:t>
            </a:r>
            <a:r>
              <a:rPr lang="en-US" dirty="0" err="1"/>
              <a:t>setor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departamento</a:t>
            </a:r>
            <a:r>
              <a:rPr lang="en-US" dirty="0"/>
              <a:t>, </a:t>
            </a:r>
            <a:r>
              <a:rPr lang="en-US" dirty="0" err="1"/>
              <a:t>muitas</a:t>
            </a:r>
            <a:r>
              <a:rPr lang="en-US" dirty="0"/>
              <a:t> </a:t>
            </a:r>
            <a:r>
              <a:rPr lang="en-US" dirty="0" err="1"/>
              <a:t>modificações</a:t>
            </a:r>
            <a:r>
              <a:rPr lang="en-US" dirty="0"/>
              <a:t> e </a:t>
            </a:r>
            <a:r>
              <a:rPr lang="en-US" dirty="0" err="1"/>
              <a:t>melhorias</a:t>
            </a:r>
            <a:r>
              <a:rPr lang="en-US" dirty="0"/>
              <a:t> </a:t>
            </a:r>
            <a:r>
              <a:rPr lang="en-US" dirty="0" err="1"/>
              <a:t>são</a:t>
            </a:r>
            <a:r>
              <a:rPr lang="en-US" dirty="0"/>
              <a:t> </a:t>
            </a:r>
            <a:r>
              <a:rPr lang="en-US" dirty="0" err="1"/>
              <a:t>feitas</a:t>
            </a:r>
            <a:r>
              <a:rPr lang="en-US" dirty="0"/>
              <a:t>, </a:t>
            </a:r>
            <a:r>
              <a:rPr lang="en-US" dirty="0" err="1"/>
              <a:t>isso</a:t>
            </a:r>
            <a:r>
              <a:rPr lang="en-US" dirty="0"/>
              <a:t> </a:t>
            </a:r>
            <a:r>
              <a:rPr lang="en-US" dirty="0" err="1"/>
              <a:t>traz</a:t>
            </a:r>
            <a:r>
              <a:rPr lang="en-US" dirty="0"/>
              <a:t> </a:t>
            </a:r>
            <a:r>
              <a:rPr lang="en-US" dirty="0" err="1"/>
              <a:t>desafios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funcionários</a:t>
            </a:r>
            <a:r>
              <a:rPr lang="en-US" dirty="0"/>
              <a:t> e </a:t>
            </a:r>
            <a:r>
              <a:rPr lang="en-US" dirty="0" err="1"/>
              <a:t>faz</a:t>
            </a:r>
            <a:r>
              <a:rPr lang="en-US" dirty="0"/>
              <a:t> </a:t>
            </a:r>
            <a:r>
              <a:rPr lang="bg-BG" dirty="0" smtClean="0"/>
              <a:t> </a:t>
            </a:r>
            <a:r>
              <a:rPr lang="en-US" dirty="0" smtClean="0"/>
              <a:t>com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enxerguem</a:t>
            </a:r>
            <a:r>
              <a:rPr lang="en-US" dirty="0"/>
              <a:t>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rotinas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 de </a:t>
            </a:r>
            <a:r>
              <a:rPr lang="en-US" dirty="0" err="1"/>
              <a:t>maneira</a:t>
            </a:r>
            <a:r>
              <a:rPr lang="en-US" dirty="0"/>
              <a:t> </a:t>
            </a:r>
            <a:r>
              <a:rPr lang="en-US" dirty="0" err="1"/>
              <a:t>diferenciada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763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/>
              <a:t>Autoridade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99" y="1377414"/>
            <a:ext cx="8788614" cy="531288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Direito</a:t>
            </a:r>
            <a:r>
              <a:rPr lang="en-US" dirty="0"/>
              <a:t> de </a:t>
            </a:r>
            <a:r>
              <a:rPr lang="en-US" dirty="0" err="1"/>
              <a:t>decidir</a:t>
            </a:r>
            <a:r>
              <a:rPr lang="en-US" dirty="0"/>
              <a:t>, de </a:t>
            </a:r>
            <a:r>
              <a:rPr lang="en-US" dirty="0" err="1"/>
              <a:t>dirigir</a:t>
            </a:r>
            <a:r>
              <a:rPr lang="en-US" dirty="0"/>
              <a:t> outros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execução</a:t>
            </a:r>
            <a:r>
              <a:rPr lang="en-US" dirty="0"/>
              <a:t> das </a:t>
            </a:r>
            <a:r>
              <a:rPr lang="en-US" dirty="0" err="1"/>
              <a:t>tarefas</a:t>
            </a:r>
            <a:r>
              <a:rPr lang="en-US" dirty="0"/>
              <a:t> </a:t>
            </a:r>
            <a:r>
              <a:rPr lang="en-US" dirty="0" err="1"/>
              <a:t>necessárias</a:t>
            </a:r>
            <a:r>
              <a:rPr lang="en-US" dirty="0"/>
              <a:t> à </a:t>
            </a:r>
            <a:r>
              <a:rPr lang="en-US" dirty="0" err="1"/>
              <a:t>prossecução</a:t>
            </a:r>
            <a:r>
              <a:rPr lang="en-US" dirty="0"/>
              <a:t> dos </a:t>
            </a:r>
            <a:r>
              <a:rPr lang="en-US" dirty="0" err="1"/>
              <a:t>objetivos</a:t>
            </a:r>
            <a:r>
              <a:rPr lang="en-US" dirty="0"/>
              <a:t>.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toda</a:t>
            </a:r>
            <a:r>
              <a:rPr lang="en-US" dirty="0"/>
              <a:t> </a:t>
            </a:r>
            <a:r>
              <a:rPr lang="en-US" dirty="0" err="1"/>
              <a:t>organização</a:t>
            </a:r>
            <a:r>
              <a:rPr lang="en-US" dirty="0"/>
              <a:t> formal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hierarquia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divide a </a:t>
            </a:r>
            <a:r>
              <a:rPr lang="en-US" dirty="0" err="1"/>
              <a:t>organização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camadas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níveis</a:t>
            </a:r>
            <a:r>
              <a:rPr lang="en-US" dirty="0"/>
              <a:t> de </a:t>
            </a:r>
            <a:r>
              <a:rPr lang="en-US" dirty="0" err="1"/>
              <a:t>autoridade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medida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sobe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escala</a:t>
            </a:r>
            <a:r>
              <a:rPr lang="en-US" dirty="0"/>
              <a:t> </a:t>
            </a:r>
            <a:r>
              <a:rPr lang="en-US" dirty="0" err="1"/>
              <a:t>hierárquica</a:t>
            </a:r>
            <a:r>
              <a:rPr lang="en-US" dirty="0"/>
              <a:t>, </a:t>
            </a:r>
            <a:r>
              <a:rPr lang="en-US" dirty="0" err="1"/>
              <a:t>aumenta</a:t>
            </a:r>
            <a:r>
              <a:rPr lang="en-US" dirty="0"/>
              <a:t> o volume de </a:t>
            </a:r>
            <a:r>
              <a:rPr lang="en-US" dirty="0" err="1"/>
              <a:t>autoridade</a:t>
            </a:r>
            <a:r>
              <a:rPr lang="en-US" dirty="0"/>
              <a:t> do </a:t>
            </a:r>
            <a:r>
              <a:rPr lang="en-US" dirty="0" err="1"/>
              <a:t>administrador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Para a </a:t>
            </a:r>
            <a:r>
              <a:rPr lang="en-US" dirty="0" err="1"/>
              <a:t>Administração</a:t>
            </a:r>
            <a:r>
              <a:rPr lang="en-US" dirty="0"/>
              <a:t> </a:t>
            </a:r>
            <a:r>
              <a:rPr lang="en-US" dirty="0" err="1"/>
              <a:t>Clássica</a:t>
            </a:r>
            <a:r>
              <a:rPr lang="en-US" dirty="0"/>
              <a:t>, a </a:t>
            </a:r>
            <a:r>
              <a:rPr lang="en-US" dirty="0" err="1"/>
              <a:t>autoridade</a:t>
            </a:r>
            <a:r>
              <a:rPr lang="en-US" dirty="0"/>
              <a:t> é </a:t>
            </a:r>
            <a:r>
              <a:rPr lang="en-US" dirty="0" err="1"/>
              <a:t>conceituada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um </a:t>
            </a:r>
            <a:r>
              <a:rPr lang="en-US" dirty="0" err="1"/>
              <a:t>poder</a:t>
            </a:r>
            <a:r>
              <a:rPr lang="en-US" dirty="0"/>
              <a:t> formal,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, o </a:t>
            </a:r>
            <a:r>
              <a:rPr lang="en-US" dirty="0" err="1"/>
              <a:t>direito</a:t>
            </a:r>
            <a:r>
              <a:rPr lang="en-US" dirty="0"/>
              <a:t> de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ordens</a:t>
            </a:r>
            <a:r>
              <a:rPr lang="en-US" dirty="0"/>
              <a:t>, de </a:t>
            </a:r>
            <a:r>
              <a:rPr lang="en-US" dirty="0" err="1"/>
              <a:t>comandar</a:t>
            </a:r>
            <a:r>
              <a:rPr lang="en-US" dirty="0"/>
              <a:t> outros,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executem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deixem</a:t>
            </a:r>
            <a:r>
              <a:rPr lang="en-US" dirty="0"/>
              <a:t> de </a:t>
            </a:r>
            <a:r>
              <a:rPr lang="en-US" dirty="0" err="1"/>
              <a:t>executar</a:t>
            </a:r>
            <a:r>
              <a:rPr lang="en-US" dirty="0"/>
              <a:t> </a:t>
            </a:r>
            <a:r>
              <a:rPr lang="en-US" dirty="0" err="1"/>
              <a:t>algo</a:t>
            </a:r>
            <a:r>
              <a:rPr lang="en-US" dirty="0"/>
              <a:t>, da </a:t>
            </a:r>
            <a:r>
              <a:rPr lang="en-US" dirty="0" err="1"/>
              <a:t>maneira</a:t>
            </a:r>
            <a:r>
              <a:rPr lang="en-US" dirty="0"/>
              <a:t> </a:t>
            </a:r>
            <a:r>
              <a:rPr lang="en-US" dirty="0" err="1"/>
              <a:t>considerada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possuidor</a:t>
            </a:r>
            <a:r>
              <a:rPr lang="en-US" dirty="0"/>
              <a:t> </a:t>
            </a:r>
            <a:r>
              <a:rPr lang="en-US" dirty="0" err="1"/>
              <a:t>dessa</a:t>
            </a:r>
            <a:r>
              <a:rPr lang="en-US" dirty="0"/>
              <a:t> </a:t>
            </a:r>
            <a:r>
              <a:rPr lang="en-US" dirty="0" err="1"/>
              <a:t>autoridade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adequada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realização</a:t>
            </a:r>
            <a:r>
              <a:rPr lang="en-US" dirty="0"/>
              <a:t> dos </a:t>
            </a:r>
            <a:r>
              <a:rPr lang="en-US" dirty="0" err="1"/>
              <a:t>objetivos</a:t>
            </a:r>
            <a:r>
              <a:rPr lang="en-US" dirty="0"/>
              <a:t> da </a:t>
            </a:r>
            <a:r>
              <a:rPr lang="en-US" dirty="0" err="1"/>
              <a:t>empresa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do </a:t>
            </a:r>
            <a:r>
              <a:rPr lang="en-US" dirty="0" err="1"/>
              <a:t>órgão</a:t>
            </a:r>
            <a:r>
              <a:rPr lang="en-US" dirty="0"/>
              <a:t>. </a:t>
            </a:r>
            <a:endParaRPr lang="bg-BG" dirty="0" smtClean="0"/>
          </a:p>
          <a:p>
            <a:pPr algn="just"/>
            <a:r>
              <a:rPr lang="en-US" dirty="0" err="1" smtClean="0"/>
              <a:t>Fayol</a:t>
            </a:r>
            <a:r>
              <a:rPr lang="en-US" dirty="0" smtClean="0"/>
              <a:t> </a:t>
            </a:r>
            <a:r>
              <a:rPr lang="en-US" dirty="0" err="1"/>
              <a:t>dizia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 “</a:t>
            </a:r>
            <a:r>
              <a:rPr lang="en-US" dirty="0" err="1"/>
              <a:t>autoridade</a:t>
            </a:r>
            <a:r>
              <a:rPr lang="en-US" dirty="0"/>
              <a:t> é o </a:t>
            </a:r>
            <a:r>
              <a:rPr lang="en-US" dirty="0" err="1"/>
              <a:t>direito</a:t>
            </a:r>
            <a:r>
              <a:rPr lang="en-US" dirty="0"/>
              <a:t> de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ordens</a:t>
            </a:r>
            <a:r>
              <a:rPr lang="en-US" dirty="0"/>
              <a:t> e o </a:t>
            </a:r>
            <a:r>
              <a:rPr lang="en-US" dirty="0" err="1"/>
              <a:t>poder</a:t>
            </a:r>
            <a:r>
              <a:rPr lang="en-US" dirty="0"/>
              <a:t> de </a:t>
            </a:r>
            <a:r>
              <a:rPr lang="en-US" dirty="0" err="1"/>
              <a:t>exigir</a:t>
            </a:r>
            <a:r>
              <a:rPr lang="en-US" dirty="0"/>
              <a:t> </a:t>
            </a:r>
            <a:r>
              <a:rPr lang="en-US" dirty="0" err="1"/>
              <a:t>obediência</a:t>
            </a:r>
            <a:r>
              <a:rPr lang="en-US" dirty="0"/>
              <a:t>”. A </a:t>
            </a:r>
            <a:r>
              <a:rPr lang="en-US" dirty="0" err="1"/>
              <a:t>autoridade</a:t>
            </a:r>
            <a:r>
              <a:rPr lang="en-US" dirty="0"/>
              <a:t> formal é um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concedido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organização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indivíduo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nela</a:t>
            </a:r>
            <a:r>
              <a:rPr lang="en-US" dirty="0"/>
              <a:t> </a:t>
            </a:r>
            <a:r>
              <a:rPr lang="en-US" dirty="0" err="1"/>
              <a:t>ocupa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determinada</a:t>
            </a:r>
            <a:r>
              <a:rPr lang="en-US" dirty="0"/>
              <a:t> </a:t>
            </a:r>
            <a:r>
              <a:rPr lang="en-US" dirty="0" err="1"/>
              <a:t>posição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Para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Neoclássicos</a:t>
            </a:r>
            <a:r>
              <a:rPr lang="en-US" dirty="0"/>
              <a:t>, </a:t>
            </a:r>
            <a:r>
              <a:rPr lang="en-US" dirty="0" err="1"/>
              <a:t>autoridade</a:t>
            </a:r>
            <a:r>
              <a:rPr lang="en-US" dirty="0"/>
              <a:t> é o </a:t>
            </a:r>
            <a:r>
              <a:rPr lang="en-US" dirty="0" err="1"/>
              <a:t>direito</a:t>
            </a:r>
            <a:r>
              <a:rPr lang="en-US" dirty="0"/>
              <a:t> formal, </a:t>
            </a:r>
            <a:r>
              <a:rPr lang="en-US" dirty="0" err="1"/>
              <a:t>legítimo</a:t>
            </a:r>
            <a:r>
              <a:rPr lang="en-US" dirty="0"/>
              <a:t> de </a:t>
            </a:r>
            <a:r>
              <a:rPr lang="en-US" dirty="0" err="1"/>
              <a:t>tomar</a:t>
            </a:r>
            <a:r>
              <a:rPr lang="en-US" dirty="0"/>
              <a:t> </a:t>
            </a:r>
            <a:r>
              <a:rPr lang="en-US" dirty="0" err="1"/>
              <a:t>decisões</a:t>
            </a:r>
            <a:r>
              <a:rPr lang="en-US" dirty="0"/>
              <a:t>, </a:t>
            </a:r>
            <a:r>
              <a:rPr lang="en-US" dirty="0" err="1"/>
              <a:t>transmitir</a:t>
            </a:r>
            <a:r>
              <a:rPr lang="en-US" dirty="0"/>
              <a:t> </a:t>
            </a:r>
            <a:r>
              <a:rPr lang="en-US" dirty="0" err="1"/>
              <a:t>ordens</a:t>
            </a:r>
            <a:r>
              <a:rPr lang="en-US" dirty="0"/>
              <a:t> e </a:t>
            </a:r>
            <a:r>
              <a:rPr lang="en-US" dirty="0" err="1"/>
              <a:t>alocar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alcançar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desejados</a:t>
            </a:r>
            <a:r>
              <a:rPr lang="en-US" dirty="0"/>
              <a:t> da </a:t>
            </a:r>
            <a:r>
              <a:rPr lang="en-US" dirty="0" err="1"/>
              <a:t>organização</a:t>
            </a:r>
            <a:r>
              <a:rPr lang="en-US" dirty="0"/>
              <a:t>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72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bg-BG" dirty="0" smtClean="0"/>
              <a:t>Caracter</a:t>
            </a:r>
            <a:r>
              <a:rPr lang="bg-BG" dirty="0" smtClean="0"/>
              <a:t>ísticas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287971"/>
            <a:ext cx="8770728" cy="5241327"/>
          </a:xfrm>
        </p:spPr>
        <p:txBody>
          <a:bodyPr/>
          <a:lstStyle/>
          <a:p>
            <a:pPr algn="just"/>
            <a:r>
              <a:rPr lang="en-US" dirty="0"/>
              <a:t>1 - </a:t>
            </a:r>
            <a:r>
              <a:rPr lang="en-US" dirty="0" err="1"/>
              <a:t>Autoridade</a:t>
            </a:r>
            <a:r>
              <a:rPr lang="en-US" dirty="0"/>
              <a:t> é </a:t>
            </a:r>
            <a:r>
              <a:rPr lang="en-US" dirty="0" err="1"/>
              <a:t>alocada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posições</a:t>
            </a:r>
            <a:r>
              <a:rPr lang="en-US" dirty="0"/>
              <a:t> da </a:t>
            </a:r>
            <a:r>
              <a:rPr lang="en-US" dirty="0" err="1"/>
              <a:t>organização</a:t>
            </a:r>
            <a:r>
              <a:rPr lang="en-US" dirty="0"/>
              <a:t> e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pessoas</a:t>
            </a:r>
            <a:r>
              <a:rPr lang="en-US" dirty="0"/>
              <a:t>.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administradores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</a:t>
            </a:r>
            <a:r>
              <a:rPr lang="en-US" dirty="0" err="1"/>
              <a:t>autoridade</a:t>
            </a:r>
            <a:r>
              <a:rPr lang="en-US" dirty="0"/>
              <a:t> </a:t>
            </a:r>
            <a:r>
              <a:rPr lang="en-US" dirty="0" err="1"/>
              <a:t>devido</a:t>
            </a:r>
            <a:r>
              <a:rPr lang="en-US" dirty="0"/>
              <a:t> </a:t>
            </a:r>
            <a:r>
              <a:rPr lang="en-US" dirty="0" err="1"/>
              <a:t>às</a:t>
            </a:r>
            <a:r>
              <a:rPr lang="en-US" dirty="0"/>
              <a:t> </a:t>
            </a:r>
            <a:r>
              <a:rPr lang="en-US" dirty="0" err="1"/>
              <a:t>posições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ocupam</a:t>
            </a:r>
            <a:r>
              <a:rPr lang="en-US" dirty="0"/>
              <a:t>. Outros </a:t>
            </a:r>
            <a:r>
              <a:rPr lang="en-US" dirty="0" err="1"/>
              <a:t>administradores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mesmas</a:t>
            </a:r>
            <a:r>
              <a:rPr lang="en-US" dirty="0"/>
              <a:t> </a:t>
            </a:r>
            <a:r>
              <a:rPr lang="en-US" dirty="0" err="1"/>
              <a:t>posições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a </a:t>
            </a:r>
            <a:r>
              <a:rPr lang="en-US" dirty="0" err="1"/>
              <a:t>mesma</a:t>
            </a:r>
            <a:r>
              <a:rPr lang="en-US" dirty="0"/>
              <a:t> </a:t>
            </a:r>
            <a:r>
              <a:rPr lang="en-US" dirty="0" err="1"/>
              <a:t>autoridade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2 - </a:t>
            </a:r>
            <a:r>
              <a:rPr lang="en-US" dirty="0" err="1"/>
              <a:t>Autoridade</a:t>
            </a:r>
            <a:r>
              <a:rPr lang="en-US" dirty="0"/>
              <a:t> é </a:t>
            </a:r>
            <a:r>
              <a:rPr lang="en-US" dirty="0" err="1"/>
              <a:t>aceita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subordinados</a:t>
            </a:r>
            <a:r>
              <a:rPr lang="en-US" dirty="0"/>
              <a:t>.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subordinados</a:t>
            </a:r>
            <a:r>
              <a:rPr lang="en-US" dirty="0"/>
              <a:t> </a:t>
            </a:r>
            <a:r>
              <a:rPr lang="en-US" dirty="0" err="1"/>
              <a:t>aceitam</a:t>
            </a:r>
            <a:r>
              <a:rPr lang="en-US" dirty="0"/>
              <a:t> a </a:t>
            </a:r>
            <a:r>
              <a:rPr lang="en-US" dirty="0" err="1"/>
              <a:t>autoridade</a:t>
            </a:r>
            <a:r>
              <a:rPr lang="en-US" dirty="0"/>
              <a:t> dos </a:t>
            </a:r>
            <a:r>
              <a:rPr lang="en-US" dirty="0" err="1"/>
              <a:t>superiores</a:t>
            </a:r>
            <a:r>
              <a:rPr lang="en-US" dirty="0"/>
              <a:t>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acreditam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eles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o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legítimo</a:t>
            </a:r>
            <a:r>
              <a:rPr lang="en-US" dirty="0"/>
              <a:t>, </a:t>
            </a:r>
            <a:r>
              <a:rPr lang="en-US" dirty="0" err="1"/>
              <a:t>transmitido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organização</a:t>
            </a:r>
            <a:r>
              <a:rPr lang="en-US" dirty="0"/>
              <a:t>, de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ordens</a:t>
            </a:r>
            <a:r>
              <a:rPr lang="en-US" dirty="0"/>
              <a:t> e </a:t>
            </a:r>
            <a:r>
              <a:rPr lang="en-US" dirty="0" err="1"/>
              <a:t>esperar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cumprimento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3 - A </a:t>
            </a:r>
            <a:r>
              <a:rPr lang="en-US" dirty="0" err="1"/>
              <a:t>autoridade</a:t>
            </a:r>
            <a:r>
              <a:rPr lang="en-US" dirty="0"/>
              <a:t> </a:t>
            </a:r>
            <a:r>
              <a:rPr lang="en-US" dirty="0" err="1"/>
              <a:t>flui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baixo</a:t>
            </a:r>
            <a:r>
              <a:rPr lang="en-US" dirty="0"/>
              <a:t> </a:t>
            </a:r>
            <a:r>
              <a:rPr lang="en-US" dirty="0" err="1"/>
              <a:t>através</a:t>
            </a:r>
            <a:r>
              <a:rPr lang="en-US" dirty="0"/>
              <a:t> da </a:t>
            </a:r>
            <a:r>
              <a:rPr lang="en-US" dirty="0" err="1"/>
              <a:t>hierarquia</a:t>
            </a:r>
            <a:r>
              <a:rPr lang="en-US" dirty="0"/>
              <a:t> </a:t>
            </a:r>
            <a:r>
              <a:rPr lang="en-US" dirty="0" err="1"/>
              <a:t>verticalizada</a:t>
            </a:r>
            <a:r>
              <a:rPr lang="en-US" dirty="0"/>
              <a:t>. A </a:t>
            </a:r>
            <a:r>
              <a:rPr lang="en-US" dirty="0" err="1"/>
              <a:t>autoridade</a:t>
            </a:r>
            <a:r>
              <a:rPr lang="en-US" dirty="0"/>
              <a:t> </a:t>
            </a:r>
            <a:r>
              <a:rPr lang="en-US" dirty="0" err="1"/>
              <a:t>flui</a:t>
            </a:r>
            <a:r>
              <a:rPr lang="en-US" dirty="0"/>
              <a:t> do </a:t>
            </a:r>
            <a:r>
              <a:rPr lang="en-US" dirty="0" err="1"/>
              <a:t>topo</a:t>
            </a:r>
            <a:r>
              <a:rPr lang="en-US" dirty="0"/>
              <a:t> até a base da </a:t>
            </a:r>
            <a:r>
              <a:rPr lang="en-US" dirty="0" err="1"/>
              <a:t>organização</a:t>
            </a:r>
            <a:r>
              <a:rPr lang="en-US" dirty="0"/>
              <a:t>, e as </a:t>
            </a:r>
            <a:r>
              <a:rPr lang="en-US" dirty="0" err="1"/>
              <a:t>posições</a:t>
            </a:r>
            <a:r>
              <a:rPr lang="en-US" dirty="0"/>
              <a:t> do </a:t>
            </a:r>
            <a:r>
              <a:rPr lang="en-US" dirty="0" err="1"/>
              <a:t>topo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autoridade</a:t>
            </a:r>
            <a:r>
              <a:rPr lang="en-US" dirty="0"/>
              <a:t> do </a:t>
            </a:r>
            <a:r>
              <a:rPr lang="en-US" dirty="0" err="1"/>
              <a:t>que</a:t>
            </a:r>
            <a:r>
              <a:rPr lang="en-US" dirty="0"/>
              <a:t> as </a:t>
            </a:r>
            <a:r>
              <a:rPr lang="en-US" dirty="0" err="1"/>
              <a:t>posições</a:t>
            </a:r>
            <a:r>
              <a:rPr lang="en-US" dirty="0"/>
              <a:t> da base.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4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bg-BG" dirty="0" smtClean="0"/>
              <a:t>Poder e Autoridade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75" y="1323747"/>
            <a:ext cx="8947259" cy="536654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Para </a:t>
            </a:r>
            <a:r>
              <a:rPr lang="en-US" dirty="0" smtClean="0"/>
              <a:t>Weber, </a:t>
            </a:r>
            <a:r>
              <a:rPr lang="en-US" dirty="0"/>
              <a:t>a </a:t>
            </a:r>
            <a:r>
              <a:rPr lang="en-US" dirty="0" err="1"/>
              <a:t>relação</a:t>
            </a:r>
            <a:r>
              <a:rPr lang="en-US" dirty="0"/>
              <a:t> entre a </a:t>
            </a:r>
            <a:r>
              <a:rPr lang="en-US" dirty="0" err="1"/>
              <a:t>ordem</a:t>
            </a:r>
            <a:r>
              <a:rPr lang="en-US" dirty="0"/>
              <a:t> e o </a:t>
            </a:r>
            <a:r>
              <a:rPr lang="en-US" dirty="0" err="1"/>
              <a:t>comando</a:t>
            </a:r>
            <a:r>
              <a:rPr lang="en-US" dirty="0"/>
              <a:t> (</a:t>
            </a:r>
            <a:r>
              <a:rPr lang="en-US" dirty="0" err="1"/>
              <a:t>autoridade</a:t>
            </a:r>
            <a:r>
              <a:rPr lang="en-US" dirty="0"/>
              <a:t>)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estabelecem</a:t>
            </a:r>
            <a:r>
              <a:rPr lang="en-US" dirty="0"/>
              <a:t> entre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indivíduos</a:t>
            </a:r>
            <a:r>
              <a:rPr lang="en-US" dirty="0"/>
              <a:t> é </a:t>
            </a:r>
            <a:r>
              <a:rPr lang="en-US" dirty="0" err="1"/>
              <a:t>dividida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três</a:t>
            </a:r>
            <a:r>
              <a:rPr lang="en-US" dirty="0"/>
              <a:t> </a:t>
            </a:r>
            <a:r>
              <a:rPr lang="en-US" dirty="0" err="1"/>
              <a:t>itens</a:t>
            </a:r>
            <a:r>
              <a:rPr lang="en-US" dirty="0"/>
              <a:t>: a </a:t>
            </a:r>
            <a:r>
              <a:rPr lang="en-US" dirty="0" err="1"/>
              <a:t>tradição</a:t>
            </a:r>
            <a:r>
              <a:rPr lang="en-US" dirty="0"/>
              <a:t>, o </a:t>
            </a:r>
            <a:r>
              <a:rPr lang="en-US" dirty="0" err="1"/>
              <a:t>carisma</a:t>
            </a:r>
            <a:r>
              <a:rPr lang="en-US" dirty="0"/>
              <a:t> e a </a:t>
            </a:r>
            <a:r>
              <a:rPr lang="en-US" dirty="0" err="1"/>
              <a:t>burocracia</a:t>
            </a:r>
            <a:r>
              <a:rPr lang="en-US" dirty="0"/>
              <a:t>. </a:t>
            </a:r>
            <a:endParaRPr lang="bg-BG" dirty="0" smtClean="0"/>
          </a:p>
          <a:p>
            <a:pPr algn="just"/>
            <a:r>
              <a:rPr lang="en-US" b="1" dirty="0" smtClean="0"/>
              <a:t>A </a:t>
            </a:r>
            <a:r>
              <a:rPr lang="en-US" b="1" dirty="0" err="1"/>
              <a:t>autoridade</a:t>
            </a:r>
            <a:r>
              <a:rPr lang="en-US" b="1" dirty="0"/>
              <a:t> </a:t>
            </a:r>
            <a:r>
              <a:rPr lang="en-US" b="1" dirty="0" err="1"/>
              <a:t>tradicional</a:t>
            </a:r>
            <a:r>
              <a:rPr lang="en-US" b="1" dirty="0"/>
              <a:t> </a:t>
            </a:r>
            <a:r>
              <a:rPr lang="en-US" dirty="0"/>
              <a:t>é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social </a:t>
            </a:r>
            <a:r>
              <a:rPr lang="en-US" dirty="0" err="1"/>
              <a:t>obedece</a:t>
            </a:r>
            <a:r>
              <a:rPr lang="en-US" dirty="0"/>
              <a:t> a um outro </a:t>
            </a:r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 </a:t>
            </a:r>
            <a:r>
              <a:rPr lang="en-US" dirty="0" err="1"/>
              <a:t>obediência</a:t>
            </a:r>
            <a:r>
              <a:rPr lang="en-US" dirty="0"/>
              <a:t> é </a:t>
            </a:r>
            <a:r>
              <a:rPr lang="en-US" dirty="0" err="1"/>
              <a:t>proveniente</a:t>
            </a:r>
            <a:r>
              <a:rPr lang="en-US" dirty="0"/>
              <a:t> do </a:t>
            </a:r>
            <a:r>
              <a:rPr lang="en-US" dirty="0" err="1"/>
              <a:t>hábito</a:t>
            </a:r>
            <a:r>
              <a:rPr lang="en-US" dirty="0"/>
              <a:t> </a:t>
            </a:r>
            <a:r>
              <a:rPr lang="en-US" dirty="0" err="1"/>
              <a:t>herdado</a:t>
            </a:r>
            <a:r>
              <a:rPr lang="en-US" dirty="0"/>
              <a:t> das </a:t>
            </a:r>
            <a:r>
              <a:rPr lang="en-US" dirty="0" err="1"/>
              <a:t>gerações</a:t>
            </a:r>
            <a:r>
              <a:rPr lang="en-US" dirty="0"/>
              <a:t> </a:t>
            </a:r>
            <a:r>
              <a:rPr lang="en-US" dirty="0" err="1"/>
              <a:t>anteriores</a:t>
            </a:r>
            <a:r>
              <a:rPr lang="en-US" dirty="0"/>
              <a:t>. A </a:t>
            </a:r>
            <a:r>
              <a:rPr lang="en-US" dirty="0" err="1"/>
              <a:t>tradição</a:t>
            </a:r>
            <a:r>
              <a:rPr lang="en-US" dirty="0"/>
              <a:t> é </a:t>
            </a:r>
            <a:r>
              <a:rPr lang="en-US" dirty="0" err="1"/>
              <a:t>extrínseca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líder</a:t>
            </a:r>
            <a:r>
              <a:rPr lang="en-US" dirty="0"/>
              <a:t>. A </a:t>
            </a:r>
            <a:r>
              <a:rPr lang="en-US" dirty="0" err="1"/>
              <a:t>autoridade</a:t>
            </a:r>
            <a:r>
              <a:rPr lang="en-US" dirty="0"/>
              <a:t> </a:t>
            </a:r>
            <a:r>
              <a:rPr lang="en-US" dirty="0" err="1"/>
              <a:t>tradicional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anula</a:t>
            </a:r>
            <a:r>
              <a:rPr lang="en-US" dirty="0"/>
              <a:t> a </a:t>
            </a:r>
            <a:r>
              <a:rPr lang="en-US" dirty="0" err="1"/>
              <a:t>presença</a:t>
            </a:r>
            <a:r>
              <a:rPr lang="en-US" dirty="0"/>
              <a:t> de </a:t>
            </a:r>
            <a:r>
              <a:rPr lang="en-US" dirty="0" err="1"/>
              <a:t>outras</a:t>
            </a:r>
            <a:r>
              <a:rPr lang="en-US" dirty="0"/>
              <a:t>, </a:t>
            </a:r>
            <a:r>
              <a:rPr lang="en-US" dirty="0" err="1"/>
              <a:t>tais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as </a:t>
            </a:r>
            <a:r>
              <a:rPr lang="en-US" dirty="0" err="1"/>
              <a:t>habilidades</a:t>
            </a:r>
            <a:r>
              <a:rPr lang="en-US" dirty="0"/>
              <a:t> </a:t>
            </a:r>
            <a:r>
              <a:rPr lang="en-US" dirty="0" err="1"/>
              <a:t>pessoais</a:t>
            </a:r>
            <a:r>
              <a:rPr lang="en-US" dirty="0"/>
              <a:t>; </a:t>
            </a:r>
            <a:endParaRPr lang="en-US" dirty="0"/>
          </a:p>
          <a:p>
            <a:pPr algn="just"/>
            <a:r>
              <a:rPr lang="en-US" b="1" dirty="0" smtClean="0"/>
              <a:t>A </a:t>
            </a:r>
            <a:r>
              <a:rPr lang="en-US" b="1" dirty="0" err="1"/>
              <a:t>autoridade</a:t>
            </a:r>
            <a:r>
              <a:rPr lang="en-US" b="1" dirty="0"/>
              <a:t> </a:t>
            </a:r>
            <a:r>
              <a:rPr lang="en-US" b="1" dirty="0" err="1"/>
              <a:t>carismática</a:t>
            </a:r>
            <a:r>
              <a:rPr lang="en-US" dirty="0"/>
              <a:t> é </a:t>
            </a:r>
            <a:r>
              <a:rPr lang="en-US" dirty="0" err="1"/>
              <a:t>proveniente</a:t>
            </a:r>
            <a:r>
              <a:rPr lang="en-US" dirty="0"/>
              <a:t> das </a:t>
            </a:r>
            <a:r>
              <a:rPr lang="en-US" dirty="0" err="1"/>
              <a:t>características</a:t>
            </a:r>
            <a:r>
              <a:rPr lang="en-US" dirty="0"/>
              <a:t> </a:t>
            </a:r>
            <a:r>
              <a:rPr lang="en-US" dirty="0" err="1"/>
              <a:t>pessoais</a:t>
            </a:r>
            <a:r>
              <a:rPr lang="en-US" dirty="0"/>
              <a:t> dos </a:t>
            </a:r>
            <a:r>
              <a:rPr lang="en-US" dirty="0" err="1"/>
              <a:t>indivíduos</a:t>
            </a:r>
            <a:r>
              <a:rPr lang="en-US" dirty="0"/>
              <a:t>. </a:t>
            </a:r>
            <a:r>
              <a:rPr lang="en-US" dirty="0" err="1"/>
              <a:t>Sua</a:t>
            </a:r>
            <a:r>
              <a:rPr lang="en-US" dirty="0"/>
              <a:t> base de </a:t>
            </a:r>
            <a:r>
              <a:rPr lang="en-US" dirty="0" err="1"/>
              <a:t>legitimação</a:t>
            </a:r>
            <a:r>
              <a:rPr lang="en-US" dirty="0"/>
              <a:t> é a </a:t>
            </a:r>
            <a:r>
              <a:rPr lang="en-US" dirty="0" err="1"/>
              <a:t>devoção</a:t>
            </a:r>
            <a:r>
              <a:rPr lang="en-US" dirty="0"/>
              <a:t> dos </a:t>
            </a:r>
            <a:r>
              <a:rPr lang="en-US" dirty="0" err="1"/>
              <a:t>seguidores</a:t>
            </a:r>
            <a:r>
              <a:rPr lang="en-US" dirty="0"/>
              <a:t> à </a:t>
            </a:r>
            <a:r>
              <a:rPr lang="en-US" dirty="0" err="1"/>
              <a:t>imagem</a:t>
            </a:r>
            <a:r>
              <a:rPr lang="en-US" dirty="0"/>
              <a:t> dos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líderes</a:t>
            </a:r>
            <a:r>
              <a:rPr lang="en-US" dirty="0"/>
              <a:t> </a:t>
            </a:r>
            <a:r>
              <a:rPr lang="en-US" dirty="0" err="1"/>
              <a:t>religiosos</a:t>
            </a:r>
            <a:r>
              <a:rPr lang="en-US" dirty="0"/>
              <a:t>, </a:t>
            </a:r>
            <a:r>
              <a:rPr lang="en-US" dirty="0" err="1"/>
              <a:t>sociais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políticos</a:t>
            </a:r>
            <a:r>
              <a:rPr lang="en-US" dirty="0"/>
              <a:t>. </a:t>
            </a:r>
            <a:r>
              <a:rPr lang="en-US" dirty="0" err="1"/>
              <a:t>Portanto</a:t>
            </a:r>
            <a:r>
              <a:rPr lang="en-US" dirty="0"/>
              <a:t>, a </a:t>
            </a:r>
            <a:r>
              <a:rPr lang="en-US" dirty="0" err="1"/>
              <a:t>ideia</a:t>
            </a:r>
            <a:r>
              <a:rPr lang="en-US" dirty="0"/>
              <a:t> de </a:t>
            </a:r>
            <a:r>
              <a:rPr lang="en-US" dirty="0" err="1"/>
              <a:t>carisma</a:t>
            </a:r>
            <a:r>
              <a:rPr lang="en-US" dirty="0"/>
              <a:t> </a:t>
            </a:r>
            <a:r>
              <a:rPr lang="en-US" dirty="0" err="1" smtClean="0"/>
              <a:t>est</a:t>
            </a:r>
            <a:r>
              <a:rPr lang="bg-BG" dirty="0" smtClean="0"/>
              <a:t>á</a:t>
            </a:r>
            <a:r>
              <a:rPr lang="en-US" dirty="0" smtClean="0"/>
              <a:t> </a:t>
            </a:r>
            <a:r>
              <a:rPr lang="en-US" dirty="0" err="1"/>
              <a:t>associada</a:t>
            </a:r>
            <a:r>
              <a:rPr lang="en-US" dirty="0"/>
              <a:t> </a:t>
            </a:r>
            <a:r>
              <a:rPr lang="en-US" dirty="0" err="1"/>
              <a:t>às</a:t>
            </a:r>
            <a:r>
              <a:rPr lang="en-US" dirty="0"/>
              <a:t> </a:t>
            </a:r>
            <a:r>
              <a:rPr lang="en-US" dirty="0" err="1"/>
              <a:t>qualidades</a:t>
            </a:r>
            <a:r>
              <a:rPr lang="en-US" dirty="0"/>
              <a:t> </a:t>
            </a:r>
            <a:r>
              <a:rPr lang="en-US" dirty="0" err="1"/>
              <a:t>pessoais</a:t>
            </a:r>
            <a:r>
              <a:rPr lang="en-US" dirty="0"/>
              <a:t> e à </a:t>
            </a:r>
            <a:r>
              <a:rPr lang="en-US" dirty="0" err="1"/>
              <a:t>posição</a:t>
            </a:r>
            <a:r>
              <a:rPr lang="en-US" dirty="0"/>
              <a:t> </a:t>
            </a:r>
            <a:r>
              <a:rPr lang="en-US" dirty="0" err="1"/>
              <a:t>organizacional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às</a:t>
            </a:r>
            <a:r>
              <a:rPr lang="en-US" dirty="0"/>
              <a:t> </a:t>
            </a:r>
            <a:r>
              <a:rPr lang="en-US" dirty="0" err="1"/>
              <a:t>tradições</a:t>
            </a:r>
            <a:r>
              <a:rPr lang="en-US" dirty="0"/>
              <a:t>. O </a:t>
            </a:r>
            <a:r>
              <a:rPr lang="en-US" dirty="0" err="1"/>
              <a:t>carisma</a:t>
            </a:r>
            <a:r>
              <a:rPr lang="en-US" dirty="0"/>
              <a:t> é,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muitos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, a base </a:t>
            </a:r>
            <a:r>
              <a:rPr lang="en-US" dirty="0" err="1"/>
              <a:t>explicativa</a:t>
            </a:r>
            <a:r>
              <a:rPr lang="en-US" dirty="0"/>
              <a:t> de </a:t>
            </a:r>
            <a:r>
              <a:rPr lang="en-US" dirty="0" err="1"/>
              <a:t>autoridades</a:t>
            </a:r>
            <a:r>
              <a:rPr lang="en-US" dirty="0"/>
              <a:t> </a:t>
            </a:r>
            <a:r>
              <a:rPr lang="en-US" dirty="0" err="1"/>
              <a:t>informais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organizações</a:t>
            </a:r>
            <a:r>
              <a:rPr lang="en-US" dirty="0"/>
              <a:t>; </a:t>
            </a:r>
            <a:endParaRPr lang="en-US" dirty="0"/>
          </a:p>
          <a:p>
            <a:pPr algn="just"/>
            <a:r>
              <a:rPr lang="en-US" b="1" dirty="0" smtClean="0"/>
              <a:t>A </a:t>
            </a:r>
            <a:r>
              <a:rPr lang="en-US" b="1" dirty="0" err="1"/>
              <a:t>autoridade</a:t>
            </a:r>
            <a:r>
              <a:rPr lang="en-US" b="1" dirty="0"/>
              <a:t> </a:t>
            </a:r>
            <a:r>
              <a:rPr lang="en-US" b="1" dirty="0" err="1"/>
              <a:t>racional</a:t>
            </a:r>
            <a:r>
              <a:rPr lang="en-US" b="1" dirty="0"/>
              <a:t>-legal </a:t>
            </a:r>
            <a:r>
              <a:rPr lang="en-US" b="1" dirty="0" err="1"/>
              <a:t>ou</a:t>
            </a:r>
            <a:r>
              <a:rPr lang="en-US" b="1" dirty="0"/>
              <a:t> </a:t>
            </a:r>
            <a:r>
              <a:rPr lang="en-US" b="1" dirty="0" err="1"/>
              <a:t>burocrática</a:t>
            </a:r>
            <a:r>
              <a:rPr lang="en-US" dirty="0"/>
              <a:t> é a principal base da </a:t>
            </a:r>
            <a:r>
              <a:rPr lang="en-US" dirty="0" err="1"/>
              <a:t>autoridade</a:t>
            </a:r>
            <a:r>
              <a:rPr lang="en-US" dirty="0"/>
              <a:t> no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contemporâneo</a:t>
            </a:r>
            <a:r>
              <a:rPr lang="en-US" dirty="0"/>
              <a:t>. </a:t>
            </a:r>
            <a:r>
              <a:rPr lang="en-US" dirty="0" err="1"/>
              <a:t>Apesar</a:t>
            </a:r>
            <a:r>
              <a:rPr lang="en-US" dirty="0"/>
              <a:t> das </a:t>
            </a:r>
            <a:r>
              <a:rPr lang="en-US" dirty="0" err="1"/>
              <a:t>modernas</a:t>
            </a:r>
            <a:r>
              <a:rPr lang="en-US" dirty="0"/>
              <a:t> </a:t>
            </a:r>
            <a:r>
              <a:rPr lang="en-US" dirty="0" err="1"/>
              <a:t>organizações</a:t>
            </a:r>
            <a:r>
              <a:rPr lang="en-US" dirty="0"/>
              <a:t> </a:t>
            </a:r>
            <a:r>
              <a:rPr lang="en-US" dirty="0" err="1"/>
              <a:t>formais</a:t>
            </a:r>
            <a:r>
              <a:rPr lang="en-US" dirty="0"/>
              <a:t> (Estado, </a:t>
            </a:r>
            <a:r>
              <a:rPr lang="en-US" dirty="0" err="1"/>
              <a:t>organizações</a:t>
            </a:r>
            <a:r>
              <a:rPr lang="en-US" dirty="0"/>
              <a:t> </a:t>
            </a:r>
            <a:r>
              <a:rPr lang="en-US" dirty="0" err="1"/>
              <a:t>públicas</a:t>
            </a:r>
            <a:r>
              <a:rPr lang="en-US" dirty="0"/>
              <a:t> e </a:t>
            </a:r>
            <a:r>
              <a:rPr lang="en-US" dirty="0" err="1"/>
              <a:t>privadas</a:t>
            </a:r>
            <a:r>
              <a:rPr lang="en-US" dirty="0"/>
              <a:t>, etc.) </a:t>
            </a:r>
            <a:r>
              <a:rPr lang="en-US" dirty="0" err="1"/>
              <a:t>procurarem</a:t>
            </a:r>
            <a:r>
              <a:rPr lang="en-US" dirty="0"/>
              <a:t> </a:t>
            </a:r>
            <a:r>
              <a:rPr lang="en-US" dirty="0" err="1"/>
              <a:t>tratar</a:t>
            </a:r>
            <a:r>
              <a:rPr lang="en-US" dirty="0"/>
              <a:t> a </a:t>
            </a:r>
            <a:r>
              <a:rPr lang="en-US" dirty="0" err="1"/>
              <a:t>liderança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um </a:t>
            </a:r>
            <a:r>
              <a:rPr lang="en-US" dirty="0" err="1"/>
              <a:t>atributo</a:t>
            </a:r>
            <a:r>
              <a:rPr lang="en-US" dirty="0"/>
              <a:t> de cargos </a:t>
            </a:r>
            <a:r>
              <a:rPr lang="en-US" dirty="0" err="1"/>
              <a:t>específicos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legitimamente</a:t>
            </a:r>
            <a:r>
              <a:rPr lang="en-US" dirty="0"/>
              <a:t> </a:t>
            </a:r>
            <a:r>
              <a:rPr lang="en-US" dirty="0" err="1"/>
              <a:t>aceita</a:t>
            </a:r>
            <a:r>
              <a:rPr lang="en-US" dirty="0"/>
              <a:t> </a:t>
            </a:r>
            <a:r>
              <a:rPr lang="en-US" dirty="0" err="1"/>
              <a:t>pelos</a:t>
            </a:r>
            <a:r>
              <a:rPr lang="en-US" dirty="0"/>
              <a:t> </a:t>
            </a:r>
            <a:r>
              <a:rPr lang="en-US" dirty="0" err="1"/>
              <a:t>indivíduos</a:t>
            </a:r>
            <a:r>
              <a:rPr lang="en-US" dirty="0"/>
              <a:t>, a </a:t>
            </a:r>
            <a:r>
              <a:rPr lang="en-US" dirty="0" err="1"/>
              <a:t>hierarquia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organização</a:t>
            </a:r>
            <a:r>
              <a:rPr lang="en-US" dirty="0"/>
              <a:t> tem </a:t>
            </a:r>
            <a:r>
              <a:rPr lang="en-US" dirty="0" err="1"/>
              <a:t>como</a:t>
            </a:r>
            <a:r>
              <a:rPr lang="en-US" dirty="0"/>
              <a:t> um dos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emprestar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ocupantes</a:t>
            </a:r>
            <a:r>
              <a:rPr lang="en-US" dirty="0"/>
              <a:t> dos cargos o </a:t>
            </a:r>
            <a:r>
              <a:rPr lang="en-US" dirty="0" err="1"/>
              <a:t>direito</a:t>
            </a:r>
            <a:r>
              <a:rPr lang="en-US" dirty="0"/>
              <a:t> de </a:t>
            </a:r>
            <a:r>
              <a:rPr lang="en-US" dirty="0" err="1"/>
              <a:t>tomar</a:t>
            </a:r>
            <a:r>
              <a:rPr lang="en-US" dirty="0"/>
              <a:t> </a:t>
            </a:r>
            <a:r>
              <a:rPr lang="en-US" dirty="0" err="1"/>
              <a:t>decisões</a:t>
            </a:r>
            <a:r>
              <a:rPr lang="en-US" dirty="0"/>
              <a:t> e de se </a:t>
            </a:r>
            <a:r>
              <a:rPr lang="en-US" dirty="0" err="1"/>
              <a:t>fazer</a:t>
            </a:r>
            <a:r>
              <a:rPr lang="en-US" dirty="0"/>
              <a:t> </a:t>
            </a:r>
            <a:r>
              <a:rPr lang="en-US" dirty="0" err="1"/>
              <a:t>obedecido</a:t>
            </a:r>
            <a:r>
              <a:rPr lang="en-US" dirty="0"/>
              <a:t>, </a:t>
            </a:r>
            <a:r>
              <a:rPr lang="en-US" dirty="0" err="1"/>
              <a:t>dentro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divisão</a:t>
            </a:r>
            <a:r>
              <a:rPr lang="en-US" dirty="0"/>
              <a:t> pré-</a:t>
            </a:r>
            <a:r>
              <a:rPr lang="en-US" dirty="0" err="1"/>
              <a:t>estabelecida</a:t>
            </a:r>
            <a:r>
              <a:rPr lang="en-US" dirty="0"/>
              <a:t> e </a:t>
            </a:r>
            <a:r>
              <a:rPr lang="en-US" dirty="0" err="1"/>
              <a:t>aceita</a:t>
            </a:r>
            <a:r>
              <a:rPr lang="en-US" dirty="0"/>
              <a:t> de </a:t>
            </a:r>
            <a:r>
              <a:rPr lang="en-US" dirty="0" err="1"/>
              <a:t>antemão</a:t>
            </a:r>
            <a:r>
              <a:rPr lang="en-US" dirty="0"/>
              <a:t>. A </a:t>
            </a:r>
            <a:r>
              <a:rPr lang="en-US" dirty="0" err="1"/>
              <a:t>autoridade</a:t>
            </a:r>
            <a:r>
              <a:rPr lang="en-US" dirty="0"/>
              <a:t> </a:t>
            </a:r>
            <a:r>
              <a:rPr lang="en-US" dirty="0" err="1"/>
              <a:t>burocrática</a:t>
            </a:r>
            <a:r>
              <a:rPr lang="en-US" dirty="0"/>
              <a:t>, </a:t>
            </a:r>
            <a:r>
              <a:rPr lang="en-US" dirty="0" err="1"/>
              <a:t>desta</a:t>
            </a:r>
            <a:r>
              <a:rPr lang="en-US" dirty="0"/>
              <a:t> forma, é </a:t>
            </a:r>
            <a:r>
              <a:rPr lang="en-US" dirty="0" err="1"/>
              <a:t>extrínseca</a:t>
            </a:r>
            <a:r>
              <a:rPr lang="en-US" dirty="0"/>
              <a:t> à </a:t>
            </a:r>
            <a:r>
              <a:rPr lang="en-US" dirty="0" err="1"/>
              <a:t>figura</a:t>
            </a:r>
            <a:r>
              <a:rPr lang="en-US" dirty="0"/>
              <a:t> do </a:t>
            </a:r>
            <a:r>
              <a:rPr lang="en-US" dirty="0" err="1"/>
              <a:t>líder</a:t>
            </a:r>
            <a:r>
              <a:rPr lang="en-US" dirty="0"/>
              <a:t>. </a:t>
            </a:r>
            <a:r>
              <a:rPr lang="en-US" dirty="0" err="1"/>
              <a:t>Ela</a:t>
            </a:r>
            <a:r>
              <a:rPr lang="en-US" dirty="0"/>
              <a:t> é de </a:t>
            </a:r>
            <a:r>
              <a:rPr lang="en-US" dirty="0" err="1"/>
              <a:t>caráter</a:t>
            </a:r>
            <a:r>
              <a:rPr lang="en-US" dirty="0"/>
              <a:t> </a:t>
            </a:r>
            <a:r>
              <a:rPr lang="en-US" dirty="0" err="1"/>
              <a:t>temporário</a:t>
            </a:r>
            <a:r>
              <a:rPr lang="en-US" dirty="0"/>
              <a:t> e </a:t>
            </a:r>
            <a:r>
              <a:rPr lang="en-US" dirty="0" err="1"/>
              <a:t>pertence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cargo da </a:t>
            </a:r>
            <a:r>
              <a:rPr lang="en-US" dirty="0" err="1"/>
              <a:t>pessoa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ocupa</a:t>
            </a:r>
            <a:r>
              <a:rPr lang="en-US" dirty="0"/>
              <a:t>. A </a:t>
            </a:r>
            <a:r>
              <a:rPr lang="en-US" dirty="0" err="1"/>
              <a:t>autoridade</a:t>
            </a:r>
            <a:r>
              <a:rPr lang="en-US" dirty="0"/>
              <a:t> formal </a:t>
            </a:r>
            <a:r>
              <a:rPr lang="en-US" dirty="0" err="1"/>
              <a:t>legitima</a:t>
            </a:r>
            <a:r>
              <a:rPr lang="en-US" dirty="0"/>
              <a:t> o </a:t>
            </a:r>
            <a:r>
              <a:rPr lang="en-US" dirty="0" err="1"/>
              <a:t>uso</a:t>
            </a:r>
            <a:r>
              <a:rPr lang="en-US" dirty="0"/>
              <a:t> da “</a:t>
            </a:r>
            <a:r>
              <a:rPr lang="en-US" dirty="0" err="1"/>
              <a:t>força</a:t>
            </a:r>
            <a:r>
              <a:rPr lang="en-US" dirty="0"/>
              <a:t>”. A </a:t>
            </a:r>
            <a:r>
              <a:rPr lang="en-US" dirty="0" err="1"/>
              <a:t>necessidade</a:t>
            </a:r>
            <a:r>
              <a:rPr lang="en-US" dirty="0"/>
              <a:t> de </a:t>
            </a:r>
            <a:r>
              <a:rPr lang="en-US" dirty="0" err="1"/>
              <a:t>manter</a:t>
            </a:r>
            <a:r>
              <a:rPr lang="en-US" dirty="0"/>
              <a:t> a </a:t>
            </a:r>
            <a:r>
              <a:rPr lang="en-US" dirty="0" err="1"/>
              <a:t>ordem</a:t>
            </a:r>
            <a:r>
              <a:rPr lang="en-US" dirty="0"/>
              <a:t> e </a:t>
            </a:r>
            <a:r>
              <a:rPr lang="en-US" dirty="0" err="1"/>
              <a:t>estabilidade</a:t>
            </a:r>
            <a:r>
              <a:rPr lang="en-US" dirty="0"/>
              <a:t> </a:t>
            </a:r>
            <a:r>
              <a:rPr lang="en-US" dirty="0" err="1"/>
              <a:t>depende</a:t>
            </a:r>
            <a:r>
              <a:rPr lang="en-US" dirty="0"/>
              <a:t> da </a:t>
            </a:r>
            <a:r>
              <a:rPr lang="en-US" dirty="0" err="1"/>
              <a:t>delegação</a:t>
            </a:r>
            <a:r>
              <a:rPr lang="en-US" dirty="0"/>
              <a:t> da </a:t>
            </a:r>
            <a:r>
              <a:rPr lang="en-US" dirty="0" err="1"/>
              <a:t>autoridade</a:t>
            </a:r>
            <a:r>
              <a:rPr lang="en-US" dirty="0"/>
              <a:t> </a:t>
            </a:r>
            <a:r>
              <a:rPr lang="en-US" dirty="0" err="1"/>
              <a:t>burocrática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74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12"/>
            <a:ext cx="8913813" cy="914400"/>
          </a:xfrm>
        </p:spPr>
        <p:txBody>
          <a:bodyPr/>
          <a:lstStyle/>
          <a:p>
            <a:r>
              <a:rPr lang="bg-BG" dirty="0" smtClean="0"/>
              <a:t>Outras formas de Autoridade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33" y="1270000"/>
            <a:ext cx="8795280" cy="5198533"/>
          </a:xfrm>
        </p:spPr>
        <p:txBody>
          <a:bodyPr>
            <a:normAutofit/>
          </a:bodyPr>
          <a:lstStyle/>
          <a:p>
            <a:pPr algn="just"/>
            <a:r>
              <a:rPr lang="en-US" sz="2300" b="1" dirty="0"/>
              <a:t>A </a:t>
            </a:r>
            <a:r>
              <a:rPr lang="en-US" sz="2300" b="1" dirty="0" err="1"/>
              <a:t>autoridade</a:t>
            </a:r>
            <a:r>
              <a:rPr lang="en-US" sz="2300" b="1" dirty="0"/>
              <a:t> </a:t>
            </a:r>
            <a:r>
              <a:rPr lang="en-US" sz="2300" b="1" dirty="0" err="1"/>
              <a:t>pela</a:t>
            </a:r>
            <a:r>
              <a:rPr lang="en-US" sz="2300" b="1" dirty="0"/>
              <a:t> </a:t>
            </a:r>
            <a:r>
              <a:rPr lang="en-US" sz="2300" b="1" dirty="0" err="1"/>
              <a:t>relação</a:t>
            </a:r>
            <a:r>
              <a:rPr lang="en-US" sz="2300" b="1" dirty="0"/>
              <a:t> </a:t>
            </a:r>
            <a:r>
              <a:rPr lang="en-US" sz="2300" b="1" dirty="0" err="1"/>
              <a:t>pessoal</a:t>
            </a:r>
            <a:r>
              <a:rPr lang="en-US" sz="2300" b="1" dirty="0"/>
              <a:t> </a:t>
            </a:r>
            <a:r>
              <a:rPr lang="en-US" sz="2300" dirty="0"/>
              <a:t>é </a:t>
            </a:r>
            <a:r>
              <a:rPr lang="en-US" sz="2300" dirty="0" err="1"/>
              <a:t>aquela</a:t>
            </a:r>
            <a:r>
              <a:rPr lang="en-US" sz="2300" dirty="0"/>
              <a:t> </a:t>
            </a:r>
            <a:r>
              <a:rPr lang="en-US" sz="2300" dirty="0" err="1"/>
              <a:t>atribuída</a:t>
            </a:r>
            <a:r>
              <a:rPr lang="en-US" sz="2300" dirty="0"/>
              <a:t> </a:t>
            </a:r>
            <a:r>
              <a:rPr lang="en-US" sz="2300" dirty="0" err="1"/>
              <a:t>às</a:t>
            </a:r>
            <a:r>
              <a:rPr lang="en-US" sz="2300" dirty="0"/>
              <a:t> </a:t>
            </a:r>
            <a:r>
              <a:rPr lang="en-US" sz="2300" dirty="0" err="1"/>
              <a:t>relações</a:t>
            </a:r>
            <a:r>
              <a:rPr lang="en-US" sz="2300" dirty="0"/>
              <a:t> </a:t>
            </a:r>
            <a:r>
              <a:rPr lang="en-US" sz="2300" dirty="0" err="1"/>
              <a:t>que</a:t>
            </a:r>
            <a:r>
              <a:rPr lang="en-US" sz="2300" dirty="0"/>
              <a:t> se </a:t>
            </a:r>
            <a:r>
              <a:rPr lang="en-US" sz="2300" dirty="0" err="1"/>
              <a:t>estabelecem</a:t>
            </a:r>
            <a:r>
              <a:rPr lang="en-US" sz="2300" dirty="0"/>
              <a:t> entre </a:t>
            </a:r>
            <a:r>
              <a:rPr lang="en-US" sz="2300" dirty="0" err="1"/>
              <a:t>os</a:t>
            </a:r>
            <a:r>
              <a:rPr lang="en-US" sz="2300" dirty="0"/>
              <a:t> </a:t>
            </a:r>
            <a:r>
              <a:rPr lang="en-US" sz="2300" dirty="0" err="1"/>
              <a:t>indivíduos</a:t>
            </a:r>
            <a:r>
              <a:rPr lang="en-US" sz="2300" dirty="0"/>
              <a:t>. </a:t>
            </a:r>
            <a:r>
              <a:rPr lang="en-US" sz="2300" dirty="0" err="1"/>
              <a:t>Estas</a:t>
            </a:r>
            <a:r>
              <a:rPr lang="en-US" sz="2300" dirty="0"/>
              <a:t> </a:t>
            </a:r>
            <a:r>
              <a:rPr lang="en-US" sz="2300" dirty="0" err="1"/>
              <a:t>relações</a:t>
            </a:r>
            <a:r>
              <a:rPr lang="en-US" sz="2300" dirty="0"/>
              <a:t> </a:t>
            </a:r>
            <a:r>
              <a:rPr lang="en-US" sz="2300" dirty="0" err="1"/>
              <a:t>são</a:t>
            </a:r>
            <a:r>
              <a:rPr lang="en-US" sz="2300" dirty="0"/>
              <a:t> de </a:t>
            </a:r>
            <a:r>
              <a:rPr lang="en-US" sz="2300" dirty="0" err="1"/>
              <a:t>caráter</a:t>
            </a:r>
            <a:r>
              <a:rPr lang="en-US" sz="2300" dirty="0"/>
              <a:t> </a:t>
            </a:r>
            <a:r>
              <a:rPr lang="en-US" sz="2300" dirty="0" err="1"/>
              <a:t>pessoal</a:t>
            </a:r>
            <a:r>
              <a:rPr lang="en-US" sz="2300" dirty="0"/>
              <a:t> e </a:t>
            </a:r>
            <a:r>
              <a:rPr lang="en-US" sz="2300" dirty="0" err="1"/>
              <a:t>estão</a:t>
            </a:r>
            <a:r>
              <a:rPr lang="en-US" sz="2300" dirty="0"/>
              <a:t> </a:t>
            </a:r>
            <a:r>
              <a:rPr lang="en-US" sz="2300" dirty="0" err="1"/>
              <a:t>relacionadas</a:t>
            </a:r>
            <a:r>
              <a:rPr lang="en-US" sz="2300" dirty="0"/>
              <a:t> com </a:t>
            </a:r>
            <a:r>
              <a:rPr lang="en-US" sz="2300" dirty="0" err="1"/>
              <a:t>os</a:t>
            </a:r>
            <a:r>
              <a:rPr lang="en-US" sz="2300" dirty="0"/>
              <a:t> </a:t>
            </a:r>
            <a:r>
              <a:rPr lang="en-US" sz="2300" dirty="0" err="1"/>
              <a:t>vínculos</a:t>
            </a:r>
            <a:r>
              <a:rPr lang="en-US" sz="2300" dirty="0"/>
              <a:t> </a:t>
            </a:r>
            <a:r>
              <a:rPr lang="en-US" sz="2300" dirty="0" err="1"/>
              <a:t>sociais</a:t>
            </a:r>
            <a:r>
              <a:rPr lang="en-US" sz="2300" dirty="0"/>
              <a:t> – </a:t>
            </a:r>
            <a:r>
              <a:rPr lang="en-US" sz="2300" dirty="0" err="1"/>
              <a:t>amizade</a:t>
            </a:r>
            <a:r>
              <a:rPr lang="en-US" sz="2300" dirty="0"/>
              <a:t>, </a:t>
            </a:r>
            <a:r>
              <a:rPr lang="en-US" sz="2300" dirty="0" err="1"/>
              <a:t>relacionamento</a:t>
            </a:r>
            <a:r>
              <a:rPr lang="en-US" sz="2300" dirty="0"/>
              <a:t> com </a:t>
            </a:r>
            <a:r>
              <a:rPr lang="en-US" sz="2300" dirty="0" err="1"/>
              <a:t>pessoas</a:t>
            </a:r>
            <a:r>
              <a:rPr lang="en-US" sz="2300" dirty="0"/>
              <a:t> </a:t>
            </a:r>
            <a:r>
              <a:rPr lang="en-US" sz="2300" dirty="0" err="1"/>
              <a:t>importantes</a:t>
            </a:r>
            <a:r>
              <a:rPr lang="en-US" sz="2300" dirty="0"/>
              <a:t>, etc. </a:t>
            </a:r>
            <a:endParaRPr lang="en-US" sz="2300" dirty="0"/>
          </a:p>
          <a:p>
            <a:pPr algn="just"/>
            <a:r>
              <a:rPr lang="en-US" sz="2300" b="1" dirty="0"/>
              <a:t>A </a:t>
            </a:r>
            <a:r>
              <a:rPr lang="en-US" sz="2300" b="1" dirty="0" err="1"/>
              <a:t>autoridade</a:t>
            </a:r>
            <a:r>
              <a:rPr lang="en-US" sz="2300" b="1" dirty="0"/>
              <a:t> </a:t>
            </a:r>
            <a:r>
              <a:rPr lang="en-US" sz="2300" b="1" dirty="0" err="1"/>
              <a:t>por</a:t>
            </a:r>
            <a:r>
              <a:rPr lang="en-US" sz="2300" b="1" dirty="0"/>
              <a:t> </a:t>
            </a:r>
            <a:r>
              <a:rPr lang="en-US" sz="2300" b="1" dirty="0" err="1"/>
              <a:t>competência</a:t>
            </a:r>
            <a:r>
              <a:rPr lang="en-US" sz="2300" b="1" dirty="0"/>
              <a:t> </a:t>
            </a:r>
            <a:r>
              <a:rPr lang="en-US" sz="2300" b="1" dirty="0" err="1"/>
              <a:t>técnica</a:t>
            </a:r>
            <a:r>
              <a:rPr lang="en-US" sz="2300" b="1" dirty="0"/>
              <a:t> </a:t>
            </a:r>
            <a:r>
              <a:rPr lang="en-US" sz="2300" dirty="0" err="1" smtClean="0"/>
              <a:t>est</a:t>
            </a:r>
            <a:r>
              <a:rPr lang="bg-BG" sz="2300" dirty="0" smtClean="0"/>
              <a:t>á</a:t>
            </a:r>
            <a:r>
              <a:rPr lang="en-US" sz="2300" dirty="0" smtClean="0"/>
              <a:t> </a:t>
            </a:r>
            <a:r>
              <a:rPr lang="en-US" sz="2300" dirty="0" err="1"/>
              <a:t>relacionada</a:t>
            </a:r>
            <a:r>
              <a:rPr lang="en-US" sz="2300" dirty="0"/>
              <a:t> com a </a:t>
            </a:r>
            <a:r>
              <a:rPr lang="en-US" sz="2300" dirty="0" err="1"/>
              <a:t>influência</a:t>
            </a:r>
            <a:r>
              <a:rPr lang="en-US" sz="2300" dirty="0"/>
              <a:t> no </a:t>
            </a:r>
            <a:r>
              <a:rPr lang="en-US" sz="2300" dirty="0" err="1"/>
              <a:t>comportamento</a:t>
            </a:r>
            <a:r>
              <a:rPr lang="en-US" sz="2300" dirty="0"/>
              <a:t> </a:t>
            </a:r>
            <a:r>
              <a:rPr lang="en-US" sz="2300" dirty="0" err="1"/>
              <a:t>alheio</a:t>
            </a:r>
            <a:r>
              <a:rPr lang="en-US" sz="2300" dirty="0"/>
              <a:t> </a:t>
            </a:r>
            <a:r>
              <a:rPr lang="en-US" sz="2300" dirty="0" err="1"/>
              <a:t>através</a:t>
            </a:r>
            <a:r>
              <a:rPr lang="en-US" sz="2300" dirty="0"/>
              <a:t> da </a:t>
            </a:r>
            <a:r>
              <a:rPr lang="en-US" sz="2300" dirty="0" err="1"/>
              <a:t>superioridade</a:t>
            </a:r>
            <a:r>
              <a:rPr lang="en-US" sz="2300" dirty="0"/>
              <a:t> do </a:t>
            </a:r>
            <a:r>
              <a:rPr lang="en-US" sz="2300" dirty="0" err="1"/>
              <a:t>líder</a:t>
            </a:r>
            <a:r>
              <a:rPr lang="en-US" sz="2300" dirty="0"/>
              <a:t> no </a:t>
            </a:r>
            <a:r>
              <a:rPr lang="en-US" sz="2300" dirty="0" err="1"/>
              <a:t>plano</a:t>
            </a:r>
            <a:r>
              <a:rPr lang="en-US" sz="2300" dirty="0"/>
              <a:t> do </a:t>
            </a:r>
            <a:r>
              <a:rPr lang="en-US" sz="2300" dirty="0" err="1"/>
              <a:t>conhecimento</a:t>
            </a:r>
            <a:r>
              <a:rPr lang="en-US" sz="2300" dirty="0"/>
              <a:t>. </a:t>
            </a:r>
            <a:r>
              <a:rPr lang="en-US" sz="2300" dirty="0" err="1"/>
              <a:t>Os</a:t>
            </a:r>
            <a:r>
              <a:rPr lang="en-US" sz="2300" dirty="0"/>
              <a:t> </a:t>
            </a:r>
            <a:r>
              <a:rPr lang="en-US" sz="2300" dirty="0" err="1"/>
              <a:t>seguidores</a:t>
            </a:r>
            <a:r>
              <a:rPr lang="en-US" sz="2300" dirty="0"/>
              <a:t> se </a:t>
            </a:r>
            <a:r>
              <a:rPr lang="en-US" sz="2300" dirty="0" err="1"/>
              <a:t>deixam</a:t>
            </a:r>
            <a:r>
              <a:rPr lang="en-US" sz="2300" dirty="0"/>
              <a:t> </a:t>
            </a:r>
            <a:r>
              <a:rPr lang="en-US" sz="2300" dirty="0" err="1"/>
              <a:t>influenciar</a:t>
            </a:r>
            <a:r>
              <a:rPr lang="en-US" sz="2300" dirty="0"/>
              <a:t> </a:t>
            </a:r>
            <a:r>
              <a:rPr lang="en-US" sz="2300" dirty="0" err="1"/>
              <a:t>por</a:t>
            </a:r>
            <a:r>
              <a:rPr lang="en-US" sz="2300" dirty="0"/>
              <a:t> </a:t>
            </a:r>
            <a:r>
              <a:rPr lang="en-US" sz="2300" dirty="0" err="1"/>
              <a:t>acreditarem</a:t>
            </a:r>
            <a:r>
              <a:rPr lang="en-US" sz="2300" dirty="0"/>
              <a:t> </a:t>
            </a:r>
            <a:r>
              <a:rPr lang="en-US" sz="2300" dirty="0" err="1"/>
              <a:t>que</a:t>
            </a:r>
            <a:r>
              <a:rPr lang="en-US" sz="2300" dirty="0"/>
              <a:t> </a:t>
            </a:r>
            <a:r>
              <a:rPr lang="en-US" sz="2300" dirty="0" err="1"/>
              <a:t>seus</a:t>
            </a:r>
            <a:r>
              <a:rPr lang="en-US" sz="2300" dirty="0"/>
              <a:t> </a:t>
            </a:r>
            <a:r>
              <a:rPr lang="en-US" sz="2300" dirty="0" err="1"/>
              <a:t>líderes</a:t>
            </a:r>
            <a:r>
              <a:rPr lang="en-US" sz="2300" dirty="0"/>
              <a:t> </a:t>
            </a:r>
            <a:r>
              <a:rPr lang="en-US" sz="2300" dirty="0" err="1"/>
              <a:t>possuem</a:t>
            </a:r>
            <a:r>
              <a:rPr lang="en-US" sz="2300" dirty="0"/>
              <a:t> </a:t>
            </a:r>
            <a:r>
              <a:rPr lang="en-US" sz="2300" dirty="0" err="1"/>
              <a:t>competências</a:t>
            </a:r>
            <a:r>
              <a:rPr lang="en-US" sz="2300" dirty="0"/>
              <a:t> e </a:t>
            </a:r>
            <a:r>
              <a:rPr lang="en-US" sz="2300" dirty="0" err="1"/>
              <a:t>conhecimentos</a:t>
            </a:r>
            <a:r>
              <a:rPr lang="en-US" sz="2300" dirty="0"/>
              <a:t> </a:t>
            </a:r>
            <a:r>
              <a:rPr lang="en-US" sz="2300" dirty="0" err="1"/>
              <a:t>superiores</a:t>
            </a:r>
            <a:r>
              <a:rPr lang="en-US" sz="2300" dirty="0"/>
              <a:t> </a:t>
            </a:r>
            <a:r>
              <a:rPr lang="en-US" sz="2300" dirty="0" err="1"/>
              <a:t>aos</a:t>
            </a:r>
            <a:r>
              <a:rPr lang="en-US" sz="2300" dirty="0"/>
              <a:t> </a:t>
            </a:r>
            <a:r>
              <a:rPr lang="en-US" sz="2300" dirty="0" err="1"/>
              <a:t>seus</a:t>
            </a:r>
            <a:r>
              <a:rPr lang="en-US" sz="2300" dirty="0"/>
              <a:t>. Uma forma </a:t>
            </a:r>
            <a:r>
              <a:rPr lang="en-US" sz="2300" dirty="0" err="1"/>
              <a:t>não</a:t>
            </a:r>
            <a:r>
              <a:rPr lang="en-US" sz="2300" dirty="0"/>
              <a:t> </a:t>
            </a:r>
            <a:r>
              <a:rPr lang="en-US" sz="2300" dirty="0" err="1"/>
              <a:t>exclui</a:t>
            </a:r>
            <a:r>
              <a:rPr lang="en-US" sz="2300" dirty="0"/>
              <a:t> as </a:t>
            </a:r>
            <a:r>
              <a:rPr lang="en-US" sz="2300" dirty="0" err="1"/>
              <a:t>outra</a:t>
            </a:r>
            <a:r>
              <a:rPr lang="en-US" sz="2300" dirty="0"/>
              <a:t>. </a:t>
            </a:r>
            <a:endParaRPr lang="en-US" sz="2300" dirty="0"/>
          </a:p>
          <a:p>
            <a:pPr algn="just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26101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032934"/>
            <a:ext cx="8369300" cy="5233396"/>
          </a:xfrm>
        </p:spPr>
        <p:txBody>
          <a:bodyPr/>
          <a:lstStyle/>
          <a:p>
            <a:pPr marL="0" indent="0" algn="ctr">
              <a:buNone/>
            </a:pPr>
            <a:r>
              <a:rPr lang="bg-BG" sz="3200" dirty="0"/>
              <a:t>A</a:t>
            </a:r>
            <a:r>
              <a:rPr lang="en-US" sz="3200" dirty="0" smtClean="0"/>
              <a:t> </a:t>
            </a:r>
            <a:r>
              <a:rPr lang="en-US" sz="3200" dirty="0" err="1"/>
              <a:t>liderança</a:t>
            </a:r>
            <a:r>
              <a:rPr lang="en-US" sz="3200" dirty="0"/>
              <a:t> </a:t>
            </a:r>
            <a:r>
              <a:rPr lang="en-US" sz="3200" dirty="0" err="1"/>
              <a:t>refere</a:t>
            </a:r>
            <a:r>
              <a:rPr lang="en-US" sz="3200" dirty="0"/>
              <a:t>-se </a:t>
            </a:r>
            <a:r>
              <a:rPr lang="en-US" sz="3200" dirty="0" err="1"/>
              <a:t>ao</a:t>
            </a:r>
            <a:r>
              <a:rPr lang="en-US" sz="3200" dirty="0"/>
              <a:t> </a:t>
            </a:r>
            <a:r>
              <a:rPr lang="en-US" sz="3200" dirty="0" err="1"/>
              <a:t>reconhecimento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os</a:t>
            </a:r>
            <a:r>
              <a:rPr lang="en-US" sz="3200" dirty="0"/>
              <a:t> </a:t>
            </a:r>
            <a:r>
              <a:rPr lang="en-US" sz="3200" dirty="0" err="1"/>
              <a:t>liderados</a:t>
            </a:r>
            <a:r>
              <a:rPr lang="en-US" sz="3200" dirty="0"/>
              <a:t> </a:t>
            </a:r>
            <a:r>
              <a:rPr lang="en-US" sz="3200" dirty="0" err="1"/>
              <a:t>creditam</a:t>
            </a:r>
            <a:r>
              <a:rPr lang="en-US" sz="3200" dirty="0"/>
              <a:t> </a:t>
            </a:r>
            <a:r>
              <a:rPr lang="en-US" sz="3200" dirty="0" err="1"/>
              <a:t>ao</a:t>
            </a:r>
            <a:r>
              <a:rPr lang="en-US" sz="3200" dirty="0"/>
              <a:t> </a:t>
            </a:r>
            <a:r>
              <a:rPr lang="en-US" sz="3200" dirty="0" err="1"/>
              <a:t>líder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execução</a:t>
            </a:r>
            <a:r>
              <a:rPr lang="en-US" sz="3200" dirty="0"/>
              <a:t> das </a:t>
            </a:r>
            <a:r>
              <a:rPr lang="en-US" sz="3200" dirty="0" err="1"/>
              <a:t>suas</a:t>
            </a:r>
            <a:r>
              <a:rPr lang="en-US" sz="3200" dirty="0"/>
              <a:t> </a:t>
            </a:r>
            <a:r>
              <a:rPr lang="en-US" sz="3200" dirty="0" err="1"/>
              <a:t>tarefas</a:t>
            </a:r>
            <a:r>
              <a:rPr lang="en-US" sz="3200" dirty="0"/>
              <a:t>. A </a:t>
            </a:r>
            <a:r>
              <a:rPr lang="en-US" sz="3200" dirty="0" err="1"/>
              <a:t>liderança</a:t>
            </a:r>
            <a:r>
              <a:rPr lang="en-US" sz="3200" dirty="0"/>
              <a:t>, </a:t>
            </a:r>
            <a:r>
              <a:rPr lang="en-US" sz="3200" dirty="0" err="1"/>
              <a:t>aliada</a:t>
            </a:r>
            <a:r>
              <a:rPr lang="en-US" sz="3200" dirty="0"/>
              <a:t> à </a:t>
            </a:r>
            <a:r>
              <a:rPr lang="en-US" sz="3200" dirty="0" err="1"/>
              <a:t>autoridade</a:t>
            </a:r>
            <a:r>
              <a:rPr lang="en-US" sz="3200" dirty="0"/>
              <a:t> </a:t>
            </a:r>
            <a:r>
              <a:rPr lang="en-US" sz="3200" dirty="0" err="1"/>
              <a:t>geral</a:t>
            </a:r>
            <a:r>
              <a:rPr lang="en-US" sz="3200" dirty="0"/>
              <a:t>, é um </a:t>
            </a:r>
            <a:r>
              <a:rPr lang="en-US" sz="3200" dirty="0" err="1"/>
              <a:t>importante</a:t>
            </a:r>
            <a:r>
              <a:rPr lang="en-US" sz="3200" dirty="0"/>
              <a:t> </a:t>
            </a:r>
            <a:r>
              <a:rPr lang="en-US" sz="3200" dirty="0" err="1"/>
              <a:t>fator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o </a:t>
            </a:r>
            <a:r>
              <a:rPr lang="en-US" sz="3200" dirty="0" err="1"/>
              <a:t>cumprimento</a:t>
            </a:r>
            <a:r>
              <a:rPr lang="en-US" sz="3200" dirty="0"/>
              <a:t> dos </a:t>
            </a:r>
            <a:r>
              <a:rPr lang="en-US" sz="3200" dirty="0" err="1"/>
              <a:t>objetivos</a:t>
            </a:r>
            <a:r>
              <a:rPr lang="en-US" sz="3200" dirty="0"/>
              <a:t> </a:t>
            </a:r>
            <a:r>
              <a:rPr lang="en-US" sz="3200" dirty="0" err="1"/>
              <a:t>estabelecidos</a:t>
            </a:r>
            <a:r>
              <a:rPr lang="en-US" sz="3200" dirty="0"/>
              <a:t>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02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7989"/>
            <a:ext cx="8913813" cy="914400"/>
          </a:xfrm>
        </p:spPr>
        <p:txBody>
          <a:bodyPr/>
          <a:lstStyle/>
          <a:p>
            <a:r>
              <a:rPr lang="bg-BG" dirty="0" smtClean="0"/>
              <a:t>Perda de Autoridade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473200"/>
            <a:ext cx="8437033" cy="4793129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reduz</a:t>
            </a:r>
            <a:r>
              <a:rPr lang="en-US" sz="2400" dirty="0"/>
              <a:t> a </a:t>
            </a:r>
            <a:r>
              <a:rPr lang="en-US" sz="2400" dirty="0" err="1"/>
              <a:t>clareza</a:t>
            </a:r>
            <a:r>
              <a:rPr lang="en-US" sz="2400" dirty="0"/>
              <a:t> das </a:t>
            </a:r>
            <a:r>
              <a:rPr lang="en-US" sz="2400" dirty="0" err="1"/>
              <a:t>tarefas</a:t>
            </a:r>
            <a:r>
              <a:rPr lang="en-US" sz="2400" dirty="0"/>
              <a:t> a </a:t>
            </a:r>
            <a:r>
              <a:rPr lang="en-US" sz="2400" dirty="0" err="1"/>
              <a:t>serem</a:t>
            </a:r>
            <a:r>
              <a:rPr lang="en-US" sz="2400" dirty="0"/>
              <a:t> </a:t>
            </a:r>
            <a:r>
              <a:rPr lang="en-US" sz="2400" dirty="0" err="1"/>
              <a:t>executadas</a:t>
            </a:r>
            <a:r>
              <a:rPr lang="en-US" sz="2400" dirty="0"/>
              <a:t>. </a:t>
            </a:r>
            <a:r>
              <a:rPr lang="en-US" sz="2400" dirty="0" err="1"/>
              <a:t>Isto</a:t>
            </a:r>
            <a:r>
              <a:rPr lang="en-US" sz="2400" dirty="0"/>
              <a:t> </a:t>
            </a:r>
            <a:r>
              <a:rPr lang="en-US" sz="2400" dirty="0" err="1"/>
              <a:t>implica</a:t>
            </a:r>
            <a:r>
              <a:rPr lang="en-US" sz="2400" dirty="0"/>
              <a:t> </a:t>
            </a:r>
            <a:r>
              <a:rPr lang="en-US" sz="2400" dirty="0" err="1"/>
              <a:t>não</a:t>
            </a:r>
            <a:r>
              <a:rPr lang="en-US" sz="2400" dirty="0"/>
              <a:t> só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perda</a:t>
            </a:r>
            <a:r>
              <a:rPr lang="en-US" sz="2400" dirty="0"/>
              <a:t> do </a:t>
            </a:r>
            <a:r>
              <a:rPr lang="en-US" sz="2400" dirty="0" err="1"/>
              <a:t>controle</a:t>
            </a:r>
            <a:r>
              <a:rPr lang="en-US" sz="2400" dirty="0"/>
              <a:t> do </a:t>
            </a:r>
            <a:r>
              <a:rPr lang="en-US" sz="2400" dirty="0" err="1"/>
              <a:t>líder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relação</a:t>
            </a:r>
            <a:r>
              <a:rPr lang="en-US" sz="2400" dirty="0"/>
              <a:t> </a:t>
            </a:r>
            <a:r>
              <a:rPr lang="en-US" sz="2400" dirty="0" err="1"/>
              <a:t>aos</a:t>
            </a:r>
            <a:r>
              <a:rPr lang="en-US" sz="2400" dirty="0"/>
              <a:t> </a:t>
            </a:r>
            <a:r>
              <a:rPr lang="en-US" sz="2400" dirty="0" err="1"/>
              <a:t>seus</a:t>
            </a:r>
            <a:r>
              <a:rPr lang="en-US" sz="2400" dirty="0"/>
              <a:t> </a:t>
            </a:r>
            <a:r>
              <a:rPr lang="en-US" sz="2400" dirty="0" err="1"/>
              <a:t>liderados</a:t>
            </a:r>
            <a:r>
              <a:rPr lang="en-US" sz="2400" dirty="0"/>
              <a:t>,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também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redução</a:t>
            </a:r>
            <a:r>
              <a:rPr lang="en-US" sz="2400" dirty="0"/>
              <a:t> da </a:t>
            </a:r>
            <a:r>
              <a:rPr lang="en-US" sz="2400" dirty="0" err="1"/>
              <a:t>credibilidade</a:t>
            </a:r>
            <a:r>
              <a:rPr lang="en-US" sz="2400" dirty="0"/>
              <a:t> </a:t>
            </a:r>
            <a:r>
              <a:rPr lang="en-US" sz="2400" dirty="0" err="1"/>
              <a:t>frente</a:t>
            </a:r>
            <a:r>
              <a:rPr lang="en-US" sz="2400" dirty="0"/>
              <a:t> </a:t>
            </a:r>
            <a:r>
              <a:rPr lang="en-US" sz="2400" dirty="0" err="1"/>
              <a:t>aos</a:t>
            </a:r>
            <a:r>
              <a:rPr lang="en-US" sz="2400" dirty="0"/>
              <a:t> </a:t>
            </a:r>
            <a:r>
              <a:rPr lang="en-US" sz="2400" dirty="0" err="1"/>
              <a:t>seus</a:t>
            </a:r>
            <a:r>
              <a:rPr lang="en-US" sz="2400" dirty="0"/>
              <a:t> </a:t>
            </a:r>
            <a:r>
              <a:rPr lang="en-US" sz="2400" dirty="0" err="1"/>
              <a:t>superiores</a:t>
            </a:r>
            <a:r>
              <a:rPr lang="en-US" sz="2400" dirty="0"/>
              <a:t> </a:t>
            </a:r>
            <a:endParaRPr lang="en-US" sz="2400" dirty="0"/>
          </a:p>
          <a:p>
            <a:pPr algn="just"/>
            <a:r>
              <a:rPr lang="bg-BG" sz="2400" dirty="0" smtClean="0"/>
              <a:t>Provoca uma desconfian</a:t>
            </a:r>
            <a:r>
              <a:rPr lang="bg-BG" sz="2400" dirty="0" smtClean="0"/>
              <a:t>ça em geral;</a:t>
            </a:r>
          </a:p>
          <a:p>
            <a:pPr algn="just"/>
            <a:r>
              <a:rPr lang="bg-BG" sz="2400" dirty="0" smtClean="0"/>
              <a:t>A manutenção e coesão do grupo para atingir os objetivos ficam comprometidas;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3045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bg-BG" dirty="0" smtClean="0"/>
              <a:t>Lideran</a:t>
            </a:r>
            <a:r>
              <a:rPr lang="bg-BG" dirty="0" smtClean="0"/>
              <a:t>ça e Poder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388534"/>
            <a:ext cx="8555567" cy="48777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dirty="0" err="1"/>
              <a:t>L</a:t>
            </a:r>
            <a:r>
              <a:rPr lang="en-US" sz="2400" dirty="0" err="1" smtClean="0"/>
              <a:t>iderança</a:t>
            </a:r>
            <a:r>
              <a:rPr lang="en-US" sz="2400" dirty="0" smtClean="0"/>
              <a:t> </a:t>
            </a:r>
            <a:r>
              <a:rPr lang="en-US" sz="2400" dirty="0" err="1"/>
              <a:t>eficaz</a:t>
            </a:r>
            <a:r>
              <a:rPr lang="en-US" sz="2400" dirty="0"/>
              <a:t> se </a:t>
            </a:r>
            <a:r>
              <a:rPr lang="en-US" sz="2400" dirty="0" err="1"/>
              <a:t>apoia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maneira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um </a:t>
            </a:r>
            <a:r>
              <a:rPr lang="en-US" sz="2400" dirty="0" err="1"/>
              <a:t>gerente</a:t>
            </a:r>
            <a:r>
              <a:rPr lang="en-US" sz="2400" dirty="0"/>
              <a:t> </a:t>
            </a:r>
            <a:r>
              <a:rPr lang="en-US" sz="2400" dirty="0" err="1"/>
              <a:t>usa</a:t>
            </a:r>
            <a:r>
              <a:rPr lang="en-US" sz="2400" dirty="0"/>
              <a:t> o “</a:t>
            </a:r>
            <a:r>
              <a:rPr lang="en-US" sz="2400" dirty="0" err="1"/>
              <a:t>poder</a:t>
            </a:r>
            <a:r>
              <a:rPr lang="en-US" sz="2400" dirty="0"/>
              <a:t>”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influenciar</a:t>
            </a:r>
            <a:r>
              <a:rPr lang="en-US" sz="2400" dirty="0"/>
              <a:t> o </a:t>
            </a:r>
            <a:r>
              <a:rPr lang="en-US" sz="2400" dirty="0" err="1"/>
              <a:t>comportamento</a:t>
            </a:r>
            <a:r>
              <a:rPr lang="en-US" sz="2400" dirty="0"/>
              <a:t> de </a:t>
            </a:r>
            <a:r>
              <a:rPr lang="en-US" sz="2400" dirty="0" err="1"/>
              <a:t>outras</a:t>
            </a:r>
            <a:r>
              <a:rPr lang="en-US" sz="2400" dirty="0"/>
              <a:t> </a:t>
            </a:r>
            <a:r>
              <a:rPr lang="en-US" sz="2400" dirty="0" err="1"/>
              <a:t>pessoas</a:t>
            </a:r>
            <a:r>
              <a:rPr lang="en-US" sz="2400" dirty="0"/>
              <a:t>. </a:t>
            </a:r>
            <a:r>
              <a:rPr lang="en-US" sz="2400" dirty="0" err="1"/>
              <a:t>Poder</a:t>
            </a:r>
            <a:r>
              <a:rPr lang="en-US" sz="2400" dirty="0"/>
              <a:t> é a </a:t>
            </a:r>
            <a:r>
              <a:rPr lang="en-US" sz="2400" dirty="0" err="1"/>
              <a:t>habilidade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conseguir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outra</a:t>
            </a:r>
            <a:r>
              <a:rPr lang="en-US" sz="2400" dirty="0"/>
              <a:t> </a:t>
            </a:r>
            <a:r>
              <a:rPr lang="en-US" sz="2400" dirty="0" err="1"/>
              <a:t>pessoa</a:t>
            </a:r>
            <a:r>
              <a:rPr lang="en-US" sz="2400" dirty="0"/>
              <a:t> </a:t>
            </a:r>
            <a:r>
              <a:rPr lang="en-US" sz="2400" dirty="0" err="1"/>
              <a:t>faça</a:t>
            </a:r>
            <a:r>
              <a:rPr lang="en-US" sz="2400" dirty="0"/>
              <a:t> </a:t>
            </a:r>
            <a:r>
              <a:rPr lang="en-US" sz="2400" dirty="0" err="1"/>
              <a:t>alguma</a:t>
            </a:r>
            <a:r>
              <a:rPr lang="en-US" sz="2400" dirty="0"/>
              <a:t> </a:t>
            </a:r>
            <a:r>
              <a:rPr lang="en-US" sz="2400" dirty="0" err="1"/>
              <a:t>coisa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você </a:t>
            </a:r>
            <a:r>
              <a:rPr lang="en-US" sz="2400" dirty="0" err="1"/>
              <a:t>quer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seja</a:t>
            </a:r>
            <a:r>
              <a:rPr lang="en-US" sz="2400" dirty="0"/>
              <a:t> </a:t>
            </a:r>
            <a:r>
              <a:rPr lang="en-US" sz="2400" dirty="0" err="1"/>
              <a:t>feita</a:t>
            </a:r>
            <a:r>
              <a:rPr lang="en-US" sz="2400" dirty="0"/>
              <a:t>. É a </a:t>
            </a:r>
            <a:r>
              <a:rPr lang="en-US" sz="2400" dirty="0" err="1"/>
              <a:t>habilidade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fazer</a:t>
            </a:r>
            <a:r>
              <a:rPr lang="en-US" sz="2400" dirty="0"/>
              <a:t> com </a:t>
            </a:r>
            <a:r>
              <a:rPr lang="en-US" sz="2400" dirty="0" err="1"/>
              <a:t>que</a:t>
            </a:r>
            <a:r>
              <a:rPr lang="en-US" sz="2400" dirty="0"/>
              <a:t> as </a:t>
            </a:r>
            <a:r>
              <a:rPr lang="en-US" sz="2400" dirty="0" err="1"/>
              <a:t>coisas</a:t>
            </a:r>
            <a:r>
              <a:rPr lang="en-US" sz="2400" dirty="0"/>
              <a:t> </a:t>
            </a:r>
            <a:r>
              <a:rPr lang="en-US" sz="2400" dirty="0" err="1"/>
              <a:t>aconteçam</a:t>
            </a:r>
            <a:r>
              <a:rPr lang="en-US" sz="2400" dirty="0"/>
              <a:t> da </a:t>
            </a:r>
            <a:r>
              <a:rPr lang="en-US" sz="2400" dirty="0" err="1"/>
              <a:t>maneira</a:t>
            </a:r>
            <a:r>
              <a:rPr lang="en-US" sz="2400" dirty="0"/>
              <a:t> com </a:t>
            </a:r>
            <a:r>
              <a:rPr lang="en-US" sz="2400" dirty="0" err="1"/>
              <a:t>que</a:t>
            </a:r>
            <a:r>
              <a:rPr lang="en-US" sz="2400" dirty="0"/>
              <a:t> você </a:t>
            </a:r>
            <a:r>
              <a:rPr lang="en-US" sz="2400" dirty="0" err="1"/>
              <a:t>quer</a:t>
            </a:r>
            <a:r>
              <a:rPr lang="en-US" sz="2400" dirty="0"/>
              <a:t>. 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Liderança</a:t>
            </a:r>
            <a:r>
              <a:rPr lang="en-US" sz="2400" dirty="0"/>
              <a:t> é a </a:t>
            </a:r>
            <a:r>
              <a:rPr lang="en-US" sz="2400" dirty="0" err="1"/>
              <a:t>maneira</a:t>
            </a:r>
            <a:r>
              <a:rPr lang="en-US" sz="2400" dirty="0"/>
              <a:t> </a:t>
            </a:r>
            <a:r>
              <a:rPr lang="en-US" sz="2400" dirty="0" err="1"/>
              <a:t>como</a:t>
            </a:r>
            <a:r>
              <a:rPr lang="en-US" sz="2400" dirty="0"/>
              <a:t> se </a:t>
            </a:r>
            <a:r>
              <a:rPr lang="en-US" sz="2400" dirty="0" err="1"/>
              <a:t>usa</a:t>
            </a:r>
            <a:r>
              <a:rPr lang="en-US" sz="2400" dirty="0"/>
              <a:t> o </a:t>
            </a:r>
            <a:r>
              <a:rPr lang="en-US" sz="2400" dirty="0" err="1"/>
              <a:t>poder</a:t>
            </a:r>
            <a:r>
              <a:rPr lang="en-US" sz="2400" dirty="0"/>
              <a:t> e </a:t>
            </a:r>
            <a:r>
              <a:rPr lang="en-US" sz="2400" dirty="0" err="1"/>
              <a:t>poder</a:t>
            </a:r>
            <a:r>
              <a:rPr lang="en-US" sz="2400" dirty="0"/>
              <a:t> é o </a:t>
            </a:r>
            <a:r>
              <a:rPr lang="en-US" sz="2400" dirty="0" err="1"/>
              <a:t>exercício</a:t>
            </a:r>
            <a:r>
              <a:rPr lang="en-US" sz="2400" dirty="0"/>
              <a:t> da </a:t>
            </a:r>
            <a:r>
              <a:rPr lang="en-US" sz="2400" dirty="0" err="1"/>
              <a:t>autoridade</a:t>
            </a:r>
            <a:r>
              <a:rPr lang="en-US" sz="2400" dirty="0"/>
              <a:t> </a:t>
            </a: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0145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12"/>
            <a:ext cx="8913813" cy="914400"/>
          </a:xfrm>
        </p:spPr>
        <p:txBody>
          <a:bodyPr/>
          <a:lstStyle/>
          <a:p>
            <a:r>
              <a:rPr lang="bg-BG" i="1" dirty="0" smtClean="0">
                <a:latin typeface="Charter Roman"/>
                <a:cs typeface="Charter Roman"/>
              </a:rPr>
              <a:t>PODER</a:t>
            </a:r>
            <a:endParaRPr lang="en-US" i="1" dirty="0">
              <a:latin typeface="Charter Roman"/>
              <a:cs typeface="Charter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1320800"/>
            <a:ext cx="8727546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300" dirty="0"/>
              <a:t>(...) a </a:t>
            </a:r>
            <a:r>
              <a:rPr lang="en-US" sz="2300" dirty="0" err="1"/>
              <a:t>capacidade</a:t>
            </a:r>
            <a:r>
              <a:rPr lang="en-US" sz="2300" dirty="0"/>
              <a:t> </a:t>
            </a:r>
            <a:r>
              <a:rPr lang="en-US" sz="2300" dirty="0" err="1"/>
              <a:t>que</a:t>
            </a:r>
            <a:r>
              <a:rPr lang="en-US" sz="2300" dirty="0"/>
              <a:t> tem </a:t>
            </a:r>
            <a:r>
              <a:rPr lang="en-US" sz="2300" dirty="0" err="1"/>
              <a:t>uma</a:t>
            </a:r>
            <a:r>
              <a:rPr lang="en-US" sz="2300" dirty="0"/>
              <a:t> </a:t>
            </a:r>
            <a:r>
              <a:rPr lang="en-US" sz="2300" dirty="0" err="1"/>
              <a:t>classe</a:t>
            </a:r>
            <a:r>
              <a:rPr lang="en-US" sz="2300" dirty="0"/>
              <a:t> social (</a:t>
            </a:r>
            <a:r>
              <a:rPr lang="en-US" sz="2300" dirty="0" err="1"/>
              <a:t>ou</a:t>
            </a:r>
            <a:r>
              <a:rPr lang="en-US" sz="2300" dirty="0"/>
              <a:t> </a:t>
            </a:r>
            <a:r>
              <a:rPr lang="en-US" sz="2300" dirty="0" err="1"/>
              <a:t>uma</a:t>
            </a:r>
            <a:r>
              <a:rPr lang="en-US" sz="2300" dirty="0"/>
              <a:t> </a:t>
            </a:r>
            <a:r>
              <a:rPr lang="en-US" sz="2300" dirty="0" err="1"/>
              <a:t>fração</a:t>
            </a:r>
            <a:r>
              <a:rPr lang="en-US" sz="2300" dirty="0"/>
              <a:t> </a:t>
            </a:r>
            <a:r>
              <a:rPr lang="en-US" sz="2300" dirty="0" err="1"/>
              <a:t>ou</a:t>
            </a:r>
            <a:r>
              <a:rPr lang="en-US" sz="2300" dirty="0"/>
              <a:t> </a:t>
            </a:r>
            <a:r>
              <a:rPr lang="en-US" sz="2300" dirty="0" err="1"/>
              <a:t>segmento</a:t>
            </a:r>
            <a:r>
              <a:rPr lang="en-US" sz="2300" dirty="0"/>
              <a:t>), </a:t>
            </a:r>
            <a:r>
              <a:rPr lang="en-US" sz="2300" dirty="0" err="1"/>
              <a:t>uma</a:t>
            </a:r>
            <a:r>
              <a:rPr lang="en-US" sz="2300" dirty="0"/>
              <a:t> </a:t>
            </a:r>
            <a:r>
              <a:rPr lang="en-US" sz="2300" dirty="0" err="1"/>
              <a:t>categoria</a:t>
            </a:r>
            <a:r>
              <a:rPr lang="en-US" sz="2300" dirty="0"/>
              <a:t> social </a:t>
            </a:r>
            <a:r>
              <a:rPr lang="en-US" sz="2300" dirty="0" err="1"/>
              <a:t>ou</a:t>
            </a:r>
            <a:r>
              <a:rPr lang="en-US" sz="2300" dirty="0"/>
              <a:t> um </a:t>
            </a:r>
            <a:r>
              <a:rPr lang="en-US" sz="2300" dirty="0" err="1"/>
              <a:t>grupo</a:t>
            </a:r>
            <a:r>
              <a:rPr lang="en-US" sz="2300" dirty="0"/>
              <a:t> (social </a:t>
            </a:r>
            <a:r>
              <a:rPr lang="en-US" sz="2300" dirty="0" err="1"/>
              <a:t>ou</a:t>
            </a:r>
            <a:r>
              <a:rPr lang="en-US" sz="2300" dirty="0"/>
              <a:t> </a:t>
            </a:r>
            <a:r>
              <a:rPr lang="en-US" sz="2300" dirty="0" err="1"/>
              <a:t>politicamente</a:t>
            </a:r>
            <a:r>
              <a:rPr lang="en-US" sz="2300" dirty="0"/>
              <a:t> </a:t>
            </a:r>
            <a:r>
              <a:rPr lang="en-US" sz="2300" dirty="0" err="1"/>
              <a:t>organizado</a:t>
            </a:r>
            <a:r>
              <a:rPr lang="en-US" sz="2300" dirty="0"/>
              <a:t>) de </a:t>
            </a:r>
            <a:r>
              <a:rPr lang="en-US" sz="2300" dirty="0" err="1"/>
              <a:t>definir</a:t>
            </a:r>
            <a:r>
              <a:rPr lang="en-US" sz="2300" dirty="0"/>
              <a:t> e </a:t>
            </a:r>
            <a:r>
              <a:rPr lang="en-US" sz="2300" dirty="0" err="1"/>
              <a:t>realizar</a:t>
            </a:r>
            <a:r>
              <a:rPr lang="en-US" sz="2300" dirty="0"/>
              <a:t> </a:t>
            </a:r>
            <a:r>
              <a:rPr lang="en-US" sz="2300" dirty="0" err="1"/>
              <a:t>seus</a:t>
            </a:r>
            <a:r>
              <a:rPr lang="en-US" sz="2300" dirty="0"/>
              <a:t> </a:t>
            </a:r>
            <a:r>
              <a:rPr lang="en-US" sz="2300" dirty="0" err="1"/>
              <a:t>interesses</a:t>
            </a:r>
            <a:r>
              <a:rPr lang="en-US" sz="2300" dirty="0"/>
              <a:t> </a:t>
            </a:r>
            <a:r>
              <a:rPr lang="en-US" sz="2300" dirty="0" err="1"/>
              <a:t>objetivos</a:t>
            </a:r>
            <a:r>
              <a:rPr lang="en-US" sz="2300" dirty="0"/>
              <a:t> específicos9, </a:t>
            </a:r>
            <a:r>
              <a:rPr lang="en-US" sz="2300" dirty="0" err="1"/>
              <a:t>mesmo</a:t>
            </a:r>
            <a:r>
              <a:rPr lang="en-US" sz="2300" dirty="0"/>
              <a:t> contra a </a:t>
            </a:r>
            <a:r>
              <a:rPr lang="en-US" sz="2300" dirty="0" err="1"/>
              <a:t>resistência</a:t>
            </a:r>
            <a:r>
              <a:rPr lang="en-US" sz="2300" dirty="0"/>
              <a:t> </a:t>
            </a:r>
            <a:r>
              <a:rPr lang="en-US" sz="2300" dirty="0" err="1"/>
              <a:t>ao</a:t>
            </a:r>
            <a:r>
              <a:rPr lang="en-US" sz="2300" dirty="0"/>
              <a:t> </a:t>
            </a:r>
            <a:r>
              <a:rPr lang="en-US" sz="2300" dirty="0" err="1"/>
              <a:t>exercício</a:t>
            </a:r>
            <a:r>
              <a:rPr lang="en-US" sz="2300" dirty="0"/>
              <a:t> </a:t>
            </a:r>
            <a:r>
              <a:rPr lang="en-US" sz="2300" dirty="0" err="1"/>
              <a:t>desta</a:t>
            </a:r>
            <a:r>
              <a:rPr lang="en-US" sz="2300" dirty="0"/>
              <a:t> </a:t>
            </a:r>
            <a:r>
              <a:rPr lang="en-US" sz="2300" dirty="0" err="1"/>
              <a:t>capacidade</a:t>
            </a:r>
            <a:r>
              <a:rPr lang="en-US" sz="2300" dirty="0"/>
              <a:t> e </a:t>
            </a:r>
            <a:r>
              <a:rPr lang="en-US" sz="2300" dirty="0" err="1"/>
              <a:t>independentemente</a:t>
            </a:r>
            <a:r>
              <a:rPr lang="en-US" sz="2300" dirty="0"/>
              <a:t> do </a:t>
            </a:r>
            <a:r>
              <a:rPr lang="en-US" sz="2300" dirty="0" err="1"/>
              <a:t>nível</a:t>
            </a:r>
            <a:r>
              <a:rPr lang="en-US" sz="2300" dirty="0"/>
              <a:t> </a:t>
            </a:r>
            <a:r>
              <a:rPr lang="en-US" sz="2300" dirty="0" err="1"/>
              <a:t>estrutural</a:t>
            </a:r>
            <a:r>
              <a:rPr lang="en-US" sz="2300" dirty="0"/>
              <a:t> </a:t>
            </a:r>
            <a:r>
              <a:rPr lang="en-US" sz="2300" dirty="0" err="1"/>
              <a:t>em</a:t>
            </a:r>
            <a:r>
              <a:rPr lang="en-US" sz="2300" dirty="0"/>
              <a:t> </a:t>
            </a:r>
            <a:r>
              <a:rPr lang="en-US" sz="2300" dirty="0" err="1"/>
              <a:t>que</a:t>
            </a:r>
            <a:r>
              <a:rPr lang="en-US" sz="2300" dirty="0"/>
              <a:t> </a:t>
            </a:r>
            <a:r>
              <a:rPr lang="en-US" sz="2300" dirty="0" err="1"/>
              <a:t>tal</a:t>
            </a:r>
            <a:r>
              <a:rPr lang="en-US" sz="2300" dirty="0"/>
              <a:t> </a:t>
            </a:r>
            <a:r>
              <a:rPr lang="en-US" sz="2300" dirty="0" err="1"/>
              <a:t>capacidade</a:t>
            </a:r>
            <a:r>
              <a:rPr lang="en-US" sz="2300" dirty="0"/>
              <a:t> </a:t>
            </a:r>
            <a:r>
              <a:rPr lang="en-US" sz="2300" dirty="0" err="1"/>
              <a:t>esteja</a:t>
            </a:r>
            <a:r>
              <a:rPr lang="en-US" sz="2300" dirty="0"/>
              <a:t> </a:t>
            </a:r>
            <a:r>
              <a:rPr lang="en-US" sz="2300" dirty="0" err="1"/>
              <a:t>principalmente</a:t>
            </a:r>
            <a:r>
              <a:rPr lang="en-US" sz="2300" dirty="0"/>
              <a:t> </a:t>
            </a:r>
            <a:r>
              <a:rPr lang="en-US" sz="2300" dirty="0" err="1"/>
              <a:t>fundamentada</a:t>
            </a:r>
            <a:r>
              <a:rPr lang="en-US" sz="2300" dirty="0"/>
              <a:t>. O </a:t>
            </a:r>
            <a:r>
              <a:rPr lang="en-US" sz="2300" dirty="0" err="1"/>
              <a:t>exercício</a:t>
            </a:r>
            <a:r>
              <a:rPr lang="en-US" sz="2300" dirty="0"/>
              <a:t> do </a:t>
            </a:r>
            <a:r>
              <a:rPr lang="en-US" sz="2300" dirty="0" err="1"/>
              <a:t>poder</a:t>
            </a:r>
            <a:r>
              <a:rPr lang="en-US" sz="2300" dirty="0"/>
              <a:t> </a:t>
            </a:r>
            <a:r>
              <a:rPr lang="en-US" sz="2300" dirty="0" err="1"/>
              <a:t>adquire</a:t>
            </a:r>
            <a:r>
              <a:rPr lang="en-US" sz="2300" dirty="0"/>
              <a:t> </a:t>
            </a:r>
            <a:r>
              <a:rPr lang="en-US" sz="2300" dirty="0" err="1"/>
              <a:t>continuidade</a:t>
            </a:r>
            <a:r>
              <a:rPr lang="en-US" sz="2300" dirty="0"/>
              <a:t> e </a:t>
            </a:r>
            <a:r>
              <a:rPr lang="en-US" sz="2300" dirty="0" err="1"/>
              <a:t>efetividade</a:t>
            </a:r>
            <a:r>
              <a:rPr lang="en-US" sz="2300" dirty="0"/>
              <a:t> </a:t>
            </a:r>
            <a:r>
              <a:rPr lang="en-US" sz="2300" dirty="0" err="1"/>
              <a:t>política</a:t>
            </a:r>
            <a:r>
              <a:rPr lang="en-US" sz="2300" dirty="0"/>
              <a:t> </a:t>
            </a:r>
            <a:r>
              <a:rPr lang="en-US" sz="2300" dirty="0" err="1"/>
              <a:t>quando</a:t>
            </a:r>
            <a:r>
              <a:rPr lang="en-US" sz="2300" dirty="0"/>
              <a:t> do </a:t>
            </a:r>
            <a:r>
              <a:rPr lang="en-US" sz="2300" dirty="0" err="1"/>
              <a:t>acesso</a:t>
            </a:r>
            <a:r>
              <a:rPr lang="en-US" sz="2300" dirty="0"/>
              <a:t> do </a:t>
            </a:r>
            <a:r>
              <a:rPr lang="en-US" sz="2300" dirty="0" err="1"/>
              <a:t>grupo</a:t>
            </a:r>
            <a:r>
              <a:rPr lang="en-US" sz="2300" dirty="0"/>
              <a:t> </a:t>
            </a:r>
            <a:r>
              <a:rPr lang="en-US" sz="2300" dirty="0" err="1"/>
              <a:t>ou</a:t>
            </a:r>
            <a:r>
              <a:rPr lang="en-US" sz="2300" dirty="0"/>
              <a:t> da </a:t>
            </a:r>
            <a:r>
              <a:rPr lang="en-US" sz="2300" dirty="0" err="1"/>
              <a:t>classe</a:t>
            </a:r>
            <a:r>
              <a:rPr lang="en-US" sz="2300" dirty="0"/>
              <a:t> social </a:t>
            </a:r>
            <a:r>
              <a:rPr lang="en-US" sz="2300" dirty="0" err="1"/>
              <a:t>ao</a:t>
            </a:r>
            <a:r>
              <a:rPr lang="en-US" sz="2300" dirty="0"/>
              <a:t> </a:t>
            </a:r>
            <a:r>
              <a:rPr lang="en-US" sz="2300" dirty="0" err="1"/>
              <a:t>comando</a:t>
            </a:r>
            <a:r>
              <a:rPr lang="en-US" sz="2300" dirty="0"/>
              <a:t> das </a:t>
            </a:r>
            <a:r>
              <a:rPr lang="en-US" sz="2300" dirty="0" err="1"/>
              <a:t>principais</a:t>
            </a:r>
            <a:r>
              <a:rPr lang="en-US" sz="2300" dirty="0"/>
              <a:t> </a:t>
            </a:r>
            <a:r>
              <a:rPr lang="en-US" sz="2300" dirty="0" err="1"/>
              <a:t>organizações</a:t>
            </a:r>
            <a:r>
              <a:rPr lang="en-US" sz="2300" dirty="0"/>
              <a:t>, das </a:t>
            </a:r>
            <a:r>
              <a:rPr lang="en-US" sz="2300" dirty="0" err="1"/>
              <a:t>estruturas</a:t>
            </a:r>
            <a:r>
              <a:rPr lang="en-US" sz="2300" dirty="0"/>
              <a:t> </a:t>
            </a:r>
            <a:r>
              <a:rPr lang="en-US" sz="2300" dirty="0" err="1"/>
              <a:t>institucionais</a:t>
            </a:r>
            <a:r>
              <a:rPr lang="en-US" sz="2300" dirty="0"/>
              <a:t> </a:t>
            </a:r>
            <a:r>
              <a:rPr lang="en-US" sz="2300" dirty="0" err="1"/>
              <a:t>ou</a:t>
            </a:r>
            <a:r>
              <a:rPr lang="en-US" sz="2300" dirty="0"/>
              <a:t> </a:t>
            </a:r>
            <a:r>
              <a:rPr lang="en-US" sz="2300" dirty="0" err="1"/>
              <a:t>políticas</a:t>
            </a:r>
            <a:r>
              <a:rPr lang="en-US" sz="2300" dirty="0"/>
              <a:t> da </a:t>
            </a:r>
            <a:r>
              <a:rPr lang="en-US" sz="2300" dirty="0" err="1"/>
              <a:t>sociedade</a:t>
            </a:r>
            <a:r>
              <a:rPr lang="en-US" sz="2300" dirty="0"/>
              <a:t>, inclusive </a:t>
            </a:r>
            <a:r>
              <a:rPr lang="en-US" sz="2300" dirty="0" err="1"/>
              <a:t>aquelas</a:t>
            </a:r>
            <a:r>
              <a:rPr lang="en-US" sz="2300" dirty="0"/>
              <a:t> </a:t>
            </a:r>
            <a:r>
              <a:rPr lang="en-US" sz="2300" dirty="0" err="1"/>
              <a:t>criadas</a:t>
            </a:r>
            <a:r>
              <a:rPr lang="en-US" sz="2300" dirty="0"/>
              <a:t> </a:t>
            </a:r>
            <a:r>
              <a:rPr lang="en-US" sz="2300" dirty="0" err="1"/>
              <a:t>como</a:t>
            </a:r>
            <a:r>
              <a:rPr lang="en-US" sz="2300" dirty="0"/>
              <a:t> </a:t>
            </a:r>
            <a:r>
              <a:rPr lang="en-US" sz="2300" dirty="0" err="1"/>
              <a:t>resultado</a:t>
            </a:r>
            <a:r>
              <a:rPr lang="en-US" sz="2300" dirty="0"/>
              <a:t> de um </a:t>
            </a:r>
            <a:r>
              <a:rPr lang="en-US" sz="2300" dirty="0" err="1"/>
              <a:t>processo</a:t>
            </a:r>
            <a:r>
              <a:rPr lang="en-US" sz="2300" dirty="0"/>
              <a:t> de </a:t>
            </a:r>
            <a:r>
              <a:rPr lang="en-US" sz="2300" dirty="0" err="1"/>
              <a:t>transformação</a:t>
            </a:r>
            <a:r>
              <a:rPr lang="en-US" sz="2300" dirty="0"/>
              <a:t>, de </a:t>
            </a:r>
            <a:r>
              <a:rPr lang="en-US" sz="2300" dirty="0" err="1"/>
              <a:t>maneira</a:t>
            </a:r>
            <a:r>
              <a:rPr lang="en-US" sz="2300" dirty="0"/>
              <a:t> a </a:t>
            </a:r>
            <a:r>
              <a:rPr lang="en-US" sz="2300" dirty="0" err="1"/>
              <a:t>colocar</a:t>
            </a:r>
            <a:r>
              <a:rPr lang="en-US" sz="2300" dirty="0"/>
              <a:t> </a:t>
            </a:r>
            <a:r>
              <a:rPr lang="en-US" sz="2300" dirty="0" err="1"/>
              <a:t>em</a:t>
            </a:r>
            <a:r>
              <a:rPr lang="en-US" sz="2300" dirty="0"/>
              <a:t> </a:t>
            </a:r>
            <a:r>
              <a:rPr lang="en-US" sz="2300" dirty="0" err="1"/>
              <a:t>prática</a:t>
            </a:r>
            <a:r>
              <a:rPr lang="en-US" sz="2300" dirty="0"/>
              <a:t> </a:t>
            </a:r>
            <a:r>
              <a:rPr lang="en-US" sz="2300" dirty="0" err="1"/>
              <a:t>ou</a:t>
            </a:r>
            <a:r>
              <a:rPr lang="en-US" sz="2300" dirty="0"/>
              <a:t> a </a:t>
            </a:r>
            <a:r>
              <a:rPr lang="en-US" sz="2300" dirty="0" err="1"/>
              <a:t>viabilizar</a:t>
            </a:r>
            <a:r>
              <a:rPr lang="en-US" sz="2300" dirty="0"/>
              <a:t> </a:t>
            </a:r>
            <a:r>
              <a:rPr lang="en-US" sz="2300" dirty="0" err="1"/>
              <a:t>tal</a:t>
            </a:r>
            <a:r>
              <a:rPr lang="en-US" sz="2300" dirty="0"/>
              <a:t> </a:t>
            </a:r>
            <a:r>
              <a:rPr lang="en-US" sz="2300" dirty="0" err="1"/>
              <a:t>exercício</a:t>
            </a:r>
            <a:r>
              <a:rPr lang="en-US" sz="2300" dirty="0"/>
              <a:t> (</a:t>
            </a:r>
            <a:r>
              <a:rPr lang="en-US" sz="2300" dirty="0" err="1"/>
              <a:t>Faria</a:t>
            </a:r>
            <a:r>
              <a:rPr lang="en-US" sz="2300" dirty="0"/>
              <a:t>, 2001) </a:t>
            </a:r>
            <a:endParaRPr lang="en-US" sz="2300" dirty="0"/>
          </a:p>
          <a:p>
            <a:pPr algn="ctr"/>
            <a:endParaRPr lang="en-US" sz="2300" dirty="0"/>
          </a:p>
          <a:p>
            <a:pPr algn="ctr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78680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5211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/>
              <a:t>Liderança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055" y="1431080"/>
            <a:ext cx="8420845" cy="4835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/>
              <a:t>Liderança</a:t>
            </a:r>
            <a:r>
              <a:rPr lang="en-US" sz="3200" dirty="0"/>
              <a:t> é a arte de </a:t>
            </a:r>
            <a:r>
              <a:rPr lang="en-US" sz="3200" dirty="0" err="1"/>
              <a:t>comandar</a:t>
            </a:r>
            <a:r>
              <a:rPr lang="en-US" sz="3200" dirty="0"/>
              <a:t> </a:t>
            </a:r>
            <a:r>
              <a:rPr lang="en-US" sz="3200" dirty="0" err="1"/>
              <a:t>pessoas</a:t>
            </a:r>
            <a:r>
              <a:rPr lang="en-US" sz="3200" dirty="0"/>
              <a:t>, </a:t>
            </a:r>
            <a:r>
              <a:rPr lang="en-US" sz="3200" dirty="0" err="1"/>
              <a:t>atraindo</a:t>
            </a:r>
            <a:r>
              <a:rPr lang="en-US" sz="3200" dirty="0"/>
              <a:t> </a:t>
            </a:r>
            <a:r>
              <a:rPr lang="en-US" sz="3200" dirty="0" err="1"/>
              <a:t>seguidores</a:t>
            </a:r>
            <a:r>
              <a:rPr lang="en-US" sz="3200" dirty="0"/>
              <a:t> e </a:t>
            </a:r>
            <a:r>
              <a:rPr lang="en-US" sz="3200" dirty="0" err="1"/>
              <a:t>influenciando</a:t>
            </a:r>
            <a:r>
              <a:rPr lang="en-US" sz="3200" dirty="0"/>
              <a:t> de forma </a:t>
            </a:r>
            <a:r>
              <a:rPr lang="en-US" sz="3200" dirty="0" err="1"/>
              <a:t>positiva</a:t>
            </a:r>
            <a:r>
              <a:rPr lang="en-US" sz="3200" dirty="0"/>
              <a:t> </a:t>
            </a:r>
            <a:r>
              <a:rPr lang="en-US" sz="3200" dirty="0" err="1"/>
              <a:t>mentalidades</a:t>
            </a:r>
            <a:r>
              <a:rPr lang="en-US" sz="3200" dirty="0"/>
              <a:t> e </a:t>
            </a:r>
            <a:r>
              <a:rPr lang="en-US" sz="3200" dirty="0" err="1"/>
              <a:t>comportamentos</a:t>
            </a:r>
            <a:r>
              <a:rPr lang="en-US" sz="3200" dirty="0"/>
              <a:t>. A </a:t>
            </a:r>
            <a:r>
              <a:rPr lang="en-US" sz="3200" dirty="0" err="1"/>
              <a:t>capacidade</a:t>
            </a:r>
            <a:r>
              <a:rPr lang="en-US" sz="3200" dirty="0"/>
              <a:t> de </a:t>
            </a:r>
            <a:r>
              <a:rPr lang="en-US" sz="3200" dirty="0" err="1"/>
              <a:t>gerir</a:t>
            </a:r>
            <a:r>
              <a:rPr lang="en-US" sz="3200" dirty="0"/>
              <a:t> e </a:t>
            </a:r>
            <a:r>
              <a:rPr lang="en-US" sz="3200" dirty="0" err="1"/>
              <a:t>conduzir</a:t>
            </a:r>
            <a:r>
              <a:rPr lang="en-US" sz="3200" dirty="0"/>
              <a:t> </a:t>
            </a:r>
            <a:r>
              <a:rPr lang="en-US" sz="3200" dirty="0" err="1"/>
              <a:t>pessoas</a:t>
            </a:r>
            <a:r>
              <a:rPr lang="en-US" sz="3200" dirty="0"/>
              <a:t> </a:t>
            </a:r>
            <a:r>
              <a:rPr lang="en-US" sz="3200" dirty="0" err="1"/>
              <a:t>rumo</a:t>
            </a:r>
            <a:r>
              <a:rPr lang="en-US" sz="3200" dirty="0"/>
              <a:t> a </a:t>
            </a:r>
            <a:r>
              <a:rPr lang="en-US" sz="3200" dirty="0" err="1"/>
              <a:t>grandes</a:t>
            </a:r>
            <a:r>
              <a:rPr lang="en-US" sz="3200" dirty="0"/>
              <a:t> </a:t>
            </a:r>
            <a:r>
              <a:rPr lang="en-US" sz="3200" dirty="0" err="1"/>
              <a:t>resultados</a:t>
            </a:r>
            <a:r>
              <a:rPr lang="en-US" sz="3200" dirty="0"/>
              <a:t> é </a:t>
            </a:r>
            <a:r>
              <a:rPr lang="en-US" sz="3200" dirty="0" err="1"/>
              <a:t>uma</a:t>
            </a:r>
            <a:r>
              <a:rPr lang="en-US" sz="3200" dirty="0"/>
              <a:t> </a:t>
            </a:r>
            <a:r>
              <a:rPr lang="en-US" sz="3200" dirty="0" err="1"/>
              <a:t>tarefa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exige</a:t>
            </a:r>
            <a:r>
              <a:rPr lang="en-US" sz="3200" dirty="0"/>
              <a:t> </a:t>
            </a:r>
            <a:r>
              <a:rPr lang="en-US" sz="3200" dirty="0" err="1"/>
              <a:t>uma</a:t>
            </a:r>
            <a:r>
              <a:rPr lang="en-US" sz="3200" dirty="0"/>
              <a:t> </a:t>
            </a:r>
            <a:r>
              <a:rPr lang="en-US" sz="3200" dirty="0" err="1"/>
              <a:t>habilidade</a:t>
            </a:r>
            <a:r>
              <a:rPr lang="en-US" sz="3200" dirty="0"/>
              <a:t> de </a:t>
            </a:r>
            <a:r>
              <a:rPr lang="en-US" sz="3200" dirty="0" err="1"/>
              <a:t>liderança</a:t>
            </a:r>
            <a:r>
              <a:rPr lang="en-US" sz="3200" dirty="0"/>
              <a:t> </a:t>
            </a:r>
            <a:r>
              <a:rPr lang="en-US" sz="3200" dirty="0" err="1"/>
              <a:t>bem</a:t>
            </a:r>
            <a:r>
              <a:rPr lang="en-US" sz="3200" dirty="0"/>
              <a:t> </a:t>
            </a:r>
            <a:r>
              <a:rPr lang="en-US" sz="3200" dirty="0" err="1"/>
              <a:t>desenvolvida</a:t>
            </a:r>
            <a:r>
              <a:rPr lang="en-US" sz="3200" dirty="0"/>
              <a:t>. </a:t>
            </a:r>
            <a:endParaRPr lang="en-US" sz="3200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1109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Resumidamente - Poder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2595562"/>
            <a:ext cx="8335433" cy="36707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/>
              <a:t>Poder</a:t>
            </a:r>
            <a:r>
              <a:rPr lang="en-US" sz="3600" dirty="0"/>
              <a:t> </a:t>
            </a:r>
            <a:r>
              <a:rPr lang="en-US" sz="3600" dirty="0" err="1"/>
              <a:t>significa</a:t>
            </a:r>
            <a:r>
              <a:rPr lang="en-US" sz="3600" dirty="0"/>
              <a:t> a </a:t>
            </a:r>
            <a:r>
              <a:rPr lang="en-US" sz="3600" dirty="0" err="1"/>
              <a:t>capacidade</a:t>
            </a:r>
            <a:r>
              <a:rPr lang="en-US" sz="3600" dirty="0"/>
              <a:t> </a:t>
            </a:r>
            <a:r>
              <a:rPr lang="en-US" sz="3600" dirty="0" err="1"/>
              <a:t>que</a:t>
            </a:r>
            <a:r>
              <a:rPr lang="en-US" sz="3600" dirty="0"/>
              <a:t> </a:t>
            </a:r>
            <a:r>
              <a:rPr lang="en-US" sz="3600" dirty="0" err="1"/>
              <a:t>uma</a:t>
            </a:r>
            <a:r>
              <a:rPr lang="en-US" sz="3600" dirty="0"/>
              <a:t> </a:t>
            </a:r>
            <a:r>
              <a:rPr lang="en-US" sz="3600" dirty="0" err="1"/>
              <a:t>pessoa</a:t>
            </a:r>
            <a:r>
              <a:rPr lang="en-US" sz="3600" dirty="0"/>
              <a:t> </a:t>
            </a:r>
            <a:r>
              <a:rPr lang="en-US" sz="3600" dirty="0" err="1"/>
              <a:t>possui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influenciar</a:t>
            </a:r>
            <a:r>
              <a:rPr lang="en-US" sz="3600" dirty="0"/>
              <a:t> </a:t>
            </a:r>
            <a:r>
              <a:rPr lang="en-US" sz="3600" dirty="0" err="1"/>
              <a:t>outra</a:t>
            </a:r>
            <a:r>
              <a:rPr lang="en-US" sz="3600" dirty="0"/>
              <a:t> </a:t>
            </a:r>
            <a:r>
              <a:rPr lang="en-US" sz="3600" dirty="0" err="1"/>
              <a:t>ou</a:t>
            </a:r>
            <a:r>
              <a:rPr lang="en-US" sz="3600" dirty="0"/>
              <a:t> um </a:t>
            </a:r>
            <a:r>
              <a:rPr lang="en-US" sz="3600" dirty="0" err="1"/>
              <a:t>grupo</a:t>
            </a:r>
            <a:r>
              <a:rPr lang="en-US" sz="3600" dirty="0"/>
              <a:t> </a:t>
            </a:r>
            <a:r>
              <a:rPr lang="en-US" sz="3600" dirty="0" err="1"/>
              <a:t>específico</a:t>
            </a:r>
            <a:r>
              <a:rPr lang="en-US" sz="3600" dirty="0"/>
              <a:t>.</a:t>
            </a:r>
            <a:endParaRPr lang="pt-BR" sz="36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9572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287867"/>
            <a:ext cx="8788400" cy="6333066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600" dirty="0"/>
              <a:t>O </a:t>
            </a:r>
            <a:r>
              <a:rPr lang="en-US" sz="2600" dirty="0" err="1"/>
              <a:t>primeiro</a:t>
            </a:r>
            <a:r>
              <a:rPr lang="en-US" sz="2600" dirty="0"/>
              <a:t> </a:t>
            </a:r>
            <a:r>
              <a:rPr lang="en-US" sz="2600" dirty="0" err="1"/>
              <a:t>ponto</a:t>
            </a:r>
            <a:r>
              <a:rPr lang="en-US" sz="2600" dirty="0"/>
              <a:t> </a:t>
            </a:r>
            <a:r>
              <a:rPr lang="en-US" sz="2600" dirty="0" err="1"/>
              <a:t>importante</a:t>
            </a:r>
            <a:r>
              <a:rPr lang="en-US" sz="2600" dirty="0"/>
              <a:t> a </a:t>
            </a:r>
            <a:r>
              <a:rPr lang="en-US" sz="2600" dirty="0" err="1"/>
              <a:t>salientar</a:t>
            </a:r>
            <a:r>
              <a:rPr lang="en-US" sz="2600" dirty="0"/>
              <a:t> é </a:t>
            </a:r>
            <a:r>
              <a:rPr lang="en-US" sz="2600" dirty="0" err="1"/>
              <a:t>que</a:t>
            </a:r>
            <a:r>
              <a:rPr lang="en-US" sz="2600" dirty="0"/>
              <a:t> o </a:t>
            </a:r>
            <a:r>
              <a:rPr lang="en-US" sz="2600" dirty="0" err="1"/>
              <a:t>poder</a:t>
            </a:r>
            <a:r>
              <a:rPr lang="en-US" sz="2600" dirty="0"/>
              <a:t> </a:t>
            </a:r>
            <a:r>
              <a:rPr lang="en-US" sz="2600" dirty="0" smtClean="0"/>
              <a:t>se </a:t>
            </a:r>
            <a:r>
              <a:rPr lang="en-US" sz="2600" dirty="0" err="1"/>
              <a:t>manifesta</a:t>
            </a:r>
            <a:r>
              <a:rPr lang="en-US" sz="2600" dirty="0"/>
              <a:t> </a:t>
            </a:r>
            <a:r>
              <a:rPr lang="en-US" sz="2600" dirty="0" err="1"/>
              <a:t>em</a:t>
            </a:r>
            <a:r>
              <a:rPr lang="en-US" sz="2600" dirty="0"/>
              <a:t> classes </a:t>
            </a:r>
            <a:r>
              <a:rPr lang="en-US" sz="2600" dirty="0" err="1"/>
              <a:t>sociais</a:t>
            </a:r>
            <a:r>
              <a:rPr lang="en-US" sz="2600" dirty="0"/>
              <a:t>, </a:t>
            </a:r>
            <a:r>
              <a:rPr lang="en-US" sz="2600" dirty="0" err="1"/>
              <a:t>categorias</a:t>
            </a:r>
            <a:r>
              <a:rPr lang="en-US" sz="2600" dirty="0"/>
              <a:t> </a:t>
            </a:r>
            <a:r>
              <a:rPr lang="en-US" sz="2600" dirty="0" err="1"/>
              <a:t>sociais</a:t>
            </a:r>
            <a:r>
              <a:rPr lang="en-US" sz="2600" dirty="0"/>
              <a:t> e </a:t>
            </a:r>
            <a:r>
              <a:rPr lang="en-US" sz="2600" dirty="0" err="1"/>
              <a:t>grupos</a:t>
            </a:r>
            <a:r>
              <a:rPr lang="en-US" sz="2600" dirty="0"/>
              <a:t> </a:t>
            </a:r>
            <a:r>
              <a:rPr lang="en-US" sz="2600" dirty="0" err="1"/>
              <a:t>socialmente</a:t>
            </a:r>
            <a:r>
              <a:rPr lang="en-US" sz="2600" dirty="0"/>
              <a:t> e </a:t>
            </a:r>
            <a:r>
              <a:rPr lang="en-US" sz="2600" dirty="0" err="1"/>
              <a:t>politicamente</a:t>
            </a:r>
            <a:r>
              <a:rPr lang="en-US" sz="2600" dirty="0"/>
              <a:t> </a:t>
            </a:r>
            <a:r>
              <a:rPr lang="en-US" sz="2600" dirty="0" err="1"/>
              <a:t>organizados</a:t>
            </a:r>
            <a:r>
              <a:rPr lang="en-US" sz="2600" dirty="0"/>
              <a:t> </a:t>
            </a:r>
            <a:endParaRPr lang="en-US" sz="2600" dirty="0"/>
          </a:p>
          <a:p>
            <a:pPr algn="just"/>
            <a:r>
              <a:rPr lang="en-US" sz="2600" dirty="0"/>
              <a:t>O </a:t>
            </a:r>
            <a:r>
              <a:rPr lang="en-US" sz="2600" dirty="0" err="1"/>
              <a:t>segundo</a:t>
            </a:r>
            <a:r>
              <a:rPr lang="en-US" sz="2600" dirty="0"/>
              <a:t> </a:t>
            </a:r>
            <a:r>
              <a:rPr lang="en-US" sz="2600" dirty="0" err="1"/>
              <a:t>ponto</a:t>
            </a:r>
            <a:r>
              <a:rPr lang="en-US" sz="2600" dirty="0"/>
              <a:t> é </a:t>
            </a:r>
            <a:r>
              <a:rPr lang="en-US" sz="2600" dirty="0" err="1"/>
              <a:t>que</a:t>
            </a:r>
            <a:r>
              <a:rPr lang="en-US" sz="2600" dirty="0"/>
              <a:t> as classes </a:t>
            </a:r>
            <a:r>
              <a:rPr lang="en-US" sz="2600" dirty="0" err="1"/>
              <a:t>sociais</a:t>
            </a:r>
            <a:r>
              <a:rPr lang="en-US" sz="2600" dirty="0"/>
              <a:t>, as </a:t>
            </a:r>
            <a:r>
              <a:rPr lang="en-US" sz="2600" dirty="0" err="1"/>
              <a:t>categorias</a:t>
            </a:r>
            <a:r>
              <a:rPr lang="en-US" sz="2600" dirty="0"/>
              <a:t> </a:t>
            </a:r>
            <a:r>
              <a:rPr lang="en-US" sz="2600" dirty="0" err="1"/>
              <a:t>sociais</a:t>
            </a:r>
            <a:r>
              <a:rPr lang="en-US" sz="2600" dirty="0"/>
              <a:t> </a:t>
            </a:r>
            <a:r>
              <a:rPr lang="en-US" sz="2600" dirty="0" err="1"/>
              <a:t>ou</a:t>
            </a:r>
            <a:r>
              <a:rPr lang="en-US" sz="2600" dirty="0"/>
              <a:t> </a:t>
            </a:r>
            <a:r>
              <a:rPr lang="en-US" sz="2600" dirty="0" err="1"/>
              <a:t>os</a:t>
            </a:r>
            <a:r>
              <a:rPr lang="en-US" sz="2600" dirty="0"/>
              <a:t> </a:t>
            </a:r>
            <a:r>
              <a:rPr lang="en-US" sz="2600" dirty="0" err="1"/>
              <a:t>grupos</a:t>
            </a:r>
            <a:r>
              <a:rPr lang="en-US" sz="2600" dirty="0"/>
              <a:t> </a:t>
            </a:r>
            <a:r>
              <a:rPr lang="en-US" sz="2600" dirty="0" err="1"/>
              <a:t>política</a:t>
            </a:r>
            <a:r>
              <a:rPr lang="en-US" sz="2600" dirty="0"/>
              <a:t> e </a:t>
            </a:r>
            <a:r>
              <a:rPr lang="en-US" sz="2600" dirty="0" err="1"/>
              <a:t>socialmente</a:t>
            </a:r>
            <a:r>
              <a:rPr lang="en-US" sz="2600" dirty="0"/>
              <a:t> </a:t>
            </a:r>
            <a:r>
              <a:rPr lang="en-US" sz="2600" dirty="0" err="1"/>
              <a:t>organizados</a:t>
            </a:r>
            <a:r>
              <a:rPr lang="en-US" sz="2600" dirty="0"/>
              <a:t> </a:t>
            </a:r>
            <a:r>
              <a:rPr lang="en-US" sz="2600" dirty="0" err="1"/>
              <a:t>buscam</a:t>
            </a:r>
            <a:r>
              <a:rPr lang="en-US" sz="2600" dirty="0"/>
              <a:t> as </a:t>
            </a:r>
            <a:r>
              <a:rPr lang="en-US" sz="2600" dirty="0" err="1"/>
              <a:t>realizações</a:t>
            </a:r>
            <a:r>
              <a:rPr lang="en-US" sz="2600" dirty="0"/>
              <a:t> de </a:t>
            </a:r>
            <a:r>
              <a:rPr lang="en-US" sz="2600" dirty="0" err="1" smtClean="0"/>
              <a:t>objetivos</a:t>
            </a:r>
            <a:r>
              <a:rPr lang="en-US" sz="2600" dirty="0" smtClean="0"/>
              <a:t> </a:t>
            </a:r>
            <a:r>
              <a:rPr lang="en-US" sz="2600" dirty="0" err="1"/>
              <a:t>específicos</a:t>
            </a:r>
            <a:r>
              <a:rPr lang="en-US" sz="2600" dirty="0"/>
              <a:t>. </a:t>
            </a:r>
            <a:endParaRPr lang="en-US" sz="2600" dirty="0"/>
          </a:p>
          <a:p>
            <a:pPr algn="just"/>
            <a:r>
              <a:rPr lang="bg-BG" sz="2600" dirty="0"/>
              <a:t>O</a:t>
            </a:r>
            <a:r>
              <a:rPr lang="en-US" sz="2600" dirty="0" smtClean="0"/>
              <a:t> </a:t>
            </a:r>
            <a:r>
              <a:rPr lang="en-US" sz="2600" dirty="0" err="1"/>
              <a:t>poder</a:t>
            </a:r>
            <a:r>
              <a:rPr lang="en-US" sz="2600" dirty="0"/>
              <a:t> é </a:t>
            </a:r>
            <a:r>
              <a:rPr lang="en-US" sz="2600" dirty="0" err="1"/>
              <a:t>uma</a:t>
            </a:r>
            <a:r>
              <a:rPr lang="en-US" sz="2600" dirty="0"/>
              <a:t> </a:t>
            </a:r>
            <a:r>
              <a:rPr lang="en-US" sz="2600" dirty="0" err="1"/>
              <a:t>capacidade</a:t>
            </a:r>
            <a:r>
              <a:rPr lang="en-US" sz="2600" dirty="0"/>
              <a:t> </a:t>
            </a:r>
            <a:r>
              <a:rPr lang="en-US" sz="2600" dirty="0" err="1"/>
              <a:t>coletiva</a:t>
            </a:r>
            <a:r>
              <a:rPr lang="en-US" sz="2600" dirty="0"/>
              <a:t> e, </a:t>
            </a:r>
            <a:r>
              <a:rPr lang="en-US" sz="2600" dirty="0" err="1"/>
              <a:t>como</a:t>
            </a:r>
            <a:r>
              <a:rPr lang="en-US" sz="2600" dirty="0"/>
              <a:t> </a:t>
            </a:r>
            <a:r>
              <a:rPr lang="en-US" sz="2600" dirty="0" err="1"/>
              <a:t>tal</a:t>
            </a:r>
            <a:r>
              <a:rPr lang="en-US" sz="2600" dirty="0"/>
              <a:t>, </a:t>
            </a:r>
            <a:r>
              <a:rPr lang="en-US" sz="2600" dirty="0" err="1" smtClean="0"/>
              <a:t>deve</a:t>
            </a:r>
            <a:r>
              <a:rPr lang="en-US" sz="2600" dirty="0" smtClean="0"/>
              <a:t> </a:t>
            </a:r>
            <a:r>
              <a:rPr lang="en-US" sz="2600" dirty="0"/>
              <a:t>der </a:t>
            </a:r>
            <a:r>
              <a:rPr lang="en-US" sz="2600" dirty="0" err="1"/>
              <a:t>adquirida</a:t>
            </a:r>
            <a:r>
              <a:rPr lang="en-US" sz="2600" dirty="0"/>
              <a:t>, </a:t>
            </a:r>
            <a:r>
              <a:rPr lang="en-US" sz="2600" dirty="0" err="1"/>
              <a:t>desenvolvida</a:t>
            </a:r>
            <a:r>
              <a:rPr lang="en-US" sz="2600" dirty="0"/>
              <a:t> e </a:t>
            </a:r>
            <a:r>
              <a:rPr lang="en-US" sz="2600" dirty="0" err="1"/>
              <a:t>mantida</a:t>
            </a:r>
            <a:r>
              <a:rPr lang="en-US" sz="2600" dirty="0"/>
              <a:t>. </a:t>
            </a:r>
            <a:endParaRPr lang="en-US" sz="2600" dirty="0"/>
          </a:p>
          <a:p>
            <a:pPr algn="just"/>
            <a:r>
              <a:rPr lang="bg-BG" sz="2600" dirty="0" smtClean="0"/>
              <a:t>Obs: Cada </a:t>
            </a:r>
            <a:r>
              <a:rPr lang="en-US" sz="2800" dirty="0" err="1" smtClean="0"/>
              <a:t>indivíduo</a:t>
            </a:r>
            <a:r>
              <a:rPr lang="en-US" sz="2800" dirty="0" smtClean="0"/>
              <a:t> </a:t>
            </a:r>
            <a:r>
              <a:rPr lang="en-US" sz="2800" dirty="0" err="1" smtClean="0"/>
              <a:t>procurar</a:t>
            </a:r>
            <a:r>
              <a:rPr lang="en-US" sz="2800" dirty="0" smtClean="0"/>
              <a:t> </a:t>
            </a:r>
            <a:r>
              <a:rPr lang="en-US" sz="2800" dirty="0" err="1"/>
              <a:t>atingir</a:t>
            </a:r>
            <a:r>
              <a:rPr lang="en-US" sz="2800" dirty="0"/>
              <a:t>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objetivos</a:t>
            </a:r>
            <a:r>
              <a:rPr lang="en-US" sz="2800" dirty="0"/>
              <a:t> </a:t>
            </a:r>
            <a:r>
              <a:rPr lang="en-US" sz="2800" dirty="0" err="1"/>
              <a:t>específicos</a:t>
            </a:r>
            <a:r>
              <a:rPr lang="en-US" sz="2800" dirty="0"/>
              <a:t> </a:t>
            </a:r>
            <a:r>
              <a:rPr lang="en-US" sz="2800" dirty="0" err="1" smtClean="0"/>
              <a:t>comuns</a:t>
            </a:r>
            <a:r>
              <a:rPr lang="bg-BG" sz="2800" dirty="0" smtClean="0"/>
              <a:t>. Por</a:t>
            </a:r>
            <a:r>
              <a:rPr lang="bg-BG" sz="2800" dirty="0" smtClean="0"/>
              <a:t>ém, </a:t>
            </a:r>
            <a:r>
              <a:rPr lang="en-US" sz="2800" dirty="0" err="1" smtClean="0"/>
              <a:t>não</a:t>
            </a:r>
            <a:r>
              <a:rPr lang="en-US" sz="2800" dirty="0" smtClean="0"/>
              <a:t> </a:t>
            </a:r>
            <a:r>
              <a:rPr lang="en-US" sz="2800" dirty="0"/>
              <a:t>se </a:t>
            </a:r>
            <a:r>
              <a:rPr lang="en-US" sz="2800" dirty="0" err="1"/>
              <a:t>deve</a:t>
            </a:r>
            <a:r>
              <a:rPr lang="en-US" sz="2800" dirty="0"/>
              <a:t> </a:t>
            </a:r>
            <a:r>
              <a:rPr lang="en-US" sz="2800" dirty="0" err="1"/>
              <a:t>esquecer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cada</a:t>
            </a:r>
            <a:r>
              <a:rPr lang="en-US" sz="2800" dirty="0"/>
              <a:t> </a:t>
            </a:r>
            <a:r>
              <a:rPr lang="en-US" sz="2800" dirty="0" err="1"/>
              <a:t>membro</a:t>
            </a:r>
            <a:r>
              <a:rPr lang="en-US" sz="2800" dirty="0"/>
              <a:t> vincula-se a um </a:t>
            </a:r>
            <a:r>
              <a:rPr lang="en-US" sz="2800" dirty="0" err="1"/>
              <a:t>grupo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 smtClean="0"/>
              <a:t>realizar</a:t>
            </a:r>
            <a:r>
              <a:rPr lang="en-US" sz="2800" dirty="0" smtClean="0"/>
              <a:t> </a:t>
            </a:r>
            <a:r>
              <a:rPr lang="en-US" sz="2800" dirty="0" err="1"/>
              <a:t>seus</a:t>
            </a:r>
            <a:r>
              <a:rPr lang="en-US" sz="2800" dirty="0"/>
              <a:t> </a:t>
            </a:r>
            <a:r>
              <a:rPr lang="en-US" sz="2800" dirty="0" err="1"/>
              <a:t>objetivos</a:t>
            </a:r>
            <a:r>
              <a:rPr lang="en-US" sz="2800" dirty="0"/>
              <a:t> </a:t>
            </a:r>
            <a:r>
              <a:rPr lang="en-US" sz="2800" dirty="0" err="1"/>
              <a:t>individuais</a:t>
            </a:r>
            <a:r>
              <a:rPr lang="en-US" sz="2800" dirty="0"/>
              <a:t>. </a:t>
            </a:r>
            <a:endParaRPr lang="en-US" sz="2800" dirty="0"/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43045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880534"/>
            <a:ext cx="8403167" cy="5385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A </a:t>
            </a:r>
            <a:r>
              <a:rPr lang="en-US" sz="2800" dirty="0" err="1"/>
              <a:t>liderança</a:t>
            </a:r>
            <a:r>
              <a:rPr lang="en-US" sz="2800" dirty="0"/>
              <a:t> é um </a:t>
            </a:r>
            <a:r>
              <a:rPr lang="en-US" sz="2800" dirty="0" err="1"/>
              <a:t>atributo</a:t>
            </a:r>
            <a:r>
              <a:rPr lang="en-US" sz="2800" dirty="0"/>
              <a:t> individual e/</a:t>
            </a:r>
            <a:r>
              <a:rPr lang="en-US" sz="2800" dirty="0" err="1"/>
              <a:t>ou</a:t>
            </a:r>
            <a:r>
              <a:rPr lang="en-US" sz="2800" dirty="0"/>
              <a:t> </a:t>
            </a:r>
            <a:r>
              <a:rPr lang="en-US" sz="2800" dirty="0" err="1"/>
              <a:t>coletivo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 smtClean="0"/>
              <a:t>deve</a:t>
            </a:r>
            <a:r>
              <a:rPr lang="en-US" sz="2800" dirty="0" smtClean="0"/>
              <a:t> </a:t>
            </a:r>
            <a:r>
              <a:rPr lang="en-US" sz="2800" dirty="0" err="1"/>
              <a:t>levar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consideração</a:t>
            </a:r>
            <a:r>
              <a:rPr lang="en-US" sz="2800" dirty="0"/>
              <a:t> o </a:t>
            </a:r>
            <a:r>
              <a:rPr lang="en-US" sz="2800" dirty="0" err="1"/>
              <a:t>caráter</a:t>
            </a:r>
            <a:r>
              <a:rPr lang="en-US" sz="2800" dirty="0"/>
              <a:t> </a:t>
            </a:r>
            <a:r>
              <a:rPr lang="en-US" sz="2800" dirty="0" err="1"/>
              <a:t>histórico</a:t>
            </a:r>
            <a:r>
              <a:rPr lang="en-US" sz="2800" dirty="0"/>
              <a:t> e </a:t>
            </a:r>
            <a:r>
              <a:rPr lang="en-US" sz="2800" dirty="0" err="1"/>
              <a:t>dialético</a:t>
            </a:r>
            <a:r>
              <a:rPr lang="en-US" sz="2800" dirty="0"/>
              <a:t> das </a:t>
            </a:r>
            <a:r>
              <a:rPr lang="en-US" sz="2800" dirty="0" err="1"/>
              <a:t>mudanças</a:t>
            </a:r>
            <a:r>
              <a:rPr lang="en-US" sz="2800" dirty="0"/>
              <a:t> </a:t>
            </a:r>
            <a:r>
              <a:rPr lang="en-US" sz="2800" dirty="0" err="1"/>
              <a:t>internas</a:t>
            </a:r>
            <a:r>
              <a:rPr lang="en-US" sz="2800" dirty="0"/>
              <a:t> e </a:t>
            </a:r>
            <a:r>
              <a:rPr lang="en-US" sz="2800" dirty="0" err="1"/>
              <a:t>externas</a:t>
            </a:r>
            <a:r>
              <a:rPr lang="en-US" sz="2800" dirty="0"/>
              <a:t> (</a:t>
            </a:r>
            <a:r>
              <a:rPr lang="en-US" sz="2800" dirty="0" err="1"/>
              <a:t>relações</a:t>
            </a:r>
            <a:r>
              <a:rPr lang="en-US" sz="2800" dirty="0"/>
              <a:t> </a:t>
            </a:r>
            <a:r>
              <a:rPr lang="en-US" sz="2800" dirty="0" err="1"/>
              <a:t>vinculares</a:t>
            </a:r>
            <a:r>
              <a:rPr lang="en-US" sz="2800" dirty="0"/>
              <a:t> entre </a:t>
            </a: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integrantes</a:t>
            </a:r>
            <a:r>
              <a:rPr lang="en-US" sz="2800" dirty="0"/>
              <a:t>, </a:t>
            </a:r>
            <a:r>
              <a:rPr lang="en-US" sz="2800" dirty="0" err="1"/>
              <a:t>dinâmica</a:t>
            </a:r>
            <a:r>
              <a:rPr lang="en-US" sz="2800" dirty="0"/>
              <a:t> do </a:t>
            </a:r>
            <a:r>
              <a:rPr lang="en-US" sz="2800" dirty="0" err="1"/>
              <a:t>âmbito</a:t>
            </a:r>
            <a:r>
              <a:rPr lang="en-US" sz="2800" dirty="0"/>
              <a:t> </a:t>
            </a:r>
            <a:r>
              <a:rPr lang="en-US" sz="2800" dirty="0" err="1"/>
              <a:t>coletivo</a:t>
            </a:r>
            <a:r>
              <a:rPr lang="en-US" sz="2800" dirty="0"/>
              <a:t> </a:t>
            </a:r>
            <a:r>
              <a:rPr lang="en-US" sz="2800" dirty="0" err="1"/>
              <a:t>ou</a:t>
            </a:r>
            <a:r>
              <a:rPr lang="en-US" sz="2800" dirty="0"/>
              <a:t> </a:t>
            </a:r>
            <a:r>
              <a:rPr lang="en-US" sz="2800" dirty="0" err="1"/>
              <a:t>organizacional</a:t>
            </a:r>
            <a:r>
              <a:rPr lang="en-US" sz="2800" dirty="0"/>
              <a:t>, </a:t>
            </a:r>
            <a:r>
              <a:rPr lang="en-US" sz="2800" dirty="0" err="1"/>
              <a:t>mudanças</a:t>
            </a:r>
            <a:r>
              <a:rPr lang="en-US" sz="2800" dirty="0"/>
              <a:t> das </a:t>
            </a:r>
            <a:r>
              <a:rPr lang="en-US" sz="2800" dirty="0" err="1"/>
              <a:t>normais</a:t>
            </a:r>
            <a:r>
              <a:rPr lang="en-US" sz="2800" dirty="0"/>
              <a:t> </a:t>
            </a:r>
            <a:r>
              <a:rPr lang="en-US" sz="2800" dirty="0" err="1"/>
              <a:t>sociais</a:t>
            </a:r>
            <a:r>
              <a:rPr lang="en-US" sz="2800" dirty="0"/>
              <a:t>, </a:t>
            </a:r>
            <a:r>
              <a:rPr lang="en-US" sz="2800" dirty="0" err="1"/>
              <a:t>influência</a:t>
            </a:r>
            <a:r>
              <a:rPr lang="en-US" sz="2800" dirty="0"/>
              <a:t> do </a:t>
            </a:r>
            <a:r>
              <a:rPr lang="en-US" sz="2800" dirty="0" err="1"/>
              <a:t>contexto</a:t>
            </a:r>
            <a:r>
              <a:rPr lang="en-US" sz="2800" dirty="0"/>
              <a:t> </a:t>
            </a:r>
            <a:r>
              <a:rPr lang="en-US" sz="2800" dirty="0" err="1"/>
              <a:t>ambiental</a:t>
            </a:r>
            <a:r>
              <a:rPr lang="en-US" sz="2800" dirty="0"/>
              <a:t> etc.)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influenciam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aceitação</a:t>
            </a:r>
            <a:r>
              <a:rPr lang="en-US" sz="2800" dirty="0"/>
              <a:t> e </a:t>
            </a:r>
            <a:r>
              <a:rPr lang="en-US" sz="2800" dirty="0" err="1"/>
              <a:t>legitimidade</a:t>
            </a:r>
            <a:r>
              <a:rPr lang="en-US" sz="2800" dirty="0"/>
              <a:t> da </a:t>
            </a:r>
            <a:r>
              <a:rPr lang="en-US" sz="2800" dirty="0" err="1"/>
              <a:t>figura</a:t>
            </a:r>
            <a:r>
              <a:rPr lang="en-US" sz="2800" dirty="0"/>
              <a:t> do </a:t>
            </a:r>
            <a:r>
              <a:rPr lang="en-US" sz="2800" dirty="0" err="1"/>
              <a:t>líder</a:t>
            </a:r>
            <a:r>
              <a:rPr lang="en-US" sz="2800" dirty="0"/>
              <a:t>, </a:t>
            </a:r>
            <a:r>
              <a:rPr lang="en-US" sz="2800" dirty="0" err="1"/>
              <a:t>seja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/>
              <a:t>pessoa</a:t>
            </a:r>
            <a:r>
              <a:rPr lang="en-US" sz="2800" dirty="0"/>
              <a:t>, um </a:t>
            </a:r>
            <a:r>
              <a:rPr lang="en-US" sz="2800" dirty="0" err="1"/>
              <a:t>grupo</a:t>
            </a:r>
            <a:r>
              <a:rPr lang="en-US" sz="2800" dirty="0"/>
              <a:t> </a:t>
            </a:r>
            <a:r>
              <a:rPr lang="en-US" sz="2800" dirty="0" err="1"/>
              <a:t>ou</a:t>
            </a:r>
            <a:r>
              <a:rPr lang="en-US" sz="2800" dirty="0"/>
              <a:t> </a:t>
            </a:r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 smtClean="0"/>
              <a:t>organização</a:t>
            </a:r>
            <a:r>
              <a:rPr lang="en-US" sz="2800" dirty="0"/>
              <a:t>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9745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338668"/>
            <a:ext cx="8788400" cy="5927662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A </a:t>
            </a:r>
            <a:r>
              <a:rPr lang="en-US" sz="2400" dirty="0" err="1"/>
              <a:t>liderança</a:t>
            </a:r>
            <a:r>
              <a:rPr lang="en-US" sz="2400" dirty="0"/>
              <a:t> </a:t>
            </a:r>
            <a:r>
              <a:rPr lang="en-US" sz="2400" dirty="0" err="1"/>
              <a:t>apresenta</a:t>
            </a:r>
            <a:r>
              <a:rPr lang="en-US" sz="2400" dirty="0"/>
              <a:t>-se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manifestação</a:t>
            </a:r>
            <a:r>
              <a:rPr lang="en-US" sz="2400" dirty="0"/>
              <a:t> natural, </a:t>
            </a:r>
            <a:r>
              <a:rPr lang="en-US" sz="2400" dirty="0" err="1" smtClean="0"/>
              <a:t>decorrente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/>
              <a:t>delegação</a:t>
            </a:r>
            <a:r>
              <a:rPr lang="en-US" sz="2400" dirty="0"/>
              <a:t> de </a:t>
            </a:r>
            <a:r>
              <a:rPr lang="en-US" sz="2400" dirty="0" err="1"/>
              <a:t>autoridade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adquirida</a:t>
            </a:r>
            <a:r>
              <a:rPr lang="en-US" sz="2400" dirty="0"/>
              <a:t> </a:t>
            </a:r>
            <a:r>
              <a:rPr lang="en-US" sz="2400" dirty="0" err="1"/>
              <a:t>mediante</a:t>
            </a:r>
            <a:r>
              <a:rPr lang="en-US" sz="2400" dirty="0"/>
              <a:t> </a:t>
            </a:r>
            <a:r>
              <a:rPr lang="en-US" sz="2400" dirty="0" err="1"/>
              <a:t>atributos</a:t>
            </a:r>
            <a:r>
              <a:rPr lang="en-US" sz="2400" dirty="0"/>
              <a:t> </a:t>
            </a:r>
            <a:r>
              <a:rPr lang="en-US" sz="2400" dirty="0" err="1"/>
              <a:t>reconhecidos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outros </a:t>
            </a:r>
            <a:r>
              <a:rPr lang="en-US" sz="2400" dirty="0" err="1"/>
              <a:t>como</a:t>
            </a:r>
            <a:r>
              <a:rPr lang="en-US" sz="2400" dirty="0"/>
              <a:t> </a:t>
            </a:r>
            <a:r>
              <a:rPr lang="en-US" sz="2400" dirty="0" err="1"/>
              <a:t>portadores</a:t>
            </a:r>
            <a:r>
              <a:rPr lang="en-US" sz="2400" dirty="0"/>
              <a:t> de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representação</a:t>
            </a:r>
            <a:r>
              <a:rPr lang="en-US" sz="2400" dirty="0"/>
              <a:t> real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simbólica</a:t>
            </a:r>
            <a:r>
              <a:rPr lang="en-US" sz="2400" dirty="0"/>
              <a:t>, com o </a:t>
            </a:r>
            <a:r>
              <a:rPr lang="en-US" sz="2400" dirty="0" err="1"/>
              <a:t>objetivo</a:t>
            </a:r>
            <a:r>
              <a:rPr lang="en-US" sz="2400" dirty="0"/>
              <a:t> de </a:t>
            </a:r>
            <a:r>
              <a:rPr lang="en-US" sz="2400" dirty="0" err="1"/>
              <a:t>atingir</a:t>
            </a:r>
            <a:r>
              <a:rPr lang="en-US" sz="2400" dirty="0"/>
              <a:t> </a:t>
            </a:r>
            <a:r>
              <a:rPr lang="en-US" sz="2400" dirty="0" err="1"/>
              <a:t>objetivos</a:t>
            </a:r>
            <a:r>
              <a:rPr lang="en-US" sz="2400" dirty="0"/>
              <a:t> </a:t>
            </a:r>
            <a:r>
              <a:rPr lang="en-US" sz="2400" dirty="0" err="1"/>
              <a:t>imaginários</a:t>
            </a:r>
            <a:r>
              <a:rPr lang="en-US" sz="2400" dirty="0"/>
              <a:t> e </a:t>
            </a:r>
            <a:r>
              <a:rPr lang="en-US" sz="2400" dirty="0" err="1"/>
              <a:t>concretos</a:t>
            </a:r>
            <a:r>
              <a:rPr lang="en-US" sz="2400" dirty="0"/>
              <a:t> (de </a:t>
            </a:r>
            <a:r>
              <a:rPr lang="en-US" sz="2400" dirty="0" err="1"/>
              <a:t>natureza</a:t>
            </a:r>
            <a:r>
              <a:rPr lang="en-US" sz="2400" dirty="0"/>
              <a:t> </a:t>
            </a:r>
            <a:r>
              <a:rPr lang="en-US" sz="2400" dirty="0" err="1"/>
              <a:t>econômica</a:t>
            </a:r>
            <a:r>
              <a:rPr lang="en-US" sz="2400" dirty="0"/>
              <a:t>, </a:t>
            </a:r>
            <a:r>
              <a:rPr lang="en-US" sz="2400" dirty="0" err="1"/>
              <a:t>jurídica</a:t>
            </a:r>
            <a:r>
              <a:rPr lang="en-US" sz="2400" dirty="0"/>
              <a:t>, </a:t>
            </a:r>
            <a:r>
              <a:rPr lang="en-US" sz="2400" dirty="0" err="1"/>
              <a:t>política</a:t>
            </a:r>
            <a:r>
              <a:rPr lang="en-US" sz="2400" dirty="0"/>
              <a:t>, </a:t>
            </a:r>
            <a:r>
              <a:rPr lang="en-US" sz="2400" dirty="0" err="1"/>
              <a:t>ideológica</a:t>
            </a:r>
            <a:r>
              <a:rPr lang="en-US" sz="2400" dirty="0"/>
              <a:t> e social), </a:t>
            </a:r>
            <a:r>
              <a:rPr lang="en-US" sz="2400" dirty="0" err="1"/>
              <a:t>sejam</a:t>
            </a:r>
            <a:r>
              <a:rPr lang="en-US" sz="2400" dirty="0"/>
              <a:t> </a:t>
            </a:r>
            <a:r>
              <a:rPr lang="en-US" sz="2400" dirty="0" err="1"/>
              <a:t>eles</a:t>
            </a:r>
            <a:r>
              <a:rPr lang="en-US" sz="2400" dirty="0"/>
              <a:t> de </a:t>
            </a:r>
            <a:r>
              <a:rPr lang="en-US" sz="2400" dirty="0" err="1"/>
              <a:t>ordens</a:t>
            </a:r>
            <a:r>
              <a:rPr lang="en-US" sz="2400" dirty="0"/>
              <a:t> </a:t>
            </a:r>
            <a:r>
              <a:rPr lang="en-US" sz="2400" dirty="0" err="1"/>
              <a:t>individuais</a:t>
            </a:r>
            <a:r>
              <a:rPr lang="en-US" sz="2400" dirty="0"/>
              <a:t>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coletivas</a:t>
            </a:r>
            <a:r>
              <a:rPr lang="en-US" sz="2400" dirty="0"/>
              <a:t>. </a:t>
            </a:r>
            <a:endParaRPr lang="en-US" sz="2400" dirty="0"/>
          </a:p>
          <a:p>
            <a:pPr algn="just"/>
            <a:r>
              <a:rPr lang="en-US" sz="2400" dirty="0"/>
              <a:t>A </a:t>
            </a:r>
            <a:r>
              <a:rPr lang="en-US" sz="2400" dirty="0" err="1"/>
              <a:t>liderança</a:t>
            </a:r>
            <a:r>
              <a:rPr lang="en-US" sz="2400" dirty="0"/>
              <a:t> </a:t>
            </a:r>
            <a:r>
              <a:rPr lang="en-US" sz="2400" dirty="0" err="1"/>
              <a:t>difere</a:t>
            </a:r>
            <a:r>
              <a:rPr lang="en-US" sz="2400" dirty="0"/>
              <a:t> da </a:t>
            </a:r>
            <a:r>
              <a:rPr lang="en-US" sz="2400" dirty="0" err="1"/>
              <a:t>autoridade</a:t>
            </a:r>
            <a:r>
              <a:rPr lang="en-US" sz="2400" dirty="0"/>
              <a:t> e do simples </a:t>
            </a:r>
            <a:r>
              <a:rPr lang="en-US" sz="2400" dirty="0" err="1"/>
              <a:t>carisma</a:t>
            </a:r>
            <a:r>
              <a:rPr lang="en-US" sz="2400" dirty="0"/>
              <a:t> </a:t>
            </a:r>
            <a:r>
              <a:rPr lang="en-US" sz="2400" dirty="0" err="1"/>
              <a:t>porque</a:t>
            </a:r>
            <a:r>
              <a:rPr lang="en-US" sz="2400" dirty="0"/>
              <a:t> </a:t>
            </a:r>
            <a:r>
              <a:rPr lang="en-US" sz="2400" dirty="0" err="1"/>
              <a:t>pressupõe</a:t>
            </a:r>
            <a:r>
              <a:rPr lang="en-US" sz="2400" dirty="0"/>
              <a:t> a </a:t>
            </a:r>
            <a:r>
              <a:rPr lang="en-US" sz="2400" dirty="0" err="1"/>
              <a:t>prática</a:t>
            </a:r>
            <a:r>
              <a:rPr lang="en-US" sz="2400" dirty="0"/>
              <a:t> </a:t>
            </a:r>
            <a:r>
              <a:rPr lang="en-US" sz="2400" dirty="0" err="1"/>
              <a:t>democrática</a:t>
            </a:r>
            <a:r>
              <a:rPr lang="en-US" sz="2400" dirty="0"/>
              <a:t>, </a:t>
            </a:r>
            <a:r>
              <a:rPr lang="en-US" sz="2400" dirty="0" err="1"/>
              <a:t>emancipatória</a:t>
            </a:r>
            <a:r>
              <a:rPr lang="en-US" sz="2400" dirty="0"/>
              <a:t> e </a:t>
            </a:r>
            <a:r>
              <a:rPr lang="en-US" sz="2400" dirty="0" err="1"/>
              <a:t>esclarecedora</a:t>
            </a:r>
            <a:r>
              <a:rPr lang="en-US" sz="2400" dirty="0"/>
              <a:t>, </a:t>
            </a:r>
            <a:r>
              <a:rPr lang="en-US" sz="2400" dirty="0" err="1" smtClean="0"/>
              <a:t>voltada</a:t>
            </a:r>
            <a:r>
              <a:rPr lang="en-US" sz="2400" dirty="0" smtClean="0"/>
              <a:t> </a:t>
            </a:r>
            <a:r>
              <a:rPr lang="en-US" sz="2400" dirty="0" err="1"/>
              <a:t>sempre</a:t>
            </a:r>
            <a:r>
              <a:rPr lang="en-US" sz="2400" dirty="0"/>
              <a:t> </a:t>
            </a:r>
            <a:r>
              <a:rPr lang="en-US" sz="2400" dirty="0" err="1"/>
              <a:t>aos</a:t>
            </a:r>
            <a:r>
              <a:rPr lang="en-US" sz="2400" dirty="0"/>
              <a:t> </a:t>
            </a:r>
            <a:r>
              <a:rPr lang="en-US" sz="2400" dirty="0" err="1"/>
              <a:t>interesses</a:t>
            </a:r>
            <a:r>
              <a:rPr lang="en-US" sz="2400" dirty="0"/>
              <a:t> de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ética</a:t>
            </a:r>
            <a:r>
              <a:rPr lang="en-US" sz="2400" dirty="0"/>
              <a:t> </a:t>
            </a:r>
            <a:r>
              <a:rPr lang="en-US" sz="2400" dirty="0" err="1"/>
              <a:t>coletiva</a:t>
            </a:r>
            <a:r>
              <a:rPr lang="en-US" sz="2400" dirty="0"/>
              <a:t>. </a:t>
            </a: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7478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575734"/>
            <a:ext cx="8521700" cy="5690596"/>
          </a:xfrm>
        </p:spPr>
        <p:txBody>
          <a:bodyPr/>
          <a:lstStyle/>
          <a:p>
            <a:pPr algn="just"/>
            <a:r>
              <a:rPr lang="en-US" dirty="0" err="1"/>
              <a:t>Quando</a:t>
            </a:r>
            <a:r>
              <a:rPr lang="en-US" dirty="0"/>
              <a:t>, </a:t>
            </a:r>
            <a:r>
              <a:rPr lang="en-US" dirty="0" err="1"/>
              <a:t>porém</a:t>
            </a:r>
            <a:r>
              <a:rPr lang="en-US" dirty="0"/>
              <a:t>, um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consegue</a:t>
            </a:r>
            <a:r>
              <a:rPr lang="en-US" dirty="0"/>
              <a:t> </a:t>
            </a:r>
            <a:r>
              <a:rPr lang="en-US" dirty="0" err="1"/>
              <a:t>atender</a:t>
            </a:r>
            <a:r>
              <a:rPr lang="en-US" dirty="0"/>
              <a:t> as </a:t>
            </a:r>
            <a:r>
              <a:rPr lang="en-US" dirty="0" err="1" smtClean="0"/>
              <a:t>expectativas</a:t>
            </a:r>
            <a:r>
              <a:rPr lang="en-US" dirty="0" smtClean="0"/>
              <a:t> </a:t>
            </a:r>
            <a:r>
              <a:rPr lang="en-US" dirty="0"/>
              <a:t>dos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liderados</a:t>
            </a:r>
            <a:r>
              <a:rPr lang="en-US" dirty="0"/>
              <a:t>,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liderança</a:t>
            </a:r>
            <a:r>
              <a:rPr lang="en-US" dirty="0"/>
              <a:t> </a:t>
            </a:r>
            <a:r>
              <a:rPr lang="en-US" dirty="0" err="1"/>
              <a:t>passa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questionada</a:t>
            </a:r>
            <a:r>
              <a:rPr lang="en-US" dirty="0"/>
              <a:t>. O </a:t>
            </a:r>
            <a:r>
              <a:rPr lang="en-US" dirty="0" err="1"/>
              <a:t>líder</a:t>
            </a:r>
            <a:r>
              <a:rPr lang="en-US" dirty="0"/>
              <a:t>, </a:t>
            </a:r>
            <a:r>
              <a:rPr lang="en-US" dirty="0" err="1"/>
              <a:t>portanto</a:t>
            </a:r>
            <a:r>
              <a:rPr lang="en-US" dirty="0"/>
              <a:t>, </a:t>
            </a:r>
            <a:r>
              <a:rPr lang="en-US" dirty="0" err="1"/>
              <a:t>precisa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política</a:t>
            </a:r>
            <a:r>
              <a:rPr lang="en-US" dirty="0"/>
              <a:t> e </a:t>
            </a:r>
            <a:r>
              <a:rPr lang="en-US" dirty="0" err="1"/>
              <a:t>psicologicamente</a:t>
            </a:r>
            <a:r>
              <a:rPr lang="en-US" dirty="0"/>
              <a:t> </a:t>
            </a:r>
            <a:r>
              <a:rPr lang="en-US" dirty="0" err="1"/>
              <a:t>preparado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desempenhar</a:t>
            </a:r>
            <a:r>
              <a:rPr lang="en-US" dirty="0"/>
              <a:t> 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papel</a:t>
            </a:r>
            <a:r>
              <a:rPr lang="en-US" dirty="0"/>
              <a:t>, </a:t>
            </a:r>
            <a:r>
              <a:rPr lang="en-US" dirty="0" err="1"/>
              <a:t>pois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integrantes</a:t>
            </a:r>
            <a:r>
              <a:rPr lang="en-US" dirty="0"/>
              <a:t> do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depositam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figura</a:t>
            </a:r>
            <a:r>
              <a:rPr lang="en-US" dirty="0"/>
              <a:t> as </a:t>
            </a:r>
            <a:r>
              <a:rPr lang="en-US" dirty="0" err="1"/>
              <a:t>esperanças</a:t>
            </a:r>
            <a:r>
              <a:rPr lang="en-US" dirty="0"/>
              <a:t> de </a:t>
            </a:r>
            <a:r>
              <a:rPr lang="en-US" dirty="0" err="1"/>
              <a:t>realização</a:t>
            </a:r>
            <a:r>
              <a:rPr lang="en-US" dirty="0"/>
              <a:t> dos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desejos</a:t>
            </a:r>
            <a:r>
              <a:rPr lang="en-US" dirty="0"/>
              <a:t> </a:t>
            </a:r>
            <a:r>
              <a:rPr lang="en-US" dirty="0" err="1"/>
              <a:t>individuais</a:t>
            </a:r>
            <a:r>
              <a:rPr lang="en-US" dirty="0"/>
              <a:t> </a:t>
            </a:r>
            <a:r>
              <a:rPr lang="en-US" dirty="0" err="1"/>
              <a:t>através</a:t>
            </a:r>
            <a:r>
              <a:rPr lang="en-US" dirty="0"/>
              <a:t> das </a:t>
            </a:r>
            <a:r>
              <a:rPr lang="en-US" dirty="0" err="1"/>
              <a:t>ações</a:t>
            </a:r>
            <a:r>
              <a:rPr lang="en-US" dirty="0"/>
              <a:t> </a:t>
            </a:r>
            <a:r>
              <a:rPr lang="en-US" dirty="0" err="1"/>
              <a:t>coletivas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bg-BG" dirty="0"/>
              <a:t>A</a:t>
            </a:r>
            <a:r>
              <a:rPr lang="en-US" dirty="0" smtClean="0"/>
              <a:t> </a:t>
            </a:r>
            <a:r>
              <a:rPr lang="en-US" dirty="0" err="1"/>
              <a:t>escolha</a:t>
            </a:r>
            <a:r>
              <a:rPr lang="en-US" dirty="0"/>
              <a:t> de um novo </a:t>
            </a:r>
            <a:r>
              <a:rPr lang="en-US" dirty="0" err="1"/>
              <a:t>líder</a:t>
            </a:r>
            <a:r>
              <a:rPr lang="en-US" dirty="0"/>
              <a:t> é um </a:t>
            </a:r>
            <a:r>
              <a:rPr lang="en-US" dirty="0" err="1"/>
              <a:t>processo</a:t>
            </a:r>
            <a:r>
              <a:rPr lang="en-US" dirty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/>
              <a:t>envolve</a:t>
            </a:r>
            <a:r>
              <a:rPr lang="en-US" dirty="0"/>
              <a:t> </a:t>
            </a:r>
            <a:r>
              <a:rPr lang="en-US" dirty="0" err="1"/>
              <a:t>incertezas</a:t>
            </a:r>
            <a:r>
              <a:rPr lang="en-US" dirty="0"/>
              <a:t>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futuro</a:t>
            </a:r>
            <a:r>
              <a:rPr lang="en-US" dirty="0"/>
              <a:t> dos </a:t>
            </a:r>
            <a:r>
              <a:rPr lang="en-US" dirty="0" err="1"/>
              <a:t>relacionamentos</a:t>
            </a:r>
            <a:r>
              <a:rPr lang="en-US" dirty="0"/>
              <a:t> e da </a:t>
            </a:r>
            <a:r>
              <a:rPr lang="en-US" dirty="0" err="1"/>
              <a:t>realização</a:t>
            </a:r>
            <a:r>
              <a:rPr lang="en-US" dirty="0"/>
              <a:t> dos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/>
              <a:t>individuais</a:t>
            </a:r>
            <a:r>
              <a:rPr lang="en-US" dirty="0"/>
              <a:t> e </a:t>
            </a:r>
            <a:r>
              <a:rPr lang="en-US" dirty="0" err="1"/>
              <a:t>coletivos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36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389467"/>
            <a:ext cx="8771467" cy="609599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Para o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conviver</a:t>
            </a:r>
            <a:r>
              <a:rPr lang="en-US" dirty="0"/>
              <a:t> com </a:t>
            </a:r>
            <a:r>
              <a:rPr lang="en-US" dirty="0" err="1"/>
              <a:t>estes</a:t>
            </a:r>
            <a:r>
              <a:rPr lang="en-US" dirty="0"/>
              <a:t> </a:t>
            </a:r>
            <a:r>
              <a:rPr lang="en-US" dirty="0" err="1"/>
              <a:t>acontecimentos</a:t>
            </a:r>
            <a:r>
              <a:rPr lang="en-US" dirty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</a:t>
            </a:r>
            <a:r>
              <a:rPr lang="en-US" dirty="0"/>
              <a:t>dos </a:t>
            </a:r>
            <a:r>
              <a:rPr lang="en-US" dirty="0" err="1"/>
              <a:t>grupos</a:t>
            </a:r>
            <a:r>
              <a:rPr lang="en-US" dirty="0"/>
              <a:t>, é </a:t>
            </a:r>
            <a:r>
              <a:rPr lang="en-US" dirty="0" err="1"/>
              <a:t>necessário</a:t>
            </a:r>
            <a:r>
              <a:rPr lang="en-US" dirty="0"/>
              <a:t>, </a:t>
            </a:r>
            <a:r>
              <a:rPr lang="en-US" dirty="0" err="1"/>
              <a:t>segundo</a:t>
            </a:r>
            <a:r>
              <a:rPr lang="en-US" dirty="0"/>
              <a:t> </a:t>
            </a:r>
            <a:r>
              <a:rPr lang="en-US" dirty="0" err="1"/>
              <a:t>Zimerman</a:t>
            </a:r>
            <a:r>
              <a:rPr lang="en-US" dirty="0"/>
              <a:t> (1997b, p.41-7) </a:t>
            </a:r>
            <a:r>
              <a:rPr lang="en-US" dirty="0" err="1"/>
              <a:t>observar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“</a:t>
            </a:r>
            <a:r>
              <a:rPr lang="en-US" dirty="0" err="1"/>
              <a:t>atributos</a:t>
            </a:r>
            <a:r>
              <a:rPr lang="en-US" dirty="0"/>
              <a:t> </a:t>
            </a:r>
            <a:r>
              <a:rPr lang="en-US" dirty="0" err="1"/>
              <a:t>desejáveis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um </a:t>
            </a:r>
            <a:r>
              <a:rPr lang="en-US" dirty="0" err="1"/>
              <a:t>coordenador</a:t>
            </a:r>
            <a:r>
              <a:rPr lang="en-US" dirty="0"/>
              <a:t> de </a:t>
            </a:r>
            <a:r>
              <a:rPr lang="en-US" dirty="0" err="1"/>
              <a:t>grupos</a:t>
            </a:r>
            <a:r>
              <a:rPr lang="en-US" dirty="0"/>
              <a:t>”. Estes </a:t>
            </a:r>
            <a:r>
              <a:rPr lang="en-US" dirty="0" err="1"/>
              <a:t>atributos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função</a:t>
            </a:r>
            <a:r>
              <a:rPr lang="en-US" dirty="0"/>
              <a:t> </a:t>
            </a:r>
            <a:r>
              <a:rPr lang="en-US" dirty="0" err="1"/>
              <a:t>favorecer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melhor</a:t>
            </a:r>
            <a:r>
              <a:rPr lang="en-US" dirty="0"/>
              <a:t> </a:t>
            </a:r>
            <a:r>
              <a:rPr lang="en-US" dirty="0" err="1"/>
              <a:t>compreensão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parte dos </a:t>
            </a:r>
            <a:r>
              <a:rPr lang="en-US" dirty="0" err="1"/>
              <a:t>líderes</a:t>
            </a:r>
            <a:r>
              <a:rPr lang="en-US" dirty="0"/>
              <a:t>, da </a:t>
            </a:r>
            <a:r>
              <a:rPr lang="en-US" dirty="0" err="1"/>
              <a:t>dinâmica</a:t>
            </a:r>
            <a:r>
              <a:rPr lang="en-US" dirty="0"/>
              <a:t> dos </a:t>
            </a:r>
            <a:r>
              <a:rPr lang="en-US" dirty="0" err="1"/>
              <a:t>grupos</a:t>
            </a:r>
            <a:r>
              <a:rPr lang="en-US" dirty="0"/>
              <a:t>, no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refere</a:t>
            </a:r>
            <a:r>
              <a:rPr lang="en-US" dirty="0"/>
              <a:t> 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melhora</a:t>
            </a:r>
            <a:r>
              <a:rPr lang="en-US" dirty="0"/>
              <a:t> </a:t>
            </a:r>
            <a:r>
              <a:rPr lang="en-US" dirty="0" err="1"/>
              <a:t>contínua</a:t>
            </a:r>
            <a:r>
              <a:rPr lang="en-US" dirty="0"/>
              <a:t> dos </a:t>
            </a:r>
            <a:r>
              <a:rPr lang="en-US" dirty="0" err="1"/>
              <a:t>relacionamentos</a:t>
            </a:r>
            <a:r>
              <a:rPr lang="en-US" dirty="0"/>
              <a:t> </a:t>
            </a:r>
            <a:r>
              <a:rPr lang="en-US" dirty="0" err="1"/>
              <a:t>estabelecidos</a:t>
            </a:r>
            <a:r>
              <a:rPr lang="en-US" dirty="0"/>
              <a:t> e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realizações</a:t>
            </a:r>
            <a:r>
              <a:rPr lang="en-US" dirty="0"/>
              <a:t> dos </a:t>
            </a:r>
            <a:r>
              <a:rPr lang="en-US" dirty="0" err="1"/>
              <a:t>objetivos</a:t>
            </a:r>
            <a:r>
              <a:rPr lang="en-US" dirty="0"/>
              <a:t> </a:t>
            </a:r>
            <a:r>
              <a:rPr lang="en-US" dirty="0" err="1" smtClean="0"/>
              <a:t>individuais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coletivos</a:t>
            </a:r>
            <a:r>
              <a:rPr lang="en-US" dirty="0"/>
              <a:t>. </a:t>
            </a:r>
            <a:endParaRPr lang="bg-BG" dirty="0" smtClean="0"/>
          </a:p>
          <a:p>
            <a:pPr algn="just"/>
            <a:endParaRPr lang="en-US" dirty="0"/>
          </a:p>
          <a:p>
            <a:pPr lvl="1" algn="just"/>
            <a:r>
              <a:rPr lang="en-US" dirty="0" err="1" smtClean="0"/>
              <a:t>Gostar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acreditar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grupos</a:t>
            </a:r>
            <a:r>
              <a:rPr lang="en-US" dirty="0"/>
              <a:t> </a:t>
            </a:r>
            <a:endParaRPr lang="en-US" dirty="0"/>
          </a:p>
          <a:p>
            <a:pPr lvl="1" algn="just"/>
            <a:r>
              <a:rPr lang="en-US" dirty="0" err="1" smtClean="0"/>
              <a:t>Coerência</a:t>
            </a:r>
            <a:r>
              <a:rPr lang="en-US" dirty="0"/>
              <a:t>: </a:t>
            </a:r>
            <a:endParaRPr lang="en-US" dirty="0"/>
          </a:p>
          <a:p>
            <a:pPr lvl="1" algn="just"/>
            <a:r>
              <a:rPr lang="en-US" dirty="0" smtClean="0"/>
              <a:t>Amor </a:t>
            </a:r>
            <a:r>
              <a:rPr lang="en-US" dirty="0" err="1"/>
              <a:t>às</a:t>
            </a:r>
            <a:r>
              <a:rPr lang="en-US" dirty="0"/>
              <a:t> </a:t>
            </a:r>
            <a:r>
              <a:rPr lang="en-US" dirty="0" err="1"/>
              <a:t>verdades</a:t>
            </a:r>
            <a:r>
              <a:rPr lang="en-US" dirty="0"/>
              <a:t>: </a:t>
            </a:r>
            <a:endParaRPr lang="en-US" dirty="0"/>
          </a:p>
          <a:p>
            <a:pPr lvl="1" algn="just"/>
            <a:r>
              <a:rPr lang="en-US" dirty="0" err="1" smtClean="0"/>
              <a:t>Senso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ética</a:t>
            </a:r>
            <a:r>
              <a:rPr lang="en-US" dirty="0"/>
              <a:t> </a:t>
            </a:r>
            <a:endParaRPr lang="en-US" dirty="0"/>
          </a:p>
          <a:p>
            <a:pPr lvl="1" algn="just"/>
            <a:r>
              <a:rPr lang="en-US" dirty="0" err="1" smtClean="0"/>
              <a:t>Respeito</a:t>
            </a:r>
            <a:r>
              <a:rPr lang="en-US" dirty="0" smtClean="0"/>
              <a:t> </a:t>
            </a:r>
            <a:endParaRPr lang="en-US" dirty="0"/>
          </a:p>
          <a:p>
            <a:pPr lvl="1" algn="just"/>
            <a:r>
              <a:rPr lang="en-US" dirty="0" err="1" smtClean="0"/>
              <a:t>Paciência</a:t>
            </a:r>
            <a:r>
              <a:rPr lang="en-US" dirty="0" smtClean="0"/>
              <a:t> </a:t>
            </a:r>
            <a:endParaRPr lang="en-US" dirty="0"/>
          </a:p>
          <a:p>
            <a:pPr lvl="1" algn="just"/>
            <a:r>
              <a:rPr lang="en-US" dirty="0" err="1" smtClean="0"/>
              <a:t>Função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pensar</a:t>
            </a:r>
            <a:r>
              <a:rPr lang="en-US" dirty="0"/>
              <a:t> </a:t>
            </a:r>
            <a:endParaRPr lang="en-US" dirty="0"/>
          </a:p>
          <a:p>
            <a:pPr lvl="1" algn="just"/>
            <a:r>
              <a:rPr lang="en-US" dirty="0" err="1" smtClean="0"/>
              <a:t>Comunicação</a:t>
            </a:r>
            <a:r>
              <a:rPr lang="en-US" dirty="0" smtClean="0"/>
              <a:t> </a:t>
            </a:r>
            <a:endParaRPr lang="en-US" dirty="0"/>
          </a:p>
          <a:p>
            <a:pPr lvl="1" algn="just"/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identificação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1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bg-BG" dirty="0" smtClean="0"/>
              <a:t>Tipos de Lideran</a:t>
            </a:r>
            <a:r>
              <a:rPr lang="bg-BG" dirty="0" smtClean="0"/>
              <a:t>ça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270083"/>
            <a:ext cx="8770728" cy="5169773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Pode surgir de forma natural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pessoa</a:t>
            </a:r>
            <a:r>
              <a:rPr lang="en-US" dirty="0"/>
              <a:t> se </a:t>
            </a:r>
            <a:r>
              <a:rPr lang="en-US" dirty="0" err="1"/>
              <a:t>destaca</a:t>
            </a:r>
            <a:r>
              <a:rPr lang="en-US" dirty="0"/>
              <a:t> no </a:t>
            </a:r>
            <a:r>
              <a:rPr lang="en-US" dirty="0" err="1"/>
              <a:t>papel</a:t>
            </a:r>
            <a:r>
              <a:rPr lang="en-US" dirty="0"/>
              <a:t> de </a:t>
            </a:r>
            <a:r>
              <a:rPr lang="en-US" dirty="0" err="1"/>
              <a:t>líder</a:t>
            </a:r>
            <a:r>
              <a:rPr lang="en-US" dirty="0"/>
              <a:t>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possuir</a:t>
            </a:r>
            <a:r>
              <a:rPr lang="en-US" dirty="0"/>
              <a:t> </a:t>
            </a:r>
            <a:r>
              <a:rPr lang="en-US" dirty="0" err="1"/>
              <a:t>forçosamente</a:t>
            </a:r>
            <a:r>
              <a:rPr lang="en-US" dirty="0"/>
              <a:t> um cargo de </a:t>
            </a:r>
            <a:r>
              <a:rPr lang="en-US" dirty="0" err="1"/>
              <a:t>liderança</a:t>
            </a:r>
            <a:r>
              <a:rPr lang="en-US" dirty="0"/>
              <a:t>. </a:t>
            </a:r>
            <a:r>
              <a:rPr lang="en-US" b="1" dirty="0"/>
              <a:t>É um </a:t>
            </a:r>
            <a:r>
              <a:rPr lang="en-US" b="1" dirty="0" err="1"/>
              <a:t>tipo</a:t>
            </a:r>
            <a:r>
              <a:rPr lang="en-US" b="1" dirty="0"/>
              <a:t> de </a:t>
            </a:r>
            <a:r>
              <a:rPr lang="en-US" b="1" dirty="0" err="1"/>
              <a:t>liderança</a:t>
            </a:r>
            <a:r>
              <a:rPr lang="en-US" b="1" dirty="0"/>
              <a:t> informal</a:t>
            </a:r>
            <a:r>
              <a:rPr lang="en-US" dirty="0"/>
              <a:t>. </a:t>
            </a:r>
            <a:endParaRPr lang="bg-BG" dirty="0" smtClean="0"/>
          </a:p>
          <a:p>
            <a:endParaRPr lang="bg-BG" dirty="0"/>
          </a:p>
          <a:p>
            <a:r>
              <a:rPr lang="en-US" dirty="0" err="1"/>
              <a:t>Quando</a:t>
            </a:r>
            <a:r>
              <a:rPr lang="en-US" dirty="0"/>
              <a:t> um </a:t>
            </a:r>
            <a:r>
              <a:rPr lang="en-US" dirty="0" err="1"/>
              <a:t>líder</a:t>
            </a:r>
            <a:r>
              <a:rPr lang="en-US" dirty="0"/>
              <a:t> é </a:t>
            </a:r>
            <a:r>
              <a:rPr lang="en-US" dirty="0" err="1"/>
              <a:t>eleito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organização</a:t>
            </a:r>
            <a:r>
              <a:rPr lang="en-US" dirty="0"/>
              <a:t> e </a:t>
            </a:r>
            <a:r>
              <a:rPr lang="en-US" dirty="0" err="1"/>
              <a:t>passa</a:t>
            </a:r>
            <a:r>
              <a:rPr lang="en-US" dirty="0"/>
              <a:t> a </a:t>
            </a:r>
            <a:r>
              <a:rPr lang="en-US" dirty="0" err="1"/>
              <a:t>assumir</a:t>
            </a:r>
            <a:r>
              <a:rPr lang="en-US" dirty="0"/>
              <a:t> um cargo de </a:t>
            </a:r>
            <a:r>
              <a:rPr lang="en-US" dirty="0" err="1"/>
              <a:t>autoridade</a:t>
            </a:r>
            <a:r>
              <a:rPr lang="en-US" dirty="0"/>
              <a:t>, </a:t>
            </a:r>
            <a:r>
              <a:rPr lang="en-US" dirty="0" err="1"/>
              <a:t>exerce</a:t>
            </a:r>
            <a:r>
              <a:rPr lang="en-US" dirty="0"/>
              <a:t> </a:t>
            </a:r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liderança</a:t>
            </a:r>
            <a:r>
              <a:rPr lang="en-US" b="1" dirty="0"/>
              <a:t> formal</a:t>
            </a:r>
            <a:r>
              <a:rPr lang="en-US" dirty="0"/>
              <a:t>. </a:t>
            </a:r>
            <a:endParaRPr lang="en-US" dirty="0"/>
          </a:p>
          <a:p>
            <a:endParaRPr lang="bg-BG" dirty="0" smtClean="0"/>
          </a:p>
          <a:p>
            <a:pPr algn="just"/>
            <a:r>
              <a:rPr lang="en-US" dirty="0"/>
              <a:t>A </a:t>
            </a:r>
            <a:r>
              <a:rPr lang="en-US" dirty="0" err="1"/>
              <a:t>liderança</a:t>
            </a:r>
            <a:r>
              <a:rPr lang="en-US" dirty="0"/>
              <a:t> é o </a:t>
            </a:r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dirty="0" err="1"/>
              <a:t>promotor</a:t>
            </a:r>
            <a:r>
              <a:rPr lang="en-US" dirty="0"/>
              <a:t> da </a:t>
            </a:r>
            <a:r>
              <a:rPr lang="en-US" dirty="0" err="1"/>
              <a:t>gestão</a:t>
            </a:r>
            <a:r>
              <a:rPr lang="en-US" dirty="0"/>
              <a:t>, </a:t>
            </a:r>
            <a:r>
              <a:rPr lang="en-US" dirty="0" err="1"/>
              <a:t>responsável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orientação</a:t>
            </a:r>
            <a:r>
              <a:rPr lang="en-US" dirty="0"/>
              <a:t>, </a:t>
            </a:r>
            <a:r>
              <a:rPr lang="en-US" dirty="0" err="1"/>
              <a:t>estímulo</a:t>
            </a:r>
            <a:r>
              <a:rPr lang="en-US" dirty="0"/>
              <a:t> e </a:t>
            </a:r>
            <a:r>
              <a:rPr lang="en-US" dirty="0" err="1"/>
              <a:t>comprometimento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alcance</a:t>
            </a:r>
            <a:r>
              <a:rPr lang="en-US" dirty="0"/>
              <a:t> e </a:t>
            </a:r>
            <a:r>
              <a:rPr lang="en-US" dirty="0" err="1"/>
              <a:t>melhoria</a:t>
            </a:r>
            <a:r>
              <a:rPr lang="en-US" dirty="0"/>
              <a:t> dos </a:t>
            </a:r>
            <a:r>
              <a:rPr lang="en-US" dirty="0" err="1"/>
              <a:t>resultados</a:t>
            </a:r>
            <a:r>
              <a:rPr lang="en-US" dirty="0"/>
              <a:t> </a:t>
            </a:r>
            <a:r>
              <a:rPr lang="en-US" dirty="0" err="1"/>
              <a:t>organizacionais</a:t>
            </a:r>
            <a:r>
              <a:rPr lang="en-US" dirty="0"/>
              <a:t> e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atuar</a:t>
            </a:r>
            <a:r>
              <a:rPr lang="en-US" dirty="0"/>
              <a:t> de forma </a:t>
            </a:r>
            <a:r>
              <a:rPr lang="en-US" dirty="0" err="1"/>
              <a:t>aberta</a:t>
            </a:r>
            <a:r>
              <a:rPr lang="en-US" dirty="0"/>
              <a:t>, </a:t>
            </a:r>
            <a:r>
              <a:rPr lang="en-US" dirty="0" err="1"/>
              <a:t>democrática</a:t>
            </a:r>
            <a:r>
              <a:rPr lang="en-US" dirty="0"/>
              <a:t>, </a:t>
            </a:r>
            <a:r>
              <a:rPr lang="en-US" dirty="0" err="1"/>
              <a:t>inspiradora</a:t>
            </a:r>
            <a:r>
              <a:rPr lang="en-US" dirty="0"/>
              <a:t> e </a:t>
            </a:r>
            <a:r>
              <a:rPr lang="en-US" dirty="0" err="1"/>
              <a:t>motivadora</a:t>
            </a:r>
            <a:r>
              <a:rPr lang="en-US" dirty="0"/>
              <a:t> das </a:t>
            </a:r>
            <a:r>
              <a:rPr lang="en-US" dirty="0" err="1"/>
              <a:t>pessoas</a:t>
            </a:r>
            <a:r>
              <a:rPr lang="en-US" dirty="0"/>
              <a:t>, </a:t>
            </a:r>
            <a:r>
              <a:rPr lang="en-US" dirty="0" err="1"/>
              <a:t>visando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desenvolvimento</a:t>
            </a:r>
            <a:r>
              <a:rPr lang="en-US" dirty="0"/>
              <a:t> da </a:t>
            </a:r>
            <a:r>
              <a:rPr lang="en-US" dirty="0" err="1"/>
              <a:t>cultura</a:t>
            </a:r>
            <a:r>
              <a:rPr lang="en-US" dirty="0"/>
              <a:t> da </a:t>
            </a:r>
            <a:r>
              <a:rPr lang="en-US" dirty="0" err="1"/>
              <a:t>excelência</a:t>
            </a:r>
            <a:r>
              <a:rPr lang="en-US" dirty="0"/>
              <a:t>, à </a:t>
            </a:r>
            <a:r>
              <a:rPr lang="en-US" dirty="0" err="1"/>
              <a:t>promoção</a:t>
            </a:r>
            <a:r>
              <a:rPr lang="en-US" dirty="0"/>
              <a:t> de </a:t>
            </a:r>
            <a:r>
              <a:rPr lang="en-US" dirty="0" err="1"/>
              <a:t>relações</a:t>
            </a:r>
            <a:r>
              <a:rPr lang="en-US" dirty="0"/>
              <a:t> de </a:t>
            </a:r>
            <a:r>
              <a:rPr lang="en-US" dirty="0" err="1"/>
              <a:t>qualidade</a:t>
            </a:r>
            <a:r>
              <a:rPr lang="en-US" dirty="0"/>
              <a:t> e à </a:t>
            </a:r>
            <a:r>
              <a:rPr lang="en-US" dirty="0" err="1"/>
              <a:t>proteção</a:t>
            </a:r>
            <a:r>
              <a:rPr lang="en-US" dirty="0"/>
              <a:t> do </a:t>
            </a:r>
            <a:r>
              <a:rPr lang="en-US" dirty="0" err="1"/>
              <a:t>interesse</a:t>
            </a:r>
            <a:r>
              <a:rPr lang="en-US" dirty="0"/>
              <a:t> </a:t>
            </a:r>
            <a:r>
              <a:rPr lang="en-US" dirty="0" err="1"/>
              <a:t>público</a:t>
            </a:r>
            <a:r>
              <a:rPr lang="en-US" dirty="0"/>
              <a:t>. É </a:t>
            </a:r>
            <a:r>
              <a:rPr lang="en-US" dirty="0" err="1"/>
              <a:t>exercida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alta</a:t>
            </a:r>
            <a:r>
              <a:rPr lang="en-US" dirty="0"/>
              <a:t> </a:t>
            </a:r>
            <a:r>
              <a:rPr lang="en-US" dirty="0" err="1"/>
              <a:t>administração</a:t>
            </a:r>
            <a:r>
              <a:rPr lang="en-US" dirty="0"/>
              <a:t>, </a:t>
            </a:r>
            <a:r>
              <a:rPr lang="en-US" dirty="0" err="1"/>
              <a:t>entendida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o </a:t>
            </a:r>
            <a:r>
              <a:rPr lang="en-US" dirty="0" err="1"/>
              <a:t>mais</a:t>
            </a:r>
            <a:r>
              <a:rPr lang="en-US" dirty="0"/>
              <a:t> alto </a:t>
            </a:r>
            <a:r>
              <a:rPr lang="en-US" dirty="0" err="1"/>
              <a:t>nível</a:t>
            </a:r>
            <a:r>
              <a:rPr lang="en-US" dirty="0"/>
              <a:t> </a:t>
            </a:r>
            <a:r>
              <a:rPr lang="en-US" dirty="0" err="1"/>
              <a:t>gerencial</a:t>
            </a:r>
            <a:r>
              <a:rPr lang="en-US" dirty="0"/>
              <a:t> e </a:t>
            </a:r>
            <a:r>
              <a:rPr lang="en-US" dirty="0" err="1"/>
              <a:t>assessoria</a:t>
            </a:r>
            <a:r>
              <a:rPr lang="en-US" dirty="0"/>
              <a:t> da </a:t>
            </a:r>
            <a:r>
              <a:rPr lang="en-US" dirty="0" err="1"/>
              <a:t>organização</a:t>
            </a:r>
            <a:r>
              <a:rPr lang="en-US" dirty="0"/>
              <a:t>. </a:t>
            </a:r>
            <a:endParaRPr lang="en-US" dirty="0"/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1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/>
              <a:t>Liderança</a:t>
            </a:r>
            <a:r>
              <a:rPr lang="en-US" dirty="0"/>
              <a:t> e </a:t>
            </a:r>
            <a:r>
              <a:rPr lang="en-US" dirty="0" err="1"/>
              <a:t>Chefia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252194"/>
            <a:ext cx="8770728" cy="54202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Segundo o </a:t>
            </a:r>
            <a:r>
              <a:rPr lang="en-US" dirty="0" err="1"/>
              <a:t>dicionário</a:t>
            </a:r>
            <a:r>
              <a:rPr lang="en-US" dirty="0"/>
              <a:t> </a:t>
            </a:r>
            <a:r>
              <a:rPr lang="en-US" dirty="0" err="1"/>
              <a:t>Aurélio</a:t>
            </a:r>
            <a:r>
              <a:rPr lang="en-US" dirty="0"/>
              <a:t>, </a:t>
            </a:r>
            <a:r>
              <a:rPr lang="en-US" dirty="0" err="1"/>
              <a:t>podemos</a:t>
            </a:r>
            <a:r>
              <a:rPr lang="en-US" dirty="0"/>
              <a:t> </a:t>
            </a:r>
            <a:r>
              <a:rPr lang="en-US" dirty="0" err="1"/>
              <a:t>classificar</a:t>
            </a:r>
            <a:r>
              <a:rPr lang="en-US" dirty="0"/>
              <a:t>: </a:t>
            </a:r>
            <a:endParaRPr lang="en-US" dirty="0"/>
          </a:p>
          <a:p>
            <a:pPr lvl="1"/>
            <a:r>
              <a:rPr lang="en-US" dirty="0" err="1" smtClean="0"/>
              <a:t>Líder</a:t>
            </a:r>
            <a:r>
              <a:rPr lang="en-US" dirty="0"/>
              <a:t>: "Um </a:t>
            </a:r>
            <a:r>
              <a:rPr lang="en-US" dirty="0" err="1"/>
              <a:t>chefe</a:t>
            </a:r>
            <a:r>
              <a:rPr lang="en-US" dirty="0"/>
              <a:t>, um </a:t>
            </a:r>
            <a:r>
              <a:rPr lang="en-US" dirty="0" err="1"/>
              <a:t>guia</a:t>
            </a:r>
            <a:r>
              <a:rPr lang="en-US" dirty="0"/>
              <a:t>, </a:t>
            </a:r>
            <a:r>
              <a:rPr lang="en-US" dirty="0" err="1"/>
              <a:t>aquele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representa</a:t>
            </a:r>
            <a:r>
              <a:rPr lang="en-US" dirty="0"/>
              <a:t> um </a:t>
            </a:r>
            <a:r>
              <a:rPr lang="en-US" dirty="0" err="1"/>
              <a:t>grupo</a:t>
            </a:r>
            <a:r>
              <a:rPr lang="en-US" dirty="0"/>
              <a:t>". </a:t>
            </a:r>
            <a:endParaRPr lang="en-US" dirty="0"/>
          </a:p>
          <a:p>
            <a:pPr lvl="1"/>
            <a:r>
              <a:rPr lang="en-US" dirty="0" err="1" smtClean="0"/>
              <a:t>Chefe</a:t>
            </a:r>
            <a:r>
              <a:rPr lang="en-US" dirty="0"/>
              <a:t>: "Pessoa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comanda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dirige</a:t>
            </a:r>
            <a:r>
              <a:rPr lang="en-US" dirty="0"/>
              <a:t>; o </a:t>
            </a:r>
            <a:r>
              <a:rPr lang="en-US" dirty="0" err="1"/>
              <a:t>cabeça</a:t>
            </a:r>
            <a:r>
              <a:rPr lang="en-US" dirty="0"/>
              <a:t>; o alto escudo; </a:t>
            </a:r>
            <a:r>
              <a:rPr lang="en-US" dirty="0" err="1"/>
              <a:t>tratamento</a:t>
            </a:r>
            <a:r>
              <a:rPr lang="en-US" dirty="0"/>
              <a:t> </a:t>
            </a:r>
            <a:r>
              <a:rPr lang="en-US" dirty="0" err="1"/>
              <a:t>irônico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geralmente</a:t>
            </a:r>
            <a:r>
              <a:rPr lang="en-US" dirty="0"/>
              <a:t> é dado a um </a:t>
            </a:r>
            <a:r>
              <a:rPr lang="en-US" dirty="0" err="1"/>
              <a:t>desconhecido</a:t>
            </a:r>
            <a:r>
              <a:rPr lang="en-US" dirty="0"/>
              <a:t>".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administra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err="1"/>
              <a:t>inova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é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cópia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um original;</a:t>
            </a:r>
            <a:br>
              <a:rPr lang="en-US" dirty="0"/>
            </a:b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mantém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err="1"/>
              <a:t>desenvolve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prioriza</a:t>
            </a:r>
            <a:r>
              <a:rPr lang="en-US" dirty="0"/>
              <a:t> </a:t>
            </a:r>
            <a:r>
              <a:rPr lang="en-US" dirty="0" err="1"/>
              <a:t>sistemas</a:t>
            </a:r>
            <a:r>
              <a:rPr lang="en-US" dirty="0"/>
              <a:t> e </a:t>
            </a:r>
            <a:r>
              <a:rPr lang="en-US" dirty="0" err="1"/>
              <a:t>estruturas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err="1"/>
              <a:t>prioriza</a:t>
            </a:r>
            <a:r>
              <a:rPr lang="en-US" dirty="0"/>
              <a:t> </a:t>
            </a:r>
            <a:r>
              <a:rPr lang="en-US" dirty="0" err="1" smtClean="0"/>
              <a:t>pessoas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depende</a:t>
            </a:r>
            <a:r>
              <a:rPr lang="en-US" dirty="0"/>
              <a:t> de </a:t>
            </a:r>
            <a:r>
              <a:rPr lang="en-US" dirty="0" err="1"/>
              <a:t>controle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err="1"/>
              <a:t>inspira</a:t>
            </a:r>
            <a:r>
              <a:rPr lang="en-US" dirty="0"/>
              <a:t> </a:t>
            </a:r>
            <a:r>
              <a:rPr lang="en-US" dirty="0" err="1"/>
              <a:t>confiança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tem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visão</a:t>
            </a:r>
            <a:r>
              <a:rPr lang="en-US" dirty="0"/>
              <a:t> de </a:t>
            </a:r>
            <a:r>
              <a:rPr lang="en-US" dirty="0" err="1"/>
              <a:t>curto</a:t>
            </a:r>
            <a:r>
              <a:rPr lang="en-US" dirty="0"/>
              <a:t> </a:t>
            </a:r>
            <a:r>
              <a:rPr lang="en-US" dirty="0" err="1"/>
              <a:t>prazo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err="1"/>
              <a:t>perspectiva</a:t>
            </a:r>
            <a:r>
              <a:rPr lang="en-US" dirty="0"/>
              <a:t> de </a:t>
            </a:r>
            <a:r>
              <a:rPr lang="en-US" dirty="0" err="1" smtClean="0"/>
              <a:t>futuro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pergunta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e </a:t>
            </a:r>
            <a:r>
              <a:rPr lang="en-US" dirty="0" err="1"/>
              <a:t>quando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o </a:t>
            </a:r>
            <a:r>
              <a:rPr lang="en-US" dirty="0" err="1"/>
              <a:t>que</a:t>
            </a:r>
            <a:r>
              <a:rPr lang="en-US" dirty="0"/>
              <a:t> e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 smtClean="0"/>
              <a:t>qu</a:t>
            </a:r>
            <a:r>
              <a:rPr lang="bg-BG" dirty="0" smtClean="0"/>
              <a:t>ê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vive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olhos</a:t>
            </a:r>
            <a:r>
              <a:rPr lang="en-US" dirty="0"/>
              <a:t> </a:t>
            </a:r>
            <a:r>
              <a:rPr lang="en-US" dirty="0" err="1"/>
              <a:t>voltados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possível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smtClean="0"/>
              <a:t>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olhos</a:t>
            </a:r>
            <a:r>
              <a:rPr lang="en-US" dirty="0"/>
              <a:t> no </a:t>
            </a:r>
            <a:r>
              <a:rPr lang="en-US" dirty="0" err="1"/>
              <a:t>horizonte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imita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err="1"/>
              <a:t>inventa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aceita</a:t>
            </a:r>
            <a:r>
              <a:rPr lang="en-US" dirty="0"/>
              <a:t> o status “quo”, o </a:t>
            </a:r>
            <a:r>
              <a:rPr lang="en-US" dirty="0" err="1"/>
              <a:t>líder</a:t>
            </a:r>
            <a:r>
              <a:rPr lang="en-US" dirty="0"/>
              <a:t> o </a:t>
            </a:r>
            <a:r>
              <a:rPr lang="en-US" dirty="0" err="1"/>
              <a:t>desafia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é o </a:t>
            </a:r>
            <a:r>
              <a:rPr lang="en-US" dirty="0" err="1"/>
              <a:t>bom</a:t>
            </a:r>
            <a:r>
              <a:rPr lang="en-US" dirty="0"/>
              <a:t> </a:t>
            </a:r>
            <a:r>
              <a:rPr lang="en-US" dirty="0" err="1"/>
              <a:t>soldado</a:t>
            </a:r>
            <a:r>
              <a:rPr lang="en-US" dirty="0"/>
              <a:t> </a:t>
            </a:r>
            <a:r>
              <a:rPr lang="en-US" dirty="0" err="1"/>
              <a:t>clássico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é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próprio</a:t>
            </a:r>
            <a:r>
              <a:rPr lang="en-US" dirty="0"/>
              <a:t> </a:t>
            </a:r>
            <a:r>
              <a:rPr lang="en-US" dirty="0" err="1" smtClean="0"/>
              <a:t>comandante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faz</a:t>
            </a:r>
            <a:r>
              <a:rPr lang="en-US" dirty="0"/>
              <a:t> as </a:t>
            </a:r>
            <a:r>
              <a:rPr lang="en-US" dirty="0" err="1"/>
              <a:t>coisas</a:t>
            </a:r>
            <a:r>
              <a:rPr lang="en-US" dirty="0"/>
              <a:t> </a:t>
            </a:r>
            <a:r>
              <a:rPr lang="en-US" dirty="0" err="1"/>
              <a:t>direito</a:t>
            </a:r>
            <a:r>
              <a:rPr lang="en-US" dirty="0"/>
              <a:t>, o </a:t>
            </a:r>
            <a:r>
              <a:rPr lang="en-US" dirty="0" err="1"/>
              <a:t>líder</a:t>
            </a:r>
            <a:r>
              <a:rPr lang="en-US" dirty="0"/>
              <a:t> </a:t>
            </a:r>
            <a:r>
              <a:rPr lang="en-US" dirty="0" err="1"/>
              <a:t>faz</a:t>
            </a:r>
            <a:r>
              <a:rPr lang="en-US" dirty="0"/>
              <a:t> a </a:t>
            </a:r>
            <a:r>
              <a:rPr lang="en-US" dirty="0" err="1"/>
              <a:t>coisa</a:t>
            </a:r>
            <a:r>
              <a:rPr lang="en-US" dirty="0"/>
              <a:t> </a:t>
            </a:r>
            <a:r>
              <a:rPr lang="en-US" dirty="0" err="1"/>
              <a:t>certa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7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/>
              <a:t>Estilos</a:t>
            </a:r>
            <a:r>
              <a:rPr lang="en-US" dirty="0"/>
              <a:t> e </a:t>
            </a:r>
            <a:r>
              <a:rPr lang="en-US" dirty="0" err="1"/>
              <a:t>técnicas</a:t>
            </a:r>
            <a:r>
              <a:rPr lang="en-US" dirty="0"/>
              <a:t> de </a:t>
            </a:r>
            <a:r>
              <a:rPr lang="en-US" dirty="0" err="1"/>
              <a:t>Chefia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7" y="1323748"/>
            <a:ext cx="8510273" cy="494258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estilos</a:t>
            </a:r>
            <a:r>
              <a:rPr lang="en-US" dirty="0"/>
              <a:t> de </a:t>
            </a:r>
            <a:r>
              <a:rPr lang="en-US" dirty="0" err="1"/>
              <a:t>chefia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presentes</a:t>
            </a:r>
            <a:r>
              <a:rPr lang="en-US" dirty="0"/>
              <a:t>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organizações</a:t>
            </a:r>
            <a:r>
              <a:rPr lang="en-US" dirty="0"/>
              <a:t> </a:t>
            </a:r>
            <a:r>
              <a:rPr lang="en-US" dirty="0" err="1"/>
              <a:t>são</a:t>
            </a:r>
            <a:r>
              <a:rPr lang="en-US" dirty="0"/>
              <a:t>: </a:t>
            </a:r>
            <a:endParaRPr lang="en-US" dirty="0"/>
          </a:p>
          <a:p>
            <a:r>
              <a:rPr lang="en-US" dirty="0" err="1"/>
              <a:t>Autocrático</a:t>
            </a:r>
            <a:r>
              <a:rPr lang="en-US" dirty="0"/>
              <a:t> – </a:t>
            </a:r>
            <a:r>
              <a:rPr lang="en-US" dirty="0" err="1"/>
              <a:t>autoritário</a:t>
            </a:r>
            <a:r>
              <a:rPr lang="en-US" dirty="0"/>
              <a:t>; </a:t>
            </a:r>
            <a:endParaRPr lang="bg-BG" dirty="0" smtClean="0"/>
          </a:p>
          <a:p>
            <a:r>
              <a:rPr lang="en-US" dirty="0" err="1" smtClean="0"/>
              <a:t>Democrático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Consultivo</a:t>
            </a:r>
            <a:r>
              <a:rPr lang="en-US" dirty="0"/>
              <a:t> </a:t>
            </a:r>
            <a:r>
              <a:rPr lang="en-US" dirty="0" err="1"/>
              <a:t>Participativo</a:t>
            </a:r>
            <a:r>
              <a:rPr lang="en-US" dirty="0"/>
              <a:t>; </a:t>
            </a:r>
            <a:endParaRPr lang="bg-BG" dirty="0" smtClean="0"/>
          </a:p>
          <a:p>
            <a:r>
              <a:rPr lang="en-US" dirty="0" smtClean="0"/>
              <a:t>Liberal </a:t>
            </a:r>
            <a:r>
              <a:rPr lang="en-US" dirty="0"/>
              <a:t>– Laissez Faire,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, “</a:t>
            </a:r>
            <a:r>
              <a:rPr lang="en-US" dirty="0" err="1"/>
              <a:t>deixa</a:t>
            </a:r>
            <a:r>
              <a:rPr lang="en-US" dirty="0"/>
              <a:t> </a:t>
            </a:r>
            <a:r>
              <a:rPr lang="en-US" dirty="0" err="1"/>
              <a:t>fazer</a:t>
            </a:r>
            <a:r>
              <a:rPr lang="en-US" dirty="0"/>
              <a:t>”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subordinados</a:t>
            </a:r>
            <a:r>
              <a:rPr lang="en-US" dirty="0"/>
              <a:t> </a:t>
            </a:r>
            <a:r>
              <a:rPr lang="en-US" dirty="0" err="1"/>
              <a:t>quiserem</a:t>
            </a:r>
            <a:r>
              <a:rPr lang="en-US" dirty="0"/>
              <a:t>; </a:t>
            </a:r>
            <a:endParaRPr lang="bg-BG" dirty="0" smtClean="0"/>
          </a:p>
          <a:p>
            <a:r>
              <a:rPr lang="en-US" dirty="0" err="1" smtClean="0"/>
              <a:t>Paternalista</a:t>
            </a:r>
            <a:r>
              <a:rPr lang="en-US" dirty="0"/>
              <a:t>; </a:t>
            </a:r>
            <a:endParaRPr lang="bg-BG" dirty="0" smtClean="0"/>
          </a:p>
          <a:p>
            <a:r>
              <a:rPr lang="en-US" dirty="0" err="1" smtClean="0"/>
              <a:t>Situacional</a:t>
            </a:r>
            <a:r>
              <a:rPr lang="en-US" dirty="0"/>
              <a:t>; </a:t>
            </a:r>
            <a:endParaRPr lang="bg-BG" dirty="0" smtClean="0"/>
          </a:p>
          <a:p>
            <a:r>
              <a:rPr lang="en-US" dirty="0" err="1" smtClean="0"/>
              <a:t>Emergente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Estilo</a:t>
            </a:r>
            <a:r>
              <a:rPr lang="en-US" dirty="0"/>
              <a:t> </a:t>
            </a:r>
            <a:r>
              <a:rPr lang="en-US" dirty="0" err="1"/>
              <a:t>Autocrático</a:t>
            </a:r>
            <a:r>
              <a:rPr lang="en-US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0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bg-BG" dirty="0" smtClean="0"/>
              <a:t>Autocr</a:t>
            </a:r>
            <a:r>
              <a:rPr lang="bg-BG" dirty="0" smtClean="0"/>
              <a:t>ático ou Autoritária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69" y="1270084"/>
            <a:ext cx="8752843" cy="53128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dirty="0" smtClean="0"/>
              <a:t>Estilo ditatorial;</a:t>
            </a:r>
          </a:p>
          <a:p>
            <a:pPr algn="just"/>
            <a:r>
              <a:rPr lang="bg-BG" dirty="0" err="1"/>
              <a:t>E</a:t>
            </a:r>
            <a:r>
              <a:rPr lang="en-US" dirty="0" err="1" smtClean="0"/>
              <a:t>xercido</a:t>
            </a:r>
            <a:r>
              <a:rPr lang="en-US" dirty="0" smtClean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gerentes</a:t>
            </a:r>
            <a:r>
              <a:rPr lang="en-US" dirty="0"/>
              <a:t> </a:t>
            </a:r>
            <a:r>
              <a:rPr lang="en-US" dirty="0" err="1"/>
              <a:t>centralizadores</a:t>
            </a:r>
            <a:r>
              <a:rPr lang="en-US" dirty="0"/>
              <a:t> das </a:t>
            </a:r>
            <a:r>
              <a:rPr lang="en-US" dirty="0" err="1"/>
              <a:t>decisões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resolvem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, </a:t>
            </a:r>
            <a:r>
              <a:rPr lang="en-US" dirty="0" err="1"/>
              <a:t>não</a:t>
            </a:r>
            <a:r>
              <a:rPr lang="en-US" dirty="0"/>
              <a:t> </a:t>
            </a:r>
            <a:r>
              <a:rPr lang="en-US" dirty="0" err="1"/>
              <a:t>delegam</a:t>
            </a:r>
            <a:r>
              <a:rPr lang="en-US" dirty="0"/>
              <a:t> e </a:t>
            </a:r>
            <a:r>
              <a:rPr lang="en-US" dirty="0" err="1"/>
              <a:t>são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únicos</a:t>
            </a:r>
            <a:r>
              <a:rPr lang="en-US" dirty="0"/>
              <a:t> a </a:t>
            </a:r>
            <a:r>
              <a:rPr lang="en-US" dirty="0" err="1"/>
              <a:t>emitir</a:t>
            </a:r>
            <a:r>
              <a:rPr lang="en-US" dirty="0"/>
              <a:t> </a:t>
            </a:r>
            <a:r>
              <a:rPr lang="en-US" dirty="0" err="1"/>
              <a:t>ordens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bg-BG" dirty="0" smtClean="0"/>
              <a:t>N</a:t>
            </a:r>
            <a:r>
              <a:rPr lang="bg-BG" dirty="0" smtClean="0"/>
              <a:t>ão existe diálogo</a:t>
            </a:r>
          </a:p>
          <a:p>
            <a:pPr algn="just"/>
            <a:r>
              <a:rPr lang="en-US" dirty="0"/>
              <a:t>O </a:t>
            </a:r>
            <a:r>
              <a:rPr lang="en-US" dirty="0" err="1"/>
              <a:t>cumprimento</a:t>
            </a:r>
            <a:r>
              <a:rPr lang="en-US" dirty="0"/>
              <a:t> de </a:t>
            </a:r>
            <a:r>
              <a:rPr lang="en-US" dirty="0" err="1"/>
              <a:t>ordens</a:t>
            </a:r>
            <a:r>
              <a:rPr lang="en-US" dirty="0"/>
              <a:t> e </a:t>
            </a:r>
            <a:r>
              <a:rPr lang="en-US" dirty="0" err="1"/>
              <a:t>regras</a:t>
            </a:r>
            <a:r>
              <a:rPr lang="en-US" dirty="0"/>
              <a:t> é </a:t>
            </a:r>
            <a:r>
              <a:rPr lang="en-US" dirty="0" err="1"/>
              <a:t>extremamente</a:t>
            </a:r>
            <a:r>
              <a:rPr lang="en-US" dirty="0"/>
              <a:t> </a:t>
            </a:r>
            <a:r>
              <a:rPr lang="en-US" dirty="0" err="1"/>
              <a:t>rigoroso</a:t>
            </a:r>
            <a:r>
              <a:rPr lang="en-US" dirty="0"/>
              <a:t>, de forma a </a:t>
            </a:r>
            <a:r>
              <a:rPr lang="en-US" dirty="0" err="1"/>
              <a:t>desenvolver</a:t>
            </a:r>
            <a:r>
              <a:rPr lang="en-US" dirty="0"/>
              <a:t> no </a:t>
            </a:r>
            <a:r>
              <a:rPr lang="en-US" dirty="0" err="1"/>
              <a:t>subordinado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prazos</a:t>
            </a:r>
            <a:r>
              <a:rPr lang="en-US" dirty="0"/>
              <a:t>, </a:t>
            </a:r>
            <a:r>
              <a:rPr lang="en-US" dirty="0" err="1"/>
              <a:t>metas</a:t>
            </a:r>
            <a:r>
              <a:rPr lang="en-US" dirty="0"/>
              <a:t> e </a:t>
            </a:r>
            <a:r>
              <a:rPr lang="en-US" dirty="0" err="1"/>
              <a:t>objetivos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autocrático</a:t>
            </a:r>
            <a:r>
              <a:rPr lang="en-US" dirty="0"/>
              <a:t> é </a:t>
            </a:r>
            <a:r>
              <a:rPr lang="en-US" dirty="0" err="1"/>
              <a:t>extremamente</a:t>
            </a:r>
            <a:r>
              <a:rPr lang="en-US" dirty="0"/>
              <a:t> </a:t>
            </a:r>
            <a:r>
              <a:rPr lang="en-US" dirty="0" err="1"/>
              <a:t>dominador</a:t>
            </a:r>
            <a:r>
              <a:rPr lang="en-US" dirty="0"/>
              <a:t> e </a:t>
            </a:r>
            <a:r>
              <a:rPr lang="en-US" dirty="0" err="1"/>
              <a:t>pessoal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elogios</a:t>
            </a:r>
            <a:r>
              <a:rPr lang="en-US" dirty="0"/>
              <a:t> e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críticas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trabalho</a:t>
            </a:r>
            <a:r>
              <a:rPr lang="en-US" dirty="0"/>
              <a:t> de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membro</a:t>
            </a:r>
            <a:r>
              <a:rPr lang="en-US" dirty="0"/>
              <a:t> do </a:t>
            </a:r>
            <a:r>
              <a:rPr lang="en-US" dirty="0" err="1"/>
              <a:t>grupo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A </a:t>
            </a:r>
            <a:r>
              <a:rPr lang="en-US" dirty="0" err="1"/>
              <a:t>gestão</a:t>
            </a:r>
            <a:r>
              <a:rPr lang="en-US" dirty="0"/>
              <a:t> com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chefia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encaixar</a:t>
            </a:r>
            <a:r>
              <a:rPr lang="en-US" dirty="0"/>
              <a:t> </a:t>
            </a:r>
            <a:r>
              <a:rPr lang="en-US" dirty="0" err="1"/>
              <a:t>perfeitamente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empresas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lidam</a:t>
            </a:r>
            <a:r>
              <a:rPr lang="en-US" dirty="0"/>
              <a:t> com </a:t>
            </a:r>
            <a:r>
              <a:rPr lang="en-US" dirty="0" err="1"/>
              <a:t>excesso</a:t>
            </a:r>
            <a:r>
              <a:rPr lang="en-US" dirty="0"/>
              <a:t> de </a:t>
            </a:r>
            <a:r>
              <a:rPr lang="en-US" dirty="0" err="1"/>
              <a:t>burocracia</a:t>
            </a:r>
            <a:r>
              <a:rPr lang="en-US" dirty="0"/>
              <a:t> e </a:t>
            </a:r>
            <a:r>
              <a:rPr lang="en-US" dirty="0" err="1"/>
              <a:t>possuem</a:t>
            </a:r>
            <a:r>
              <a:rPr lang="en-US" dirty="0"/>
              <a:t> </a:t>
            </a:r>
            <a:r>
              <a:rPr lang="en-US" dirty="0" err="1"/>
              <a:t>prazos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muito</a:t>
            </a:r>
            <a:r>
              <a:rPr lang="en-US" dirty="0"/>
              <a:t> </a:t>
            </a:r>
            <a:r>
              <a:rPr lang="en-US" dirty="0" err="1"/>
              <a:t>curtos</a:t>
            </a:r>
            <a:r>
              <a:rPr lang="en-US" dirty="0"/>
              <a:t>. </a:t>
            </a:r>
            <a:endParaRPr lang="bg-BG" dirty="0" smtClean="0"/>
          </a:p>
          <a:p>
            <a:pPr algn="just"/>
            <a:r>
              <a:rPr lang="bg-BG" dirty="0" smtClean="0"/>
              <a:t>C</a:t>
            </a:r>
            <a:r>
              <a:rPr lang="en-US" dirty="0" err="1" smtClean="0"/>
              <a:t>ultura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política</a:t>
            </a:r>
            <a:r>
              <a:rPr lang="en-US" dirty="0"/>
              <a:t> da </a:t>
            </a:r>
            <a:r>
              <a:rPr lang="en-US" dirty="0" err="1"/>
              <a:t>empresa</a:t>
            </a:r>
            <a:r>
              <a:rPr lang="en-US" dirty="0"/>
              <a:t> </a:t>
            </a:r>
            <a:r>
              <a:rPr lang="bg-BG" dirty="0" smtClean="0"/>
              <a:t>caso </a:t>
            </a:r>
            <a:r>
              <a:rPr lang="en-US" dirty="0" err="1" smtClean="0"/>
              <a:t>não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encaixar</a:t>
            </a:r>
            <a:r>
              <a:rPr lang="en-US" dirty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/>
              <a:t>ofuscar</a:t>
            </a:r>
            <a:r>
              <a:rPr lang="en-US" dirty="0"/>
              <a:t> a </a:t>
            </a:r>
            <a:r>
              <a:rPr lang="en-US" dirty="0" err="1"/>
              <a:t>colaboração</a:t>
            </a:r>
            <a:r>
              <a:rPr lang="en-US" dirty="0"/>
              <a:t> dos </a:t>
            </a:r>
            <a:r>
              <a:rPr lang="en-US" dirty="0" err="1"/>
              <a:t>funcionários</a:t>
            </a:r>
            <a:r>
              <a:rPr lang="en-US" dirty="0"/>
              <a:t>, </a:t>
            </a:r>
            <a:r>
              <a:rPr lang="en-US" dirty="0" err="1"/>
              <a:t>impedindo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desenvolvam</a:t>
            </a:r>
            <a:r>
              <a:rPr lang="en-US" dirty="0"/>
              <a:t> </a:t>
            </a:r>
            <a:r>
              <a:rPr lang="en-US" dirty="0" err="1"/>
              <a:t>novas</a:t>
            </a:r>
            <a:r>
              <a:rPr lang="en-US" dirty="0"/>
              <a:t> </a:t>
            </a:r>
            <a:r>
              <a:rPr lang="en-US" dirty="0" err="1"/>
              <a:t>ideias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bg-BG" dirty="0" smtClean="0"/>
              <a:t>sugest</a:t>
            </a:r>
            <a:r>
              <a:rPr lang="bg-BG" dirty="0" smtClean="0"/>
              <a:t>ões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3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err="1"/>
              <a:t>Democrático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55" y="1270084"/>
            <a:ext cx="8734957" cy="5294992"/>
          </a:xfrm>
        </p:spPr>
        <p:txBody>
          <a:bodyPr/>
          <a:lstStyle/>
          <a:p>
            <a:r>
              <a:rPr lang="bg-BG" dirty="0" smtClean="0"/>
              <a:t>Participativo</a:t>
            </a:r>
          </a:p>
          <a:p>
            <a:r>
              <a:rPr lang="bg-BG" dirty="0" err="1"/>
              <a:t>F</a:t>
            </a:r>
            <a:r>
              <a:rPr lang="en-US" dirty="0" err="1" smtClean="0"/>
              <a:t>uncionários</a:t>
            </a:r>
            <a:r>
              <a:rPr lang="en-US" dirty="0" smtClean="0"/>
              <a:t> </a:t>
            </a:r>
            <a:r>
              <a:rPr lang="en-US" dirty="0" err="1"/>
              <a:t>não</a:t>
            </a:r>
            <a:r>
              <a:rPr lang="en-US" dirty="0"/>
              <a:t> se </a:t>
            </a:r>
            <a:r>
              <a:rPr lang="en-US" dirty="0" err="1"/>
              <a:t>limitam</a:t>
            </a:r>
            <a:r>
              <a:rPr lang="en-US" dirty="0"/>
              <a:t> </a:t>
            </a:r>
            <a:r>
              <a:rPr lang="en-US" dirty="0" err="1"/>
              <a:t>apenas</a:t>
            </a:r>
            <a:r>
              <a:rPr lang="en-US" dirty="0"/>
              <a:t> a </a:t>
            </a:r>
            <a:r>
              <a:rPr lang="en-US" dirty="0" err="1"/>
              <a:t>cumprir</a:t>
            </a:r>
            <a:r>
              <a:rPr lang="en-US" dirty="0"/>
              <a:t> </a:t>
            </a:r>
            <a:r>
              <a:rPr lang="en-US" dirty="0" err="1"/>
              <a:t>ordens</a:t>
            </a:r>
            <a:r>
              <a:rPr lang="en-US" dirty="0"/>
              <a:t>, mas </a:t>
            </a:r>
            <a:r>
              <a:rPr lang="en-US" dirty="0" err="1"/>
              <a:t>também</a:t>
            </a:r>
            <a:r>
              <a:rPr lang="en-US" dirty="0"/>
              <a:t> </a:t>
            </a:r>
            <a:r>
              <a:rPr lang="en-US" dirty="0" err="1"/>
              <a:t>participam</a:t>
            </a:r>
            <a:r>
              <a:rPr lang="en-US" dirty="0"/>
              <a:t> do </a:t>
            </a:r>
            <a:r>
              <a:rPr lang="en-US" dirty="0" err="1"/>
              <a:t>processo</a:t>
            </a:r>
            <a:r>
              <a:rPr lang="en-US" dirty="0"/>
              <a:t> </a:t>
            </a:r>
            <a:r>
              <a:rPr lang="en-US" dirty="0" err="1"/>
              <a:t>decisório</a:t>
            </a:r>
            <a:r>
              <a:rPr lang="en-US" dirty="0"/>
              <a:t>, </a:t>
            </a:r>
            <a:r>
              <a:rPr lang="en-US" dirty="0" err="1"/>
              <a:t>dando</a:t>
            </a:r>
            <a:r>
              <a:rPr lang="en-US" dirty="0"/>
              <a:t>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contribuições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superior. </a:t>
            </a:r>
            <a:endParaRPr lang="bg-BG" dirty="0" smtClean="0"/>
          </a:p>
          <a:p>
            <a:r>
              <a:rPr lang="en-US" dirty="0" err="1"/>
              <a:t>Neste</a:t>
            </a:r>
            <a:r>
              <a:rPr lang="en-US" dirty="0"/>
              <a:t>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gestão</a:t>
            </a:r>
            <a:r>
              <a:rPr lang="en-US" dirty="0"/>
              <a:t>, o </a:t>
            </a:r>
            <a:r>
              <a:rPr lang="en-US" dirty="0" err="1"/>
              <a:t>chefe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funcionários</a:t>
            </a:r>
            <a:r>
              <a:rPr lang="en-US" dirty="0"/>
              <a:t> </a:t>
            </a:r>
            <a:r>
              <a:rPr lang="en-US" dirty="0" err="1"/>
              <a:t>trabalhem</a:t>
            </a:r>
            <a:r>
              <a:rPr lang="en-US" dirty="0"/>
              <a:t> com o moral </a:t>
            </a:r>
            <a:r>
              <a:rPr lang="en-US" dirty="0" err="1"/>
              <a:t>elevado</a:t>
            </a:r>
            <a:r>
              <a:rPr lang="en-US" dirty="0"/>
              <a:t>, </a:t>
            </a:r>
            <a:r>
              <a:rPr lang="en-US" dirty="0" err="1"/>
              <a:t>tenham</a:t>
            </a:r>
            <a:r>
              <a:rPr lang="en-US" dirty="0"/>
              <a:t> </a:t>
            </a:r>
            <a:r>
              <a:rPr lang="en-US" dirty="0" err="1"/>
              <a:t>maior</a:t>
            </a:r>
            <a:r>
              <a:rPr lang="en-US" dirty="0"/>
              <a:t> </a:t>
            </a:r>
            <a:r>
              <a:rPr lang="en-US" dirty="0" err="1"/>
              <a:t>estímulo</a:t>
            </a:r>
            <a:r>
              <a:rPr lang="en-US" dirty="0"/>
              <a:t>, </a:t>
            </a:r>
            <a:r>
              <a:rPr lang="en-US" dirty="0" err="1"/>
              <a:t>trabalhem</a:t>
            </a:r>
            <a:r>
              <a:rPr lang="en-US" dirty="0"/>
              <a:t> </a:t>
            </a:r>
            <a:r>
              <a:rPr lang="en-US" dirty="0" err="1"/>
              <a:t>satisfeitos</a:t>
            </a:r>
            <a:r>
              <a:rPr lang="en-US" dirty="0"/>
              <a:t> 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princípio</a:t>
            </a:r>
            <a:r>
              <a:rPr lang="en-US" dirty="0"/>
              <a:t>, </a:t>
            </a:r>
            <a:r>
              <a:rPr lang="en-US" dirty="0" err="1"/>
              <a:t>produzam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. 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Chefe</a:t>
            </a:r>
            <a:r>
              <a:rPr lang="en-US" dirty="0"/>
              <a:t> (</a:t>
            </a:r>
            <a:r>
              <a:rPr lang="en-US" dirty="0" err="1"/>
              <a:t>líder</a:t>
            </a:r>
            <a:r>
              <a:rPr lang="en-US" dirty="0"/>
              <a:t>) </a:t>
            </a:r>
            <a:r>
              <a:rPr lang="en-US" dirty="0" err="1"/>
              <a:t>preocupa</a:t>
            </a:r>
            <a:r>
              <a:rPr lang="en-US" dirty="0"/>
              <a:t>-se com </a:t>
            </a:r>
            <a:r>
              <a:rPr lang="en-US" dirty="0" err="1"/>
              <a:t>participação</a:t>
            </a:r>
            <a:r>
              <a:rPr lang="en-US" dirty="0"/>
              <a:t> do </a:t>
            </a:r>
            <a:r>
              <a:rPr lang="en-US" dirty="0" err="1"/>
              <a:t>grupo</a:t>
            </a:r>
            <a:r>
              <a:rPr lang="en-US" dirty="0"/>
              <a:t>, </a:t>
            </a:r>
            <a:r>
              <a:rPr lang="en-US" dirty="0" err="1"/>
              <a:t>estimula</a:t>
            </a:r>
            <a:r>
              <a:rPr lang="en-US" dirty="0"/>
              <a:t> e </a:t>
            </a:r>
            <a:r>
              <a:rPr lang="en-US" dirty="0" err="1"/>
              <a:t>orienta</a:t>
            </a:r>
            <a:r>
              <a:rPr lang="en-US" dirty="0"/>
              <a:t>, </a:t>
            </a:r>
            <a:r>
              <a:rPr lang="en-US" dirty="0" err="1"/>
              <a:t>acata</a:t>
            </a:r>
            <a:r>
              <a:rPr lang="en-US" dirty="0"/>
              <a:t> e </a:t>
            </a:r>
            <a:r>
              <a:rPr lang="en-US" dirty="0" err="1"/>
              <a:t>ouve</a:t>
            </a:r>
            <a:r>
              <a:rPr lang="en-US" dirty="0"/>
              <a:t> as </a:t>
            </a:r>
            <a:r>
              <a:rPr lang="en-US" dirty="0" err="1"/>
              <a:t>opiniões</a:t>
            </a:r>
            <a:r>
              <a:rPr lang="en-US" dirty="0"/>
              <a:t> do </a:t>
            </a:r>
            <a:r>
              <a:rPr lang="en-US" dirty="0" err="1"/>
              <a:t>grupo</a:t>
            </a:r>
            <a:r>
              <a:rPr lang="en-US" dirty="0"/>
              <a:t>, </a:t>
            </a:r>
            <a:r>
              <a:rPr lang="en-US" dirty="0" err="1"/>
              <a:t>pondera</a:t>
            </a:r>
            <a:r>
              <a:rPr lang="en-US" dirty="0"/>
              <a:t> antes de </a:t>
            </a:r>
            <a:r>
              <a:rPr lang="en-US" dirty="0" err="1"/>
              <a:t>agir</a:t>
            </a:r>
            <a:r>
              <a:rPr lang="en-US" dirty="0"/>
              <a:t>. </a:t>
            </a:r>
            <a:endParaRPr lang="en-US" dirty="0"/>
          </a:p>
          <a:p>
            <a:r>
              <a:rPr lang="bg-BG" dirty="0" smtClean="0"/>
              <a:t>Grupo </a:t>
            </a:r>
            <a:r>
              <a:rPr lang="bg-BG" dirty="0" smtClean="0"/>
              <a:t>é centro das decisões;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15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bg-BG" dirty="0" smtClean="0"/>
              <a:t>Liberal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270084"/>
            <a:ext cx="8770728" cy="524132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É o </a:t>
            </a:r>
            <a:r>
              <a:rPr lang="en-US" dirty="0" err="1"/>
              <a:t>perfil</a:t>
            </a:r>
            <a:r>
              <a:rPr lang="en-US" dirty="0"/>
              <a:t> de </a:t>
            </a:r>
            <a:r>
              <a:rPr lang="en-US" dirty="0" err="1"/>
              <a:t>gerente</a:t>
            </a:r>
            <a:r>
              <a:rPr lang="en-US" dirty="0"/>
              <a:t> “</a:t>
            </a:r>
            <a:r>
              <a:rPr lang="en-US" dirty="0" err="1"/>
              <a:t>bonzinho</a:t>
            </a:r>
            <a:r>
              <a:rPr lang="en-US" dirty="0"/>
              <a:t>”,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se </a:t>
            </a:r>
            <a:r>
              <a:rPr lang="en-US" dirty="0" err="1"/>
              <a:t>preocupa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demasia</a:t>
            </a:r>
            <a:r>
              <a:rPr lang="en-US" dirty="0"/>
              <a:t> com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e </a:t>
            </a:r>
            <a:r>
              <a:rPr lang="en-US" dirty="0" err="1"/>
              <a:t>deixa</a:t>
            </a:r>
            <a:r>
              <a:rPr lang="en-US" dirty="0"/>
              <a:t> </a:t>
            </a:r>
            <a:r>
              <a:rPr lang="en-US" dirty="0" err="1"/>
              <a:t>ficar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́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acontece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 err="1"/>
              <a:t>Cada</a:t>
            </a:r>
            <a:r>
              <a:rPr lang="en-US" dirty="0"/>
              <a:t> um </a:t>
            </a:r>
            <a:r>
              <a:rPr lang="en-US" dirty="0" err="1"/>
              <a:t>exerce</a:t>
            </a:r>
            <a:r>
              <a:rPr lang="en-US" dirty="0"/>
              <a:t> as </a:t>
            </a:r>
            <a:r>
              <a:rPr lang="en-US" dirty="0" err="1"/>
              <a:t>atividades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livre</a:t>
            </a:r>
            <a:r>
              <a:rPr lang="en-US" dirty="0"/>
              <a:t> e </a:t>
            </a:r>
            <a:r>
              <a:rPr lang="en-US" dirty="0" err="1"/>
              <a:t>espontânea</a:t>
            </a:r>
            <a:r>
              <a:rPr lang="en-US" dirty="0"/>
              <a:t> </a:t>
            </a:r>
            <a:r>
              <a:rPr lang="en-US" dirty="0" err="1"/>
              <a:t>vontade</a:t>
            </a:r>
            <a:r>
              <a:rPr lang="en-US" dirty="0"/>
              <a:t> de </a:t>
            </a:r>
            <a:r>
              <a:rPr lang="en-US" dirty="0" err="1"/>
              <a:t>acordo</a:t>
            </a:r>
            <a:r>
              <a:rPr lang="en-US" dirty="0"/>
              <a:t> com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iniciativas</a:t>
            </a:r>
            <a:r>
              <a:rPr lang="en-US" dirty="0"/>
              <a:t> </a:t>
            </a:r>
            <a:r>
              <a:rPr lang="en-US" dirty="0" err="1"/>
              <a:t>próprias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direção</a:t>
            </a:r>
            <a:r>
              <a:rPr lang="en-US" dirty="0"/>
              <a:t> </a:t>
            </a:r>
            <a:r>
              <a:rPr lang="en-US" dirty="0" err="1"/>
              <a:t>nunca</a:t>
            </a:r>
            <a:r>
              <a:rPr lang="en-US" dirty="0"/>
              <a:t> </a:t>
            </a:r>
            <a:r>
              <a:rPr lang="en-US" dirty="0" err="1"/>
              <a:t>coincidentes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O </a:t>
            </a:r>
            <a:r>
              <a:rPr lang="en-US" dirty="0" err="1"/>
              <a:t>gerente</a:t>
            </a:r>
            <a:r>
              <a:rPr lang="en-US" dirty="0"/>
              <a:t> vive </a:t>
            </a:r>
            <a:r>
              <a:rPr lang="en-US" dirty="0" err="1"/>
              <a:t>bem</a:t>
            </a:r>
            <a:r>
              <a:rPr lang="en-US" dirty="0"/>
              <a:t> com </a:t>
            </a:r>
            <a:r>
              <a:rPr lang="en-US" dirty="0" err="1"/>
              <a:t>todos</a:t>
            </a:r>
            <a:r>
              <a:rPr lang="en-US" dirty="0"/>
              <a:t>, mas a </a:t>
            </a:r>
            <a:r>
              <a:rPr lang="en-US" dirty="0" err="1"/>
              <a:t>organização</a:t>
            </a:r>
            <a:r>
              <a:rPr lang="en-US" dirty="0"/>
              <a:t> </a:t>
            </a:r>
            <a:r>
              <a:rPr lang="en-US" dirty="0" err="1"/>
              <a:t>ninguém</a:t>
            </a:r>
            <a:r>
              <a:rPr lang="en-US" dirty="0"/>
              <a:t> </a:t>
            </a:r>
            <a:r>
              <a:rPr lang="en-US" dirty="0" err="1"/>
              <a:t>sabe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onde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.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funcionários</a:t>
            </a:r>
            <a:r>
              <a:rPr lang="en-US" dirty="0"/>
              <a:t> </a:t>
            </a:r>
            <a:r>
              <a:rPr lang="en-US" dirty="0" err="1"/>
              <a:t>mostram</a:t>
            </a:r>
            <a:r>
              <a:rPr lang="en-US" dirty="0"/>
              <a:t> </a:t>
            </a:r>
            <a:r>
              <a:rPr lang="en-US" dirty="0" err="1"/>
              <a:t>suas</a:t>
            </a:r>
            <a:r>
              <a:rPr lang="en-US" dirty="0"/>
              <a:t> </a:t>
            </a:r>
            <a:r>
              <a:rPr lang="en-US" dirty="0" err="1"/>
              <a:t>qualidades</a:t>
            </a:r>
            <a:r>
              <a:rPr lang="en-US" dirty="0"/>
              <a:t>, mas </a:t>
            </a:r>
            <a:r>
              <a:rPr lang="en-US" dirty="0" err="1"/>
              <a:t>não</a:t>
            </a:r>
            <a:r>
              <a:rPr lang="en-US" dirty="0"/>
              <a:t> se </a:t>
            </a:r>
            <a:r>
              <a:rPr lang="en-US" dirty="0" err="1"/>
              <a:t>consegue</a:t>
            </a:r>
            <a:r>
              <a:rPr lang="en-US" dirty="0"/>
              <a:t> </a:t>
            </a:r>
            <a:r>
              <a:rPr lang="en-US" dirty="0" err="1"/>
              <a:t>canaliza</a:t>
            </a:r>
            <a:r>
              <a:rPr lang="en-US" dirty="0"/>
              <a:t>́-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É </a:t>
            </a:r>
            <a:r>
              <a:rPr lang="en-US" dirty="0" err="1"/>
              <a:t>Aquele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participa</a:t>
            </a:r>
            <a:r>
              <a:rPr lang="en-US" dirty="0"/>
              <a:t> o </a:t>
            </a:r>
            <a:r>
              <a:rPr lang="en-US" dirty="0" err="1"/>
              <a:t>mínimo</a:t>
            </a:r>
            <a:r>
              <a:rPr lang="en-US" dirty="0"/>
              <a:t> </a:t>
            </a:r>
            <a:r>
              <a:rPr lang="en-US" dirty="0" err="1"/>
              <a:t>possível</a:t>
            </a:r>
            <a:r>
              <a:rPr lang="en-US" dirty="0"/>
              <a:t> do </a:t>
            </a:r>
            <a:r>
              <a:rPr lang="en-US" dirty="0" err="1"/>
              <a:t>processo</a:t>
            </a:r>
            <a:r>
              <a:rPr lang="en-US" dirty="0"/>
              <a:t> </a:t>
            </a:r>
            <a:r>
              <a:rPr lang="en-US" dirty="0" err="1"/>
              <a:t>administrativo</a:t>
            </a:r>
            <a:r>
              <a:rPr lang="en-US" dirty="0"/>
              <a:t>. Dá total </a:t>
            </a:r>
            <a:r>
              <a:rPr lang="en-US" dirty="0" err="1"/>
              <a:t>liberdade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traçar</a:t>
            </a:r>
            <a:r>
              <a:rPr lang="en-US" dirty="0"/>
              <a:t> </a:t>
            </a:r>
            <a:r>
              <a:rPr lang="en-US" dirty="0" err="1"/>
              <a:t>diretrizes</a:t>
            </a:r>
            <a:r>
              <a:rPr lang="en-US" dirty="0"/>
              <a:t>. </a:t>
            </a:r>
            <a:r>
              <a:rPr lang="en-US" dirty="0" err="1"/>
              <a:t>Apresenta</a:t>
            </a:r>
            <a:r>
              <a:rPr lang="en-US" dirty="0"/>
              <a:t> </a:t>
            </a:r>
            <a:r>
              <a:rPr lang="en-US" dirty="0" err="1"/>
              <a:t>apenas</a:t>
            </a:r>
            <a:r>
              <a:rPr lang="en-US" dirty="0"/>
              <a:t> </a:t>
            </a:r>
            <a:r>
              <a:rPr lang="en-US" dirty="0" err="1"/>
              <a:t>alternativas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grupo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A </a:t>
            </a:r>
            <a:r>
              <a:rPr lang="en-US" dirty="0" err="1"/>
              <a:t>sensação</a:t>
            </a:r>
            <a:r>
              <a:rPr lang="en-US" dirty="0"/>
              <a:t> </a:t>
            </a:r>
            <a:r>
              <a:rPr lang="en-US" dirty="0" err="1"/>
              <a:t>geral</a:t>
            </a:r>
            <a:r>
              <a:rPr lang="en-US" dirty="0"/>
              <a:t> de </a:t>
            </a:r>
            <a:r>
              <a:rPr lang="en-US" dirty="0" err="1"/>
              <a:t>falta</a:t>
            </a:r>
            <a:r>
              <a:rPr lang="en-US" dirty="0"/>
              <a:t> de </a:t>
            </a:r>
            <a:r>
              <a:rPr lang="en-US" dirty="0" err="1"/>
              <a:t>progresso</a:t>
            </a:r>
            <a:r>
              <a:rPr lang="en-US" dirty="0"/>
              <a:t> dá </a:t>
            </a:r>
            <a:r>
              <a:rPr lang="en-US" dirty="0" err="1"/>
              <a:t>margem</a:t>
            </a:r>
            <a:r>
              <a:rPr lang="en-US" dirty="0"/>
              <a:t> a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membros</a:t>
            </a:r>
            <a:r>
              <a:rPr lang="en-US" dirty="0"/>
              <a:t> se </a:t>
            </a:r>
            <a:r>
              <a:rPr lang="en-US" dirty="0" err="1"/>
              <a:t>tornem</a:t>
            </a:r>
            <a:r>
              <a:rPr lang="en-US" dirty="0"/>
              <a:t> </a:t>
            </a:r>
            <a:r>
              <a:rPr lang="en-US" dirty="0" err="1"/>
              <a:t>desinteressados</a:t>
            </a:r>
            <a:r>
              <a:rPr lang="en-US" dirty="0"/>
              <a:t> e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entusiasmo</a:t>
            </a:r>
            <a:r>
              <a:rPr lang="en-US" dirty="0"/>
              <a:t>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6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090"/>
            <a:ext cx="8913813" cy="914400"/>
          </a:xfrm>
        </p:spPr>
        <p:txBody>
          <a:bodyPr/>
          <a:lstStyle/>
          <a:p>
            <a:r>
              <a:rPr lang="bg-BG" dirty="0" smtClean="0"/>
              <a:t>Paternalista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1341637"/>
            <a:ext cx="8770728" cy="53128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dirty="0" err="1"/>
              <a:t>E</a:t>
            </a:r>
            <a:r>
              <a:rPr lang="en-US" dirty="0" err="1" smtClean="0"/>
              <a:t>stilo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chefia</a:t>
            </a:r>
            <a:r>
              <a:rPr lang="en-US" dirty="0"/>
              <a:t> </a:t>
            </a:r>
            <a:r>
              <a:rPr lang="bg-BG" dirty="0" smtClean="0"/>
              <a:t>em que </a:t>
            </a:r>
            <a:r>
              <a:rPr lang="en-US" dirty="0" smtClean="0"/>
              <a:t>o </a:t>
            </a:r>
            <a:r>
              <a:rPr lang="en-US" dirty="0" err="1"/>
              <a:t>subordinado</a:t>
            </a:r>
            <a:r>
              <a:rPr lang="en-US" dirty="0"/>
              <a:t> é </a:t>
            </a:r>
            <a:r>
              <a:rPr lang="en-US" dirty="0" err="1"/>
              <a:t>protegido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gerente</a:t>
            </a:r>
            <a:r>
              <a:rPr lang="en-US" dirty="0"/>
              <a:t>, </a:t>
            </a:r>
            <a:r>
              <a:rPr lang="en-US" dirty="0" err="1"/>
              <a:t>independente</a:t>
            </a:r>
            <a:r>
              <a:rPr lang="en-US" dirty="0"/>
              <a:t> do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grau</a:t>
            </a:r>
            <a:r>
              <a:rPr lang="en-US" dirty="0"/>
              <a:t> de </a:t>
            </a:r>
            <a:r>
              <a:rPr lang="en-US" dirty="0" err="1"/>
              <a:t>competência</a:t>
            </a:r>
            <a:r>
              <a:rPr lang="en-US" dirty="0"/>
              <a:t> </a:t>
            </a:r>
            <a:r>
              <a:rPr lang="en-US" dirty="0" err="1"/>
              <a:t>profissional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de </a:t>
            </a:r>
            <a:r>
              <a:rPr lang="en-US" dirty="0" err="1"/>
              <a:t>seu</a:t>
            </a:r>
            <a:r>
              <a:rPr lang="en-US" dirty="0"/>
              <a:t> </a:t>
            </a:r>
            <a:r>
              <a:rPr lang="en-US" dirty="0" err="1"/>
              <a:t>desempenho</a:t>
            </a:r>
            <a:r>
              <a:rPr lang="en-US" dirty="0"/>
              <a:t> no </a:t>
            </a:r>
            <a:r>
              <a:rPr lang="en-US" dirty="0" err="1" smtClean="0"/>
              <a:t>trabalho</a:t>
            </a:r>
            <a:r>
              <a:rPr lang="bg-BG" dirty="0" smtClean="0"/>
              <a:t>.</a:t>
            </a:r>
          </a:p>
          <a:p>
            <a:pPr algn="just"/>
            <a:r>
              <a:rPr lang="bg-BG" dirty="0" smtClean="0"/>
              <a:t>Os funcion</a:t>
            </a:r>
            <a:r>
              <a:rPr lang="bg-BG" dirty="0" smtClean="0"/>
              <a:t>ário </a:t>
            </a:r>
            <a:r>
              <a:rPr lang="en-US" dirty="0" err="1" smtClean="0"/>
              <a:t>recebem</a:t>
            </a:r>
            <a:r>
              <a:rPr lang="en-US" dirty="0" smtClean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benefícios</a:t>
            </a:r>
            <a:r>
              <a:rPr lang="en-US" dirty="0"/>
              <a:t> do </a:t>
            </a:r>
            <a:r>
              <a:rPr lang="en-US" dirty="0" err="1"/>
              <a:t>chefe</a:t>
            </a:r>
            <a:r>
              <a:rPr lang="en-US" dirty="0"/>
              <a:t>, as </a:t>
            </a:r>
            <a:r>
              <a:rPr lang="en-US" dirty="0" err="1"/>
              <a:t>melhores</a:t>
            </a:r>
            <a:r>
              <a:rPr lang="en-US" dirty="0"/>
              <a:t> </a:t>
            </a:r>
            <a:r>
              <a:rPr lang="en-US" dirty="0" err="1"/>
              <a:t>tarefas</a:t>
            </a:r>
            <a:r>
              <a:rPr lang="en-US" dirty="0"/>
              <a:t> </a:t>
            </a:r>
            <a:r>
              <a:rPr lang="en-US" dirty="0" err="1"/>
              <a:t>são</a:t>
            </a:r>
            <a:r>
              <a:rPr lang="en-US" dirty="0"/>
              <a:t> deles,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melhores</a:t>
            </a:r>
            <a:r>
              <a:rPr lang="en-US" dirty="0"/>
              <a:t> </a:t>
            </a:r>
            <a:r>
              <a:rPr lang="en-US" dirty="0" err="1"/>
              <a:t>salários</a:t>
            </a:r>
            <a:r>
              <a:rPr lang="en-US" dirty="0"/>
              <a:t> e </a:t>
            </a:r>
            <a:r>
              <a:rPr lang="en-US" dirty="0" err="1"/>
              <a:t>assim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diante</a:t>
            </a:r>
            <a:r>
              <a:rPr lang="en-US" dirty="0"/>
              <a:t>, </a:t>
            </a:r>
            <a:r>
              <a:rPr lang="en-US" dirty="0" err="1"/>
              <a:t>gerando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contrapartida</a:t>
            </a:r>
            <a:r>
              <a:rPr lang="en-US" dirty="0"/>
              <a:t>, a </a:t>
            </a:r>
            <a:r>
              <a:rPr lang="en-US" dirty="0" err="1"/>
              <a:t>rebeldia</a:t>
            </a:r>
            <a:r>
              <a:rPr lang="en-US" dirty="0"/>
              <a:t> do </a:t>
            </a:r>
            <a:r>
              <a:rPr lang="en-US" dirty="0" err="1"/>
              <a:t>grupo</a:t>
            </a:r>
            <a:r>
              <a:rPr lang="en-US" dirty="0"/>
              <a:t> </a:t>
            </a:r>
            <a:r>
              <a:rPr lang="en-US" dirty="0" err="1"/>
              <a:t>oposto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dos </a:t>
            </a:r>
            <a:r>
              <a:rPr lang="en-US" dirty="0" err="1"/>
              <a:t>protegidos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Este </a:t>
            </a:r>
            <a:r>
              <a:rPr lang="en-US" dirty="0" err="1"/>
              <a:t>estilo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assumir</a:t>
            </a:r>
            <a:r>
              <a:rPr lang="en-US" dirty="0"/>
              <a:t> </a:t>
            </a:r>
            <a:r>
              <a:rPr lang="en-US" dirty="0" err="1"/>
              <a:t>ainda</a:t>
            </a:r>
            <a:r>
              <a:rPr lang="en-US" dirty="0"/>
              <a:t> o </a:t>
            </a:r>
            <a:r>
              <a:rPr lang="en-US" dirty="0" err="1"/>
              <a:t>caráter</a:t>
            </a:r>
            <a:r>
              <a:rPr lang="en-US" dirty="0"/>
              <a:t> de “</a:t>
            </a:r>
            <a:r>
              <a:rPr lang="en-US" dirty="0" err="1"/>
              <a:t>ditadura</a:t>
            </a:r>
            <a:r>
              <a:rPr lang="en-US" dirty="0"/>
              <a:t> </a:t>
            </a:r>
            <a:r>
              <a:rPr lang="en-US" dirty="0" err="1"/>
              <a:t>camuflada</a:t>
            </a:r>
            <a:r>
              <a:rPr lang="en-US" dirty="0"/>
              <a:t>”,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a </a:t>
            </a:r>
            <a:r>
              <a:rPr lang="en-US" dirty="0" err="1"/>
              <a:t>mensagem</a:t>
            </a:r>
            <a:r>
              <a:rPr lang="en-US" dirty="0"/>
              <a:t> do </a:t>
            </a:r>
            <a:r>
              <a:rPr lang="en-US" dirty="0" err="1"/>
              <a:t>gerente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subordinados</a:t>
            </a:r>
            <a:r>
              <a:rPr lang="en-US" dirty="0"/>
              <a:t> é </a:t>
            </a:r>
            <a:r>
              <a:rPr lang="en-US" dirty="0" err="1"/>
              <a:t>algo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“</a:t>
            </a:r>
            <a:r>
              <a:rPr lang="en-US" dirty="0" err="1"/>
              <a:t>Faça</a:t>
            </a:r>
            <a:r>
              <a:rPr lang="en-US" dirty="0"/>
              <a:t>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mando</a:t>
            </a:r>
            <a:r>
              <a:rPr lang="en-US" dirty="0"/>
              <a:t> e </a:t>
            </a:r>
            <a:r>
              <a:rPr lang="en-US" dirty="0" err="1"/>
              <a:t>eu</a:t>
            </a:r>
            <a:r>
              <a:rPr lang="en-US" dirty="0"/>
              <a:t> o </a:t>
            </a:r>
            <a:r>
              <a:rPr lang="en-US" dirty="0" err="1"/>
              <a:t>protegerei</a:t>
            </a:r>
            <a:r>
              <a:rPr lang="en-US" dirty="0"/>
              <a:t>”. </a:t>
            </a:r>
            <a:endParaRPr lang="en-US" dirty="0"/>
          </a:p>
          <a:p>
            <a:pPr algn="just"/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gestão</a:t>
            </a:r>
            <a:r>
              <a:rPr lang="en-US" dirty="0"/>
              <a:t> </a:t>
            </a:r>
            <a:r>
              <a:rPr lang="en-US" dirty="0" err="1"/>
              <a:t>têm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principal </a:t>
            </a:r>
            <a:r>
              <a:rPr lang="en-US" dirty="0" err="1"/>
              <a:t>característica</a:t>
            </a:r>
            <a:r>
              <a:rPr lang="en-US" dirty="0"/>
              <a:t> </a:t>
            </a:r>
            <a:r>
              <a:rPr lang="en-US" dirty="0" err="1"/>
              <a:t>demonstrar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funcionários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possuem</a:t>
            </a:r>
            <a:r>
              <a:rPr lang="en-US" dirty="0"/>
              <a:t> um </a:t>
            </a:r>
            <a:r>
              <a:rPr lang="en-US" dirty="0" err="1"/>
              <a:t>melhor</a:t>
            </a:r>
            <a:r>
              <a:rPr lang="en-US" dirty="0"/>
              <a:t> </a:t>
            </a:r>
            <a:r>
              <a:rPr lang="en-US" dirty="0" err="1"/>
              <a:t>desempenho</a:t>
            </a:r>
            <a:r>
              <a:rPr lang="en-US" dirty="0"/>
              <a:t> </a:t>
            </a:r>
            <a:r>
              <a:rPr lang="en-US" dirty="0" err="1"/>
              <a:t>são</a:t>
            </a:r>
            <a:r>
              <a:rPr lang="en-US" dirty="0"/>
              <a:t> </a:t>
            </a:r>
            <a:r>
              <a:rPr lang="en-US" dirty="0" err="1"/>
              <a:t>aqueles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terão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prestígio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chefe</a:t>
            </a:r>
            <a:r>
              <a:rPr lang="en-US" dirty="0"/>
              <a:t>. </a:t>
            </a:r>
            <a:endParaRPr lang="en-US" dirty="0"/>
          </a:p>
          <a:p>
            <a:pPr algn="just"/>
            <a:r>
              <a:rPr lang="en-US" dirty="0"/>
              <a:t>O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chefia</a:t>
            </a:r>
            <a:r>
              <a:rPr lang="en-US" dirty="0"/>
              <a:t> </a:t>
            </a:r>
            <a:r>
              <a:rPr lang="en-US" dirty="0" err="1"/>
              <a:t>Paternalista</a:t>
            </a:r>
            <a:r>
              <a:rPr lang="en-US" dirty="0"/>
              <a:t> </a:t>
            </a:r>
            <a:r>
              <a:rPr lang="en-US" dirty="0" err="1"/>
              <a:t>não</a:t>
            </a:r>
            <a:r>
              <a:rPr lang="en-US" dirty="0"/>
              <a:t> é o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eficiente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das </a:t>
            </a:r>
            <a:r>
              <a:rPr lang="en-US" dirty="0" err="1"/>
              <a:t>organizações</a:t>
            </a:r>
            <a:r>
              <a:rPr lang="en-US" dirty="0"/>
              <a:t>, </a:t>
            </a:r>
            <a:r>
              <a:rPr lang="en-US" dirty="0" err="1"/>
              <a:t>pois</a:t>
            </a:r>
            <a:r>
              <a:rPr lang="en-US" dirty="0"/>
              <a:t> </a:t>
            </a:r>
            <a:r>
              <a:rPr lang="en-US" dirty="0" err="1"/>
              <a:t>ocasiona</a:t>
            </a:r>
            <a:r>
              <a:rPr lang="en-US" dirty="0"/>
              <a:t> </a:t>
            </a:r>
            <a:r>
              <a:rPr lang="en-US" dirty="0" err="1"/>
              <a:t>dispersão</a:t>
            </a:r>
            <a:r>
              <a:rPr lang="en-US" dirty="0"/>
              <a:t> de </a:t>
            </a:r>
            <a:r>
              <a:rPr lang="en-US" dirty="0" err="1"/>
              <a:t>profissionais</a:t>
            </a:r>
            <a:r>
              <a:rPr lang="en-US" dirty="0"/>
              <a:t> e </a:t>
            </a:r>
            <a:r>
              <a:rPr lang="en-US" dirty="0" err="1" smtClean="0"/>
              <a:t>formação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pensamento</a:t>
            </a:r>
            <a:r>
              <a:rPr lang="en-US" dirty="0"/>
              <a:t> </a:t>
            </a:r>
            <a:r>
              <a:rPr lang="en-US" dirty="0" err="1"/>
              <a:t>individualista</a:t>
            </a:r>
            <a:r>
              <a:rPr lang="en-US" dirty="0"/>
              <a:t>. 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22557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126</TotalTime>
  <Words>2566</Words>
  <Application>Microsoft Macintosh PowerPoint</Application>
  <PresentationFormat>On-screen Show (4:3)</PresentationFormat>
  <Paragraphs>110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Perception</vt:lpstr>
      <vt:lpstr>Relações institucionais: Autoridade e Poder, Liderança. </vt:lpstr>
      <vt:lpstr>Liderança </vt:lpstr>
      <vt:lpstr>Tipos de Liderança</vt:lpstr>
      <vt:lpstr>Liderança e Chefia </vt:lpstr>
      <vt:lpstr>Estilos e técnicas de Chefia </vt:lpstr>
      <vt:lpstr>Autocrático ou Autoritária</vt:lpstr>
      <vt:lpstr>Democrático </vt:lpstr>
      <vt:lpstr>Liberal</vt:lpstr>
      <vt:lpstr>Paternalista</vt:lpstr>
      <vt:lpstr>Situacional</vt:lpstr>
      <vt:lpstr>Emergente</vt:lpstr>
      <vt:lpstr>Autoridade </vt:lpstr>
      <vt:lpstr>Características</vt:lpstr>
      <vt:lpstr>Poder e Autoridade</vt:lpstr>
      <vt:lpstr>Outras formas de Autoridade</vt:lpstr>
      <vt:lpstr>PowerPoint Presentation</vt:lpstr>
      <vt:lpstr>Perda de Autoridade</vt:lpstr>
      <vt:lpstr>Liderança e Poder</vt:lpstr>
      <vt:lpstr>PODER</vt:lpstr>
      <vt:lpstr>Resumidamente - Poder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Relações institucionais: Autoridade e Poder, Liderança. </dc:title>
  <dc:creator>Alexandre Praciano</dc:creator>
  <cp:lastModifiedBy>Alexandre Praciano</cp:lastModifiedBy>
  <cp:revision>28</cp:revision>
  <dcterms:created xsi:type="dcterms:W3CDTF">2017-03-02T22:48:55Z</dcterms:created>
  <dcterms:modified xsi:type="dcterms:W3CDTF">2017-03-03T00:55:43Z</dcterms:modified>
</cp:coreProperties>
</file>